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6" r:id="rId10"/>
    <p:sldId id="267" r:id="rId11"/>
    <p:sldId id="264" r:id="rId12"/>
    <p:sldId id="268" r:id="rId13"/>
    <p:sldId id="265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E56A9-6B65-4B9F-9F5B-E4F73A1C0D14}" type="datetimeFigureOut">
              <a:rPr lang="en-US" smtClean="0"/>
              <a:pPr/>
              <a:t>12/17/2009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C20D6-1DAB-47DB-98BF-8D1E54B8AF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457200"/>
            <a:ext cx="7239000" cy="1600200"/>
          </a:xfrm>
        </p:spPr>
        <p:txBody>
          <a:bodyPr>
            <a:normAutofit/>
          </a:bodyPr>
          <a:lstStyle/>
          <a:p>
            <a:r>
              <a:rPr lang="sr-Latn-CS" sz="1600" dirty="0" smtClean="0">
                <a:latin typeface="Times New Roman" pitchFamily="18" charset="0"/>
              </a:rPr>
              <a:t>ELEKTROTEHNIČKI FAKULTET UNIVERZITETA U BEOGRADU</a:t>
            </a:r>
            <a:endParaRPr lang="en-US" sz="1600" dirty="0"/>
          </a:p>
        </p:txBody>
      </p:sp>
      <p:pic>
        <p:nvPicPr>
          <p:cNvPr id="4" name="Picture 7" descr="et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14287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867400" y="5334000"/>
            <a:ext cx="26939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Grupa</a:t>
            </a:r>
            <a:r>
              <a:rPr lang="en-US" dirty="0" smtClean="0"/>
              <a:t> 1</a:t>
            </a:r>
          </a:p>
          <a:p>
            <a:r>
              <a:rPr lang="en-US" dirty="0" err="1" smtClean="0"/>
              <a:t>Vukajlovi</a:t>
            </a:r>
            <a:r>
              <a:rPr lang="sr-Latn-CS" dirty="0"/>
              <a:t>ć</a:t>
            </a:r>
            <a:r>
              <a:rPr lang="en-US" dirty="0" smtClean="0"/>
              <a:t> Vladimir 03/202</a:t>
            </a:r>
          </a:p>
          <a:p>
            <a:r>
              <a:rPr lang="en-US" dirty="0" err="1" smtClean="0"/>
              <a:t>Bogdanovi</a:t>
            </a:r>
            <a:r>
              <a:rPr lang="sr-Latn-CS" dirty="0" smtClean="0"/>
              <a:t>ć</a:t>
            </a:r>
            <a:r>
              <a:rPr lang="en-US" dirty="0" smtClean="0"/>
              <a:t> </a:t>
            </a:r>
            <a:r>
              <a:rPr lang="en-US" dirty="0" err="1" smtClean="0"/>
              <a:t>Bogdan</a:t>
            </a:r>
            <a:r>
              <a:rPr lang="en-US" dirty="0" smtClean="0"/>
              <a:t> 03/87</a:t>
            </a:r>
          </a:p>
          <a:p>
            <a:r>
              <a:rPr lang="en-US" dirty="0" err="1" smtClean="0"/>
              <a:t>Sofijani</a:t>
            </a:r>
            <a:r>
              <a:rPr lang="sr-Latn-CS" dirty="0" smtClean="0"/>
              <a:t>ć</a:t>
            </a:r>
            <a:r>
              <a:rPr lang="en-US" dirty="0" smtClean="0"/>
              <a:t> </a:t>
            </a:r>
            <a:r>
              <a:rPr lang="en-US" dirty="0" err="1" smtClean="0"/>
              <a:t>Stevan</a:t>
            </a:r>
            <a:r>
              <a:rPr lang="en-US" dirty="0" smtClean="0"/>
              <a:t> 03/208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33800" y="4419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2438400"/>
            <a:ext cx="6400800" cy="17526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</a:rPr>
              <a:t>SPECIJALNE ELEKTRI</a:t>
            </a:r>
            <a:r>
              <a:rPr lang="sr-Latn-CS" b="1" dirty="0" smtClean="0">
                <a:solidFill>
                  <a:schemeClr val="tx1"/>
                </a:solidFill>
                <a:latin typeface="Times New Roman" pitchFamily="18" charset="0"/>
              </a:rPr>
              <a:t>ČNE INSTALACIJE</a:t>
            </a:r>
            <a:endParaRPr lang="en-US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</a:rPr>
              <a:t>Doma</a:t>
            </a:r>
            <a:r>
              <a:rPr lang="sr-Latn-CS" b="1" dirty="0" smtClean="0">
                <a:solidFill>
                  <a:schemeClr val="tx1"/>
                </a:solidFill>
                <a:latin typeface="Times New Roman" pitchFamily="18" charset="0"/>
              </a:rPr>
              <a:t>ć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</a:rPr>
              <a:t>i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</a:rPr>
              <a:t> 1</a:t>
            </a:r>
            <a:endParaRPr lang="en-US" b="1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54102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Predmetni nastavnik:</a:t>
            </a:r>
          </a:p>
          <a:p>
            <a:r>
              <a:rPr lang="sr-Latn-CS" dirty="0" smtClean="0"/>
              <a:t>Prof. dr Zoran Radaković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71600"/>
            <a:ext cx="5795961" cy="384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3400" y="57150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Njihove prekidne moći ( breaking i making ) su veće od efektivnih vrednosti subtranzijentnih i udarnih struja kroz gore navedene grane instalacije.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4572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Za niskonaponske priključke transformatora i generatora E2S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19201"/>
            <a:ext cx="7620000" cy="525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 rot="5400000" flipH="1" flipV="1">
            <a:off x="3238500" y="4152900"/>
            <a:ext cx="3276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600200" y="2514600"/>
            <a:ext cx="3276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1000" y="3733800"/>
            <a:ext cx="822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Dozvoljena vrednost toplotnog impulsa (J</a:t>
            </a:r>
            <a:r>
              <a:rPr lang="sr-Cyrl-C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T)  ( J u A-mm</a:t>
            </a:r>
            <a:r>
              <a:rPr lang="sr-Cyrl-C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, T u sekundama) za provodnike sa PVC izolacijom je jednaka 115, za preseke manje od 300 mm </a:t>
            </a:r>
            <a:r>
              <a:rPr lang="sr-Cyrl-C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, a za preseke veće od 300 mm</a:t>
            </a:r>
            <a:r>
              <a:rPr lang="sr-Cyrl-C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 iznosi 103 (IEC 60364-4-43)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6858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Za automatske prekidače toplotni impuls se računa tako što se očitava sa sledećeg grafika za najkritični slučaj (najveću efektivnu vrednost subtranzijentne struje), a zatim deli sa poprečnim presekom kabla.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 flipH="1" flipV="1">
            <a:off x="8229600" y="762000"/>
            <a:ext cx="381000" cy="40105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0" y="2819400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Dobijena vrednost je 48.98.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95400"/>
            <a:ext cx="7772400" cy="520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3400" y="30480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Sa slike se očitavaju vrednosti vršne struje. Odecanja za B, C i D kada se napajaju iz mreže su redom: 5.5 kA, 6.7 kA i 7.4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kA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napajanje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generatora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je 7.2 kA.</a:t>
            </a: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228600"/>
            <a:ext cx="8001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Latn-CS" sz="6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sr-Latn-CS" sz="6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Latn-CS" sz="7200" dirty="0" smtClean="0">
                <a:latin typeface="Times New Roman" pitchFamily="18" charset="0"/>
                <a:cs typeface="Times New Roman" pitchFamily="18" charset="0"/>
              </a:rPr>
              <a:t>Hvala na pažnji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en-US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>
            <a:noAutofit/>
          </a:bodyPr>
          <a:lstStyle/>
          <a:p>
            <a:pPr lvl="0" algn="l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Zadatak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Maksimalne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vrednosti udarne struje pri tropolnom kratkom spoju za dva slučaja:</a:t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  1) napajnje instalacije sa mreže (sa mesta kvara A, B, C, D) i </a:t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  2) napajanje instalacije sa generatora (sa mesta kvara B, C, D)</a:t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b) Termičku struju na sabirnicama C ukoliko zaštitna komponenta isključuje kvar za 100 ms.</a:t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) Odrediti zaštitne komponente na niskonaponskom priključku transformatora, na priključku generatora i na početku napojnog voda motora</a:t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d) Proveriti uslov zagrevanja kablova od mesta B do mesta C i kablova za napajanje  motora.</a:t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e) Vršne vrednosti struje kratkog spoja posle dejstva zaštitnih komponenti (za delove instalacije navedene u d))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rawing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304800" y="228600"/>
            <a:ext cx="9666288" cy="6180138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2" name="Rectangle 34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3" name="Rectangle 35"/>
          <p:cNvSpPr>
            <a:spLocks noChangeArrowheads="1"/>
          </p:cNvSpPr>
          <p:nvPr/>
        </p:nvSpPr>
        <p:spPr bwMode="auto">
          <a:xfrm>
            <a:off x="0" y="2038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4" name="Rectangle 36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5" name="Rectangle 37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6" name="Rectangle 38"/>
          <p:cNvSpPr>
            <a:spLocks noChangeArrowheads="1"/>
          </p:cNvSpPr>
          <p:nvPr/>
        </p:nvSpPr>
        <p:spPr bwMode="auto">
          <a:xfrm>
            <a:off x="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7" name="Rectangle 39"/>
          <p:cNvSpPr>
            <a:spLocks noChangeArrowheads="1"/>
          </p:cNvSpPr>
          <p:nvPr/>
        </p:nvSpPr>
        <p:spPr bwMode="auto">
          <a:xfrm>
            <a:off x="0" y="2981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8" name="Rectangle 40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9" name="Rectangle 41"/>
          <p:cNvSpPr>
            <a:spLocks noChangeArrowheads="1"/>
          </p:cNvSpPr>
          <p:nvPr/>
        </p:nvSpPr>
        <p:spPr bwMode="auto">
          <a:xfrm>
            <a:off x="0" y="3571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0" name="Rectangle 42"/>
          <p:cNvSpPr>
            <a:spLocks noChangeArrowheads="1"/>
          </p:cNvSpPr>
          <p:nvPr/>
        </p:nvSpPr>
        <p:spPr bwMode="auto">
          <a:xfrm>
            <a:off x="0" y="411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1" name="Rectangle 43"/>
          <p:cNvSpPr>
            <a:spLocks noChangeArrowheads="1"/>
          </p:cNvSpPr>
          <p:nvPr/>
        </p:nvSpPr>
        <p:spPr bwMode="auto">
          <a:xfrm>
            <a:off x="0" y="4305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2" name="Rectangle 44"/>
          <p:cNvSpPr>
            <a:spLocks noChangeArrowheads="1"/>
          </p:cNvSpPr>
          <p:nvPr/>
        </p:nvSpPr>
        <p:spPr bwMode="auto">
          <a:xfrm>
            <a:off x="0" y="4495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4" name="Rectangle 4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95" name="Rectangle 47"/>
          <p:cNvSpPr>
            <a:spLocks noChangeArrowheads="1"/>
          </p:cNvSpPr>
          <p:nvPr/>
        </p:nvSpPr>
        <p:spPr bwMode="auto">
          <a:xfrm>
            <a:off x="381000" y="914400"/>
            <a:ext cx="16321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Napojna mreža:</a:t>
            </a:r>
          </a:p>
        </p:txBody>
      </p:sp>
      <p:sp>
        <p:nvSpPr>
          <p:cNvPr id="2118" name="Rectangle 7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19" name="Rectangle 71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0" name="Rectangle 72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1" name="Rectangle 73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2" name="Rectangle 74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3" name="Rectangle 75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4" name="Rectangle 76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5" name="Rectangle 77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81000" y="4038600"/>
            <a:ext cx="1469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/>
              <a:t>Vazdušni vod:</a:t>
            </a:r>
            <a:endParaRPr lang="en-US" dirty="0"/>
          </a:p>
        </p:txBody>
      </p:sp>
      <p:sp>
        <p:nvSpPr>
          <p:cNvPr id="2131" name="Rectangle 8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32" name="Rectangle 84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3" name="Rectangle 85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4" name="Rectangle 86"/>
          <p:cNvSpPr>
            <a:spLocks noChangeArrowheads="1"/>
          </p:cNvSpPr>
          <p:nvPr/>
        </p:nvSpPr>
        <p:spPr bwMode="auto">
          <a:xfrm>
            <a:off x="0" y="135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5" name="Rectangle 87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6" name="Rectangle 8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2" name="Rectangle 9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43" name="Rectangle 95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4" name="Rectangle 96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5" name="Rectangle 97"/>
          <p:cNvSpPr>
            <a:spLocks noChangeArrowheads="1"/>
          </p:cNvSpPr>
          <p:nvPr/>
        </p:nvSpPr>
        <p:spPr bwMode="auto">
          <a:xfrm>
            <a:off x="0" y="135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6" name="Rectangle 98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7" name="Rectangle 99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667000" y="3276600"/>
            <a:ext cx="1206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/>
              <a:t>Generator:</a:t>
            </a:r>
            <a:endParaRPr lang="en-US" dirty="0"/>
          </a:p>
        </p:txBody>
      </p:sp>
      <p:sp>
        <p:nvSpPr>
          <p:cNvPr id="2151" name="Rectangle 10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2" name="Rectangle 104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3" name="Rectangle 105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4" name="Rectangle 106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667000" y="914400"/>
            <a:ext cx="1577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/>
              <a:t>Transformator:</a:t>
            </a:r>
            <a:endParaRPr lang="en-US" dirty="0"/>
          </a:p>
        </p:txBody>
      </p:sp>
      <p:sp>
        <p:nvSpPr>
          <p:cNvPr id="2158" name="Rectangle 1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9" name="Rectangle 111"/>
          <p:cNvSpPr>
            <a:spLocks noChangeArrowheads="1"/>
          </p:cNvSpPr>
          <p:nvPr/>
        </p:nvSpPr>
        <p:spPr bwMode="auto">
          <a:xfrm>
            <a:off x="7086600" y="4114800"/>
            <a:ext cx="10456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r-Latn-CS" dirty="0" smtClean="0"/>
              <a:t>Prekidač:</a:t>
            </a:r>
            <a:endParaRPr lang="en-US" dirty="0"/>
          </a:p>
        </p:txBody>
      </p:sp>
      <p:sp>
        <p:nvSpPr>
          <p:cNvPr id="2160" name="Rectangle 112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61" name="Rectangle 113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66" name="Rectangle 1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68" name="Rectangle 120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69" name="Rectangle 121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724400" y="914400"/>
            <a:ext cx="1434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/>
              <a:t>NN sabirnica:</a:t>
            </a:r>
            <a:endParaRPr lang="en-US" dirty="0"/>
          </a:p>
        </p:txBody>
      </p:sp>
      <p:sp>
        <p:nvSpPr>
          <p:cNvPr id="2174" name="Rectangle 1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75" name="Rectangle 127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76" name="Rectangle 128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77" name="Rectangle 129"/>
          <p:cNvSpPr>
            <a:spLocks noChangeArrowheads="1"/>
          </p:cNvSpPr>
          <p:nvPr/>
        </p:nvSpPr>
        <p:spPr bwMode="auto">
          <a:xfrm>
            <a:off x="0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086600" y="2514600"/>
            <a:ext cx="993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/>
              <a:t>Alu kabl:</a:t>
            </a:r>
            <a:endParaRPr lang="en-US" dirty="0"/>
          </a:p>
        </p:txBody>
      </p:sp>
      <p:sp>
        <p:nvSpPr>
          <p:cNvPr id="2181" name="Rectangle 1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82" name="Rectangle 134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83" name="Rectangle 135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84" name="Rectangle 136"/>
          <p:cNvSpPr>
            <a:spLocks noChangeArrowheads="1"/>
          </p:cNvSpPr>
          <p:nvPr/>
        </p:nvSpPr>
        <p:spPr bwMode="auto">
          <a:xfrm>
            <a:off x="0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7086600" y="838200"/>
            <a:ext cx="930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/>
              <a:t>Cu kabl:</a:t>
            </a:r>
            <a:endParaRPr lang="en-US" dirty="0"/>
          </a:p>
        </p:txBody>
      </p:sp>
      <p:sp>
        <p:nvSpPr>
          <p:cNvPr id="2188" name="Rectangle 14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90" name="Rectangle 142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91" name="Rectangle 14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4724400" y="3276600"/>
            <a:ext cx="84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dirty="0" smtClean="0"/>
              <a:t>Motor:</a:t>
            </a:r>
            <a:endParaRPr lang="en-US" dirty="0"/>
          </a:p>
        </p:txBody>
      </p:sp>
      <p:sp>
        <p:nvSpPr>
          <p:cNvPr id="2195" name="Rectangle 1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98" name="Rectangle 150"/>
          <p:cNvSpPr>
            <a:spLocks noChangeArrowheads="1"/>
          </p:cNvSpPr>
          <p:nvPr/>
        </p:nvSpPr>
        <p:spPr bwMode="auto">
          <a:xfrm>
            <a:off x="0" y="2362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01" name="Rectangle 15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57200" y="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800" dirty="0" smtClean="0"/>
              <a:t>Proračun impendansi</a:t>
            </a:r>
            <a:endParaRPr lang="en-US" sz="2800" dirty="0"/>
          </a:p>
        </p:txBody>
      </p:sp>
      <p:sp>
        <p:nvSpPr>
          <p:cNvPr id="2203" name="Rectangle 15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02" name="Picture 15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4572000"/>
            <a:ext cx="1447799" cy="293225"/>
          </a:xfrm>
          <a:prstGeom prst="rect">
            <a:avLst/>
          </a:prstGeom>
          <a:noFill/>
        </p:spPr>
      </p:pic>
      <p:sp>
        <p:nvSpPr>
          <p:cNvPr id="2204" name="Rectangle 15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88" name="Group 187"/>
          <p:cNvGrpSpPr/>
          <p:nvPr/>
        </p:nvGrpSpPr>
        <p:grpSpPr>
          <a:xfrm>
            <a:off x="4572000" y="3810000"/>
            <a:ext cx="2133600" cy="1295400"/>
            <a:chOff x="0" y="457200"/>
            <a:chExt cx="3848100" cy="2343150"/>
          </a:xfrm>
        </p:grpSpPr>
        <p:pic>
          <p:nvPicPr>
            <p:cNvPr id="2207" name="Picture 159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3848100" cy="1447800"/>
            </a:xfrm>
            <a:prstGeom prst="rect">
              <a:avLst/>
            </a:prstGeom>
            <a:noFill/>
          </p:spPr>
        </p:pic>
        <p:pic>
          <p:nvPicPr>
            <p:cNvPr id="2206" name="Picture 15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905000"/>
              <a:ext cx="2457450" cy="447675"/>
            </a:xfrm>
            <a:prstGeom prst="rect">
              <a:avLst/>
            </a:prstGeom>
            <a:noFill/>
          </p:spPr>
        </p:pic>
        <p:pic>
          <p:nvPicPr>
            <p:cNvPr id="2205" name="Picture 157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352675"/>
              <a:ext cx="3219450" cy="447675"/>
            </a:xfrm>
            <a:prstGeom prst="rect">
              <a:avLst/>
            </a:prstGeom>
            <a:noFill/>
          </p:spPr>
        </p:pic>
      </p:grpSp>
      <p:sp>
        <p:nvSpPr>
          <p:cNvPr id="2208" name="Rectangle 16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09" name="Rectangle 161"/>
          <p:cNvSpPr>
            <a:spLocks noChangeArrowheads="1"/>
          </p:cNvSpPr>
          <p:nvPr/>
        </p:nvSpPr>
        <p:spPr bwMode="auto">
          <a:xfrm>
            <a:off x="0" y="1905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10" name="Rectangle 162"/>
          <p:cNvSpPr>
            <a:spLocks noChangeArrowheads="1"/>
          </p:cNvSpPr>
          <p:nvPr/>
        </p:nvSpPr>
        <p:spPr bwMode="auto">
          <a:xfrm>
            <a:off x="0" y="2352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11" name="Rectangle 163"/>
          <p:cNvSpPr>
            <a:spLocks noChangeArrowheads="1"/>
          </p:cNvSpPr>
          <p:nvPr/>
        </p:nvSpPr>
        <p:spPr bwMode="auto">
          <a:xfrm>
            <a:off x="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96" name="Group 195"/>
          <p:cNvGrpSpPr/>
          <p:nvPr/>
        </p:nvGrpSpPr>
        <p:grpSpPr>
          <a:xfrm>
            <a:off x="7086600" y="1295400"/>
            <a:ext cx="1828800" cy="990600"/>
            <a:chOff x="0" y="457200"/>
            <a:chExt cx="3152775" cy="1762125"/>
          </a:xfrm>
        </p:grpSpPr>
        <p:pic>
          <p:nvPicPr>
            <p:cNvPr id="2214" name="Picture 16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2219325" cy="866775"/>
            </a:xfrm>
            <a:prstGeom prst="rect">
              <a:avLst/>
            </a:prstGeom>
            <a:noFill/>
          </p:spPr>
        </p:pic>
        <p:pic>
          <p:nvPicPr>
            <p:cNvPr id="2213" name="Picture 165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323975"/>
              <a:ext cx="3152775" cy="447675"/>
            </a:xfrm>
            <a:prstGeom prst="rect">
              <a:avLst/>
            </a:prstGeom>
            <a:noFill/>
          </p:spPr>
        </p:pic>
        <p:pic>
          <p:nvPicPr>
            <p:cNvPr id="2212" name="Picture 16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771650"/>
              <a:ext cx="3067050" cy="447675"/>
            </a:xfrm>
            <a:prstGeom prst="rect">
              <a:avLst/>
            </a:prstGeom>
            <a:noFill/>
          </p:spPr>
        </p:pic>
      </p:grpSp>
      <p:sp>
        <p:nvSpPr>
          <p:cNvPr id="2215" name="Rectangle 16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16" name="Rectangle 168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17" name="Rectangle 169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18" name="Rectangle 170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21" name="Rectangle 17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22" name="Rectangle 174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23" name="Rectangle 175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25" name="Rectangle 1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7" name="Group 206"/>
          <p:cNvGrpSpPr/>
          <p:nvPr/>
        </p:nvGrpSpPr>
        <p:grpSpPr>
          <a:xfrm>
            <a:off x="7010400" y="2895600"/>
            <a:ext cx="1905000" cy="863765"/>
            <a:chOff x="3886200" y="5181599"/>
            <a:chExt cx="1905000" cy="863765"/>
          </a:xfrm>
        </p:grpSpPr>
        <p:grpSp>
          <p:nvGrpSpPr>
            <p:cNvPr id="202" name="Group 201"/>
            <p:cNvGrpSpPr/>
            <p:nvPr/>
          </p:nvGrpSpPr>
          <p:grpSpPr>
            <a:xfrm>
              <a:off x="3886200" y="5181599"/>
              <a:ext cx="1905000" cy="533400"/>
              <a:chOff x="0" y="457200"/>
              <a:chExt cx="3276600" cy="1419225"/>
            </a:xfrm>
          </p:grpSpPr>
          <p:pic>
            <p:nvPicPr>
              <p:cNvPr id="2220" name="Picture 172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324100" cy="933450"/>
              </a:xfrm>
              <a:prstGeom prst="rect">
                <a:avLst/>
              </a:prstGeom>
              <a:noFill/>
            </p:spPr>
          </p:pic>
          <p:pic>
            <p:nvPicPr>
              <p:cNvPr id="2219" name="Picture 171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390650"/>
                <a:ext cx="3276600" cy="485775"/>
              </a:xfrm>
              <a:prstGeom prst="rect">
                <a:avLst/>
              </a:prstGeom>
              <a:noFill/>
            </p:spPr>
          </p:pic>
        </p:grpSp>
        <p:pic>
          <p:nvPicPr>
            <p:cNvPr id="2224" name="Picture 176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0" y="5791200"/>
              <a:ext cx="1676400" cy="254164"/>
            </a:xfrm>
            <a:prstGeom prst="rect">
              <a:avLst/>
            </a:prstGeom>
            <a:noFill/>
          </p:spPr>
        </p:pic>
      </p:grpSp>
      <p:sp>
        <p:nvSpPr>
          <p:cNvPr id="2226" name="Rectangle 178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22" name="Group 221"/>
          <p:cNvGrpSpPr/>
          <p:nvPr/>
        </p:nvGrpSpPr>
        <p:grpSpPr>
          <a:xfrm>
            <a:off x="4724400" y="1371600"/>
            <a:ext cx="1676400" cy="990600"/>
            <a:chOff x="0" y="457200"/>
            <a:chExt cx="2543175" cy="1762125"/>
          </a:xfrm>
        </p:grpSpPr>
        <p:pic>
          <p:nvPicPr>
            <p:cNvPr id="2236" name="Picture 188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1809750" cy="866775"/>
            </a:xfrm>
            <a:prstGeom prst="rect">
              <a:avLst/>
            </a:prstGeom>
            <a:noFill/>
          </p:spPr>
        </p:pic>
        <p:pic>
          <p:nvPicPr>
            <p:cNvPr id="2235" name="Picture 187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323975"/>
              <a:ext cx="2543175" cy="447675"/>
            </a:xfrm>
            <a:prstGeom prst="rect">
              <a:avLst/>
            </a:prstGeom>
            <a:noFill/>
          </p:spPr>
        </p:pic>
        <p:pic>
          <p:nvPicPr>
            <p:cNvPr id="2234" name="Picture 186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771650"/>
              <a:ext cx="2171700" cy="447675"/>
            </a:xfrm>
            <a:prstGeom prst="rect">
              <a:avLst/>
            </a:prstGeom>
            <a:noFill/>
          </p:spPr>
        </p:pic>
      </p:grpSp>
      <p:sp>
        <p:nvSpPr>
          <p:cNvPr id="2237" name="Rectangle 18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38" name="Rectangle 190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39" name="Rectangle 191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40" name="Rectangle 192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30" name="Group 229"/>
          <p:cNvGrpSpPr/>
          <p:nvPr/>
        </p:nvGrpSpPr>
        <p:grpSpPr>
          <a:xfrm>
            <a:off x="2667000" y="3657600"/>
            <a:ext cx="1524000" cy="1371600"/>
            <a:chOff x="0" y="457200"/>
            <a:chExt cx="2428875" cy="2124075"/>
          </a:xfrm>
        </p:grpSpPr>
        <p:pic>
          <p:nvPicPr>
            <p:cNvPr id="2243" name="Picture 195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2219325" cy="1076325"/>
            </a:xfrm>
            <a:prstGeom prst="rect">
              <a:avLst/>
            </a:prstGeom>
            <a:noFill/>
          </p:spPr>
        </p:pic>
        <p:pic>
          <p:nvPicPr>
            <p:cNvPr id="2242" name="Picture 194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533525"/>
              <a:ext cx="1962150" cy="523875"/>
            </a:xfrm>
            <a:prstGeom prst="rect">
              <a:avLst/>
            </a:prstGeom>
            <a:noFill/>
          </p:spPr>
        </p:pic>
        <p:pic>
          <p:nvPicPr>
            <p:cNvPr id="2241" name="Picture 193"/>
            <p:cNvPicPr>
              <a:picLocks noChangeAspect="1" noChangeArrowheads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057400"/>
              <a:ext cx="2428875" cy="523875"/>
            </a:xfrm>
            <a:prstGeom prst="rect">
              <a:avLst/>
            </a:prstGeom>
            <a:noFill/>
          </p:spPr>
        </p:pic>
      </p:grpSp>
      <p:sp>
        <p:nvSpPr>
          <p:cNvPr id="2244" name="Rectangle 19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45" name="Rectangle 197"/>
          <p:cNvSpPr>
            <a:spLocks noChangeArrowheads="1"/>
          </p:cNvSpPr>
          <p:nvPr/>
        </p:nvSpPr>
        <p:spPr bwMode="auto">
          <a:xfrm>
            <a:off x="0" y="153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46" name="Rectangle 198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47" name="Rectangle 199"/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40" name="Group 239"/>
          <p:cNvGrpSpPr/>
          <p:nvPr/>
        </p:nvGrpSpPr>
        <p:grpSpPr>
          <a:xfrm>
            <a:off x="2743200" y="1295400"/>
            <a:ext cx="1447800" cy="1828800"/>
            <a:chOff x="0" y="457200"/>
            <a:chExt cx="2314575" cy="3352800"/>
          </a:xfrm>
        </p:grpSpPr>
        <p:pic>
          <p:nvPicPr>
            <p:cNvPr id="2251" name="Picture 203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2247900" cy="1009650"/>
            </a:xfrm>
            <a:prstGeom prst="rect">
              <a:avLst/>
            </a:prstGeom>
            <a:noFill/>
          </p:spPr>
        </p:pic>
        <p:pic>
          <p:nvPicPr>
            <p:cNvPr id="2250" name="Picture 202"/>
            <p:cNvPicPr>
              <a:picLocks noChangeAspect="1" noChangeArrowheads="1"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466850"/>
              <a:ext cx="2190750" cy="1390650"/>
            </a:xfrm>
            <a:prstGeom prst="rect">
              <a:avLst/>
            </a:prstGeom>
            <a:noFill/>
          </p:spPr>
        </p:pic>
        <p:pic>
          <p:nvPicPr>
            <p:cNvPr id="2249" name="Picture 201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857500"/>
              <a:ext cx="1752600" cy="476250"/>
            </a:xfrm>
            <a:prstGeom prst="rect">
              <a:avLst/>
            </a:prstGeom>
            <a:noFill/>
          </p:spPr>
        </p:pic>
        <p:pic>
          <p:nvPicPr>
            <p:cNvPr id="2248" name="Picture 200"/>
            <p:cNvPicPr>
              <a:picLocks noChangeAspect="1" noChangeArrowheads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333750"/>
              <a:ext cx="2314575" cy="476250"/>
            </a:xfrm>
            <a:prstGeom prst="rect">
              <a:avLst/>
            </a:prstGeom>
            <a:noFill/>
          </p:spPr>
        </p:pic>
      </p:grpSp>
      <p:sp>
        <p:nvSpPr>
          <p:cNvPr id="2252" name="Rectangle 20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" name="Rectangle 205"/>
          <p:cNvSpPr>
            <a:spLocks noChangeArrowheads="1"/>
          </p:cNvSpPr>
          <p:nvPr/>
        </p:nvSpPr>
        <p:spPr bwMode="auto">
          <a:xfrm>
            <a:off x="0" y="1466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4" name="Rectangle 206"/>
          <p:cNvSpPr>
            <a:spLocks noChangeArrowheads="1"/>
          </p:cNvSpPr>
          <p:nvPr/>
        </p:nvSpPr>
        <p:spPr bwMode="auto">
          <a:xfrm>
            <a:off x="0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5" name="Rectangle 20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6" name="Rectangle 208"/>
          <p:cNvSpPr>
            <a:spLocks noChangeArrowheads="1"/>
          </p:cNvSpPr>
          <p:nvPr/>
        </p:nvSpPr>
        <p:spPr bwMode="auto">
          <a:xfrm>
            <a:off x="0" y="3810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52" name="Group 251"/>
          <p:cNvGrpSpPr/>
          <p:nvPr/>
        </p:nvGrpSpPr>
        <p:grpSpPr>
          <a:xfrm>
            <a:off x="381000" y="4495800"/>
            <a:ext cx="1752600" cy="2057400"/>
            <a:chOff x="0" y="457200"/>
            <a:chExt cx="3038475" cy="3619500"/>
          </a:xfrm>
        </p:grpSpPr>
        <p:pic>
          <p:nvPicPr>
            <p:cNvPr id="2261" name="Picture 213"/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3038475" cy="933450"/>
            </a:xfrm>
            <a:prstGeom prst="rect">
              <a:avLst/>
            </a:prstGeom>
            <a:noFill/>
          </p:spPr>
        </p:pic>
        <p:pic>
          <p:nvPicPr>
            <p:cNvPr id="2260" name="Picture 212"/>
            <p:cNvPicPr>
              <a:picLocks noChangeAspect="1" noChangeArrowheads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390650"/>
              <a:ext cx="1800225" cy="476250"/>
            </a:xfrm>
            <a:prstGeom prst="rect">
              <a:avLst/>
            </a:prstGeom>
            <a:noFill/>
          </p:spPr>
        </p:pic>
        <p:pic>
          <p:nvPicPr>
            <p:cNvPr id="2259" name="Picture 211"/>
            <p:cNvPicPr>
              <a:picLocks noChangeAspect="1" noChangeArrowheads="1"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866900"/>
              <a:ext cx="2209800" cy="866775"/>
            </a:xfrm>
            <a:prstGeom prst="rect">
              <a:avLst/>
            </a:prstGeom>
            <a:noFill/>
          </p:spPr>
        </p:pic>
        <p:pic>
          <p:nvPicPr>
            <p:cNvPr id="2258" name="Picture 210"/>
            <p:cNvPicPr>
              <a:picLocks noChangeAspect="1" noChangeArrowheads="1"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733675"/>
              <a:ext cx="2228850" cy="866775"/>
            </a:xfrm>
            <a:prstGeom prst="rect">
              <a:avLst/>
            </a:prstGeom>
            <a:noFill/>
          </p:spPr>
        </p:pic>
        <p:pic>
          <p:nvPicPr>
            <p:cNvPr id="2257" name="Picture 209"/>
            <p:cNvPicPr>
              <a:picLocks noChangeAspect="1" noChangeArrowheads="1"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600450"/>
              <a:ext cx="2943225" cy="476250"/>
            </a:xfrm>
            <a:prstGeom prst="rect">
              <a:avLst/>
            </a:prstGeom>
            <a:noFill/>
          </p:spPr>
        </p:pic>
      </p:grpSp>
      <p:sp>
        <p:nvSpPr>
          <p:cNvPr id="2262" name="Rectangle 2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63" name="Rectangle 215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64" name="Rectangle 21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65" name="Rectangle 217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66" name="Rectangle 218"/>
          <p:cNvSpPr>
            <a:spLocks noChangeArrowheads="1"/>
          </p:cNvSpPr>
          <p:nvPr/>
        </p:nvSpPr>
        <p:spPr bwMode="auto">
          <a:xfrm>
            <a:off x="0" y="3600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67" name="Rectangle 219"/>
          <p:cNvSpPr>
            <a:spLocks noChangeArrowheads="1"/>
          </p:cNvSpPr>
          <p:nvPr/>
        </p:nvSpPr>
        <p:spPr bwMode="auto">
          <a:xfrm>
            <a:off x="0" y="4076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68" name="Group 267"/>
          <p:cNvGrpSpPr/>
          <p:nvPr/>
        </p:nvGrpSpPr>
        <p:grpSpPr>
          <a:xfrm>
            <a:off x="381000" y="1371600"/>
            <a:ext cx="1905000" cy="2514600"/>
            <a:chOff x="0" y="457200"/>
            <a:chExt cx="3219450" cy="5067300"/>
          </a:xfrm>
        </p:grpSpPr>
        <p:pic>
          <p:nvPicPr>
            <p:cNvPr id="2274" name="Picture 226"/>
            <p:cNvPicPr>
              <a:picLocks noChangeAspect="1" noChangeArrowheads="1"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2343150" cy="476250"/>
            </a:xfrm>
            <a:prstGeom prst="rect">
              <a:avLst/>
            </a:prstGeom>
            <a:noFill/>
          </p:spPr>
        </p:pic>
        <p:pic>
          <p:nvPicPr>
            <p:cNvPr id="2273" name="Picture 225"/>
            <p:cNvPicPr>
              <a:picLocks noChangeAspect="1" noChangeArrowheads="1"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933450"/>
              <a:ext cx="1352550" cy="990600"/>
            </a:xfrm>
            <a:prstGeom prst="rect">
              <a:avLst/>
            </a:prstGeom>
            <a:noFill/>
          </p:spPr>
        </p:pic>
        <p:pic>
          <p:nvPicPr>
            <p:cNvPr id="2272" name="Picture 224"/>
            <p:cNvPicPr>
              <a:picLocks noChangeAspect="1" noChangeArrowheads="1"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924050"/>
              <a:ext cx="2314575" cy="476250"/>
            </a:xfrm>
            <a:prstGeom prst="rect">
              <a:avLst/>
            </a:prstGeom>
            <a:noFill/>
          </p:spPr>
        </p:pic>
        <p:pic>
          <p:nvPicPr>
            <p:cNvPr id="2271" name="Picture 223"/>
            <p:cNvPicPr>
              <a:picLocks noChangeAspect="1" noChangeArrowheads="1"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400300"/>
              <a:ext cx="2886075" cy="933450"/>
            </a:xfrm>
            <a:prstGeom prst="rect">
              <a:avLst/>
            </a:prstGeom>
            <a:noFill/>
          </p:spPr>
        </p:pic>
        <p:pic>
          <p:nvPicPr>
            <p:cNvPr id="2270" name="Picture 222"/>
            <p:cNvPicPr>
              <a:picLocks noChangeAspect="1" noChangeArrowheads="1"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333750"/>
              <a:ext cx="1676400" cy="857250"/>
            </a:xfrm>
            <a:prstGeom prst="rect">
              <a:avLst/>
            </a:prstGeom>
            <a:noFill/>
          </p:spPr>
        </p:pic>
        <p:pic>
          <p:nvPicPr>
            <p:cNvPr id="2269" name="Picture 221"/>
            <p:cNvPicPr>
              <a:picLocks noChangeAspect="1" noChangeArrowheads="1"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191000"/>
              <a:ext cx="1685925" cy="857250"/>
            </a:xfrm>
            <a:prstGeom prst="rect">
              <a:avLst/>
            </a:prstGeom>
            <a:noFill/>
          </p:spPr>
        </p:pic>
        <p:pic>
          <p:nvPicPr>
            <p:cNvPr id="2268" name="Picture 220"/>
            <p:cNvPicPr>
              <a:picLocks noChangeAspect="1" noChangeArrowheads="1"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5048250"/>
              <a:ext cx="3219450" cy="476250"/>
            </a:xfrm>
            <a:prstGeom prst="rect">
              <a:avLst/>
            </a:prstGeom>
            <a:noFill/>
          </p:spPr>
        </p:pic>
      </p:grpSp>
      <p:sp>
        <p:nvSpPr>
          <p:cNvPr id="2275" name="Rectangle 2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76" name="Rectangle 228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77" name="Rectangle 229"/>
          <p:cNvSpPr>
            <a:spLocks noChangeArrowheads="1"/>
          </p:cNvSpPr>
          <p:nvPr/>
        </p:nvSpPr>
        <p:spPr bwMode="auto">
          <a:xfrm>
            <a:off x="0" y="1924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78" name="Rectangle 230"/>
          <p:cNvSpPr>
            <a:spLocks noChangeArrowheads="1"/>
          </p:cNvSpPr>
          <p:nvPr/>
        </p:nvSpPr>
        <p:spPr bwMode="auto">
          <a:xfrm>
            <a:off x="0" y="2400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79" name="Rectangle 231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80" name="Rectangle 232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81" name="Rectangle 233"/>
          <p:cNvSpPr>
            <a:spLocks noChangeArrowheads="1"/>
          </p:cNvSpPr>
          <p:nvPr/>
        </p:nvSpPr>
        <p:spPr bwMode="auto">
          <a:xfrm>
            <a:off x="0" y="504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82" name="Rectangle 234"/>
          <p:cNvSpPr>
            <a:spLocks noChangeArrowheads="1"/>
          </p:cNvSpPr>
          <p:nvPr/>
        </p:nvSpPr>
        <p:spPr bwMode="auto">
          <a:xfrm>
            <a:off x="0" y="552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extBox 270"/>
          <p:cNvSpPr txBox="1"/>
          <p:nvPr/>
        </p:nvSpPr>
        <p:spPr>
          <a:xfrm>
            <a:off x="609600" y="0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400" dirty="0" smtClean="0"/>
              <a:t>Kvar na sabirnici A</a:t>
            </a:r>
            <a:endParaRPr lang="en-US" sz="2400" dirty="0"/>
          </a:p>
        </p:txBody>
      </p:sp>
      <p:grpSp>
        <p:nvGrpSpPr>
          <p:cNvPr id="170" name="Group 169"/>
          <p:cNvGrpSpPr/>
          <p:nvPr/>
        </p:nvGrpSpPr>
        <p:grpSpPr>
          <a:xfrm>
            <a:off x="2514600" y="609600"/>
            <a:ext cx="4267200" cy="5562600"/>
            <a:chOff x="2514600" y="609600"/>
            <a:chExt cx="4267200" cy="5562600"/>
          </a:xfrm>
        </p:grpSpPr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4130040" y="936812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>
              <a:off x="5240655" y="1264024"/>
              <a:ext cx="0" cy="5589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31"/>
            <p:cNvSpPr>
              <a:spLocks noChangeShapeType="1"/>
            </p:cNvSpPr>
            <p:nvPr/>
          </p:nvSpPr>
          <p:spPr bwMode="auto">
            <a:xfrm>
              <a:off x="4231005" y="691403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grpSp>
          <p:nvGrpSpPr>
            <p:cNvPr id="28" name="Group 32"/>
            <p:cNvGrpSpPr>
              <a:grpSpLocks/>
            </p:cNvGrpSpPr>
            <p:nvPr/>
          </p:nvGrpSpPr>
          <p:grpSpPr bwMode="auto">
            <a:xfrm>
              <a:off x="4130040" y="609600"/>
              <a:ext cx="201930" cy="81803"/>
              <a:chOff x="1520" y="2659"/>
              <a:chExt cx="227" cy="90"/>
            </a:xfrm>
          </p:grpSpPr>
          <p:sp>
            <p:nvSpPr>
              <p:cNvPr id="29" name="Line 33"/>
              <p:cNvSpPr>
                <a:spLocks noChangeShapeType="1"/>
              </p:cNvSpPr>
              <p:nvPr/>
            </p:nvSpPr>
            <p:spPr bwMode="auto">
              <a:xfrm flipH="1">
                <a:off x="1520" y="2749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30" name="Line 34"/>
              <p:cNvSpPr>
                <a:spLocks noChangeShapeType="1"/>
              </p:cNvSpPr>
              <p:nvPr/>
            </p:nvSpPr>
            <p:spPr bwMode="auto">
              <a:xfrm flipH="1">
                <a:off x="1565" y="2704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31" name="Line 35"/>
              <p:cNvSpPr>
                <a:spLocks noChangeShapeType="1"/>
              </p:cNvSpPr>
              <p:nvPr/>
            </p:nvSpPr>
            <p:spPr bwMode="auto">
              <a:xfrm flipH="1">
                <a:off x="1611" y="2659"/>
                <a:ext cx="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</p:grpSp>
        <p:sp>
          <p:nvSpPr>
            <p:cNvPr id="45" name="Line 36"/>
            <p:cNvSpPr>
              <a:spLocks noChangeShapeType="1"/>
            </p:cNvSpPr>
            <p:nvPr/>
          </p:nvSpPr>
          <p:spPr bwMode="auto">
            <a:xfrm>
              <a:off x="2615565" y="1918447"/>
              <a:ext cx="30289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36"/>
            <p:cNvSpPr>
              <a:spLocks noChangeShapeType="1"/>
            </p:cNvSpPr>
            <p:nvPr/>
          </p:nvSpPr>
          <p:spPr bwMode="auto">
            <a:xfrm>
              <a:off x="2514600" y="3145491"/>
              <a:ext cx="31299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Line 31"/>
            <p:cNvSpPr>
              <a:spLocks noChangeShapeType="1"/>
            </p:cNvSpPr>
            <p:nvPr/>
          </p:nvSpPr>
          <p:spPr bwMode="auto">
            <a:xfrm>
              <a:off x="4231005" y="1182221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73" name="Line 31"/>
            <p:cNvSpPr>
              <a:spLocks noChangeShapeType="1"/>
            </p:cNvSpPr>
            <p:nvPr/>
          </p:nvSpPr>
          <p:spPr bwMode="auto">
            <a:xfrm>
              <a:off x="4231005" y="1673038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74" name="Line 31"/>
            <p:cNvSpPr>
              <a:spLocks noChangeShapeType="1"/>
            </p:cNvSpPr>
            <p:nvPr/>
          </p:nvSpPr>
          <p:spPr bwMode="auto">
            <a:xfrm>
              <a:off x="3120390" y="1918447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75" name="Line 31"/>
            <p:cNvSpPr>
              <a:spLocks noChangeShapeType="1"/>
            </p:cNvSpPr>
            <p:nvPr/>
          </p:nvSpPr>
          <p:spPr bwMode="auto">
            <a:xfrm>
              <a:off x="3120390" y="2409265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76" name="Line 31"/>
            <p:cNvSpPr>
              <a:spLocks noChangeShapeType="1"/>
            </p:cNvSpPr>
            <p:nvPr/>
          </p:nvSpPr>
          <p:spPr bwMode="auto">
            <a:xfrm>
              <a:off x="3120390" y="2900082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77" name="Rectangle 8"/>
            <p:cNvSpPr>
              <a:spLocks noChangeArrowheads="1"/>
            </p:cNvSpPr>
            <p:nvPr/>
          </p:nvSpPr>
          <p:spPr bwMode="auto">
            <a:xfrm>
              <a:off x="4130040" y="1427629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78" name="Rectangle 8"/>
            <p:cNvSpPr>
              <a:spLocks noChangeArrowheads="1"/>
            </p:cNvSpPr>
            <p:nvPr/>
          </p:nvSpPr>
          <p:spPr bwMode="auto">
            <a:xfrm>
              <a:off x="3019425" y="2163856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79" name="Rectangle 8"/>
            <p:cNvSpPr>
              <a:spLocks noChangeArrowheads="1"/>
            </p:cNvSpPr>
            <p:nvPr/>
          </p:nvSpPr>
          <p:spPr bwMode="auto">
            <a:xfrm>
              <a:off x="3019425" y="2654674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5139690" y="2163856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81" name="Line 31"/>
            <p:cNvSpPr>
              <a:spLocks noChangeShapeType="1"/>
            </p:cNvSpPr>
            <p:nvPr/>
          </p:nvSpPr>
          <p:spPr bwMode="auto">
            <a:xfrm>
              <a:off x="6250305" y="3636309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82" name="Line 31"/>
            <p:cNvSpPr>
              <a:spLocks noChangeShapeType="1"/>
            </p:cNvSpPr>
            <p:nvPr/>
          </p:nvSpPr>
          <p:spPr bwMode="auto">
            <a:xfrm>
              <a:off x="5240655" y="2409265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83" name="Line 31"/>
            <p:cNvSpPr>
              <a:spLocks noChangeShapeType="1"/>
            </p:cNvSpPr>
            <p:nvPr/>
          </p:nvSpPr>
          <p:spPr bwMode="auto">
            <a:xfrm>
              <a:off x="6250305" y="3145491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84" name="Line 31"/>
            <p:cNvSpPr>
              <a:spLocks noChangeShapeType="1"/>
            </p:cNvSpPr>
            <p:nvPr/>
          </p:nvSpPr>
          <p:spPr bwMode="auto">
            <a:xfrm>
              <a:off x="6250305" y="4127126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85" name="Line 31"/>
            <p:cNvSpPr>
              <a:spLocks noChangeShapeType="1"/>
            </p:cNvSpPr>
            <p:nvPr/>
          </p:nvSpPr>
          <p:spPr bwMode="auto">
            <a:xfrm>
              <a:off x="5240655" y="2900082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86" name="Line 31"/>
            <p:cNvSpPr>
              <a:spLocks noChangeShapeType="1"/>
            </p:cNvSpPr>
            <p:nvPr/>
          </p:nvSpPr>
          <p:spPr bwMode="auto">
            <a:xfrm>
              <a:off x="3928110" y="4372535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87" name="Line 31"/>
            <p:cNvSpPr>
              <a:spLocks noChangeShapeType="1"/>
            </p:cNvSpPr>
            <p:nvPr/>
          </p:nvSpPr>
          <p:spPr bwMode="auto">
            <a:xfrm>
              <a:off x="5240655" y="1918447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88" name="Line 31"/>
            <p:cNvSpPr>
              <a:spLocks noChangeShapeType="1"/>
            </p:cNvSpPr>
            <p:nvPr/>
          </p:nvSpPr>
          <p:spPr bwMode="auto">
            <a:xfrm>
              <a:off x="6250305" y="2082053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89" name="Line 31"/>
            <p:cNvSpPr>
              <a:spLocks noChangeShapeType="1"/>
            </p:cNvSpPr>
            <p:nvPr/>
          </p:nvSpPr>
          <p:spPr bwMode="auto">
            <a:xfrm>
              <a:off x="6250305" y="2572871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0" name="Line 31"/>
            <p:cNvSpPr>
              <a:spLocks noChangeShapeType="1"/>
            </p:cNvSpPr>
            <p:nvPr/>
          </p:nvSpPr>
          <p:spPr bwMode="auto">
            <a:xfrm>
              <a:off x="6250305" y="2900082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1" name="Rectangle 8"/>
            <p:cNvSpPr>
              <a:spLocks noChangeArrowheads="1"/>
            </p:cNvSpPr>
            <p:nvPr/>
          </p:nvSpPr>
          <p:spPr bwMode="auto">
            <a:xfrm>
              <a:off x="5139690" y="2654674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2" name="Rectangle 8"/>
            <p:cNvSpPr>
              <a:spLocks noChangeArrowheads="1"/>
            </p:cNvSpPr>
            <p:nvPr/>
          </p:nvSpPr>
          <p:spPr bwMode="auto">
            <a:xfrm>
              <a:off x="5644515" y="3063688"/>
              <a:ext cx="403860" cy="16360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3" name="Rectangle 8"/>
            <p:cNvSpPr>
              <a:spLocks noChangeArrowheads="1"/>
            </p:cNvSpPr>
            <p:nvPr/>
          </p:nvSpPr>
          <p:spPr bwMode="auto">
            <a:xfrm>
              <a:off x="6149340" y="2327462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4" name="Rectangle 8"/>
            <p:cNvSpPr>
              <a:spLocks noChangeArrowheads="1"/>
            </p:cNvSpPr>
            <p:nvPr/>
          </p:nvSpPr>
          <p:spPr bwMode="auto">
            <a:xfrm>
              <a:off x="6149340" y="3390900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5" name="Rectangle 8"/>
            <p:cNvSpPr>
              <a:spLocks noChangeArrowheads="1"/>
            </p:cNvSpPr>
            <p:nvPr/>
          </p:nvSpPr>
          <p:spPr bwMode="auto">
            <a:xfrm>
              <a:off x="6149340" y="3881718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6" name="Rectangle 8"/>
            <p:cNvSpPr>
              <a:spLocks noChangeArrowheads="1"/>
            </p:cNvSpPr>
            <p:nvPr/>
          </p:nvSpPr>
          <p:spPr bwMode="auto">
            <a:xfrm>
              <a:off x="3827145" y="4617944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7" name="Rectangle 8"/>
            <p:cNvSpPr>
              <a:spLocks noChangeArrowheads="1"/>
            </p:cNvSpPr>
            <p:nvPr/>
          </p:nvSpPr>
          <p:spPr bwMode="auto">
            <a:xfrm>
              <a:off x="3827145" y="5108762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8" name="Rectangle 8"/>
            <p:cNvSpPr>
              <a:spLocks noChangeArrowheads="1"/>
            </p:cNvSpPr>
            <p:nvPr/>
          </p:nvSpPr>
          <p:spPr bwMode="auto">
            <a:xfrm>
              <a:off x="3827145" y="5599579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105" name="Line 36"/>
            <p:cNvSpPr>
              <a:spLocks noChangeShapeType="1"/>
            </p:cNvSpPr>
            <p:nvPr/>
          </p:nvSpPr>
          <p:spPr bwMode="auto">
            <a:xfrm>
              <a:off x="6048375" y="3145491"/>
              <a:ext cx="30289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 flipV="1">
              <a:off x="6149340" y="2818279"/>
              <a:ext cx="201929" cy="130884"/>
            </a:xfrm>
            <a:custGeom>
              <a:avLst/>
              <a:gdLst>
                <a:gd name="connsiteX0" fmla="*/ 0 w 1259633"/>
                <a:gd name="connsiteY0" fmla="*/ 541175 h 603379"/>
                <a:gd name="connsiteX1" fmla="*/ 429209 w 1259633"/>
                <a:gd name="connsiteY1" fmla="*/ 37322 h 603379"/>
                <a:gd name="connsiteX2" fmla="*/ 839756 w 1259633"/>
                <a:gd name="connsiteY2" fmla="*/ 597159 h 603379"/>
                <a:gd name="connsiteX3" fmla="*/ 1259633 w 1259633"/>
                <a:gd name="connsiteY3" fmla="*/ 0 h 603379"/>
                <a:gd name="connsiteX4" fmla="*/ 1259633 w 1259633"/>
                <a:gd name="connsiteY4" fmla="*/ 0 h 60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9633" h="603379">
                  <a:moveTo>
                    <a:pt x="0" y="541175"/>
                  </a:moveTo>
                  <a:cubicBezTo>
                    <a:pt x="144625" y="284583"/>
                    <a:pt x="289250" y="27991"/>
                    <a:pt x="429209" y="37322"/>
                  </a:cubicBezTo>
                  <a:cubicBezTo>
                    <a:pt x="569168" y="46653"/>
                    <a:pt x="701352" y="603379"/>
                    <a:pt x="839756" y="597159"/>
                  </a:cubicBezTo>
                  <a:cubicBezTo>
                    <a:pt x="978160" y="590939"/>
                    <a:pt x="1259633" y="0"/>
                    <a:pt x="1259633" y="0"/>
                  </a:cubicBezTo>
                  <a:lnTo>
                    <a:pt x="1259633" y="0"/>
                  </a:lnTo>
                </a:path>
              </a:pathLst>
            </a:custGeom>
            <a:ln w="952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Freeform 109"/>
            <p:cNvSpPr/>
            <p:nvPr/>
          </p:nvSpPr>
          <p:spPr>
            <a:xfrm flipV="1">
              <a:off x="6149340" y="2736476"/>
              <a:ext cx="201929" cy="130884"/>
            </a:xfrm>
            <a:custGeom>
              <a:avLst/>
              <a:gdLst>
                <a:gd name="connsiteX0" fmla="*/ 0 w 1259633"/>
                <a:gd name="connsiteY0" fmla="*/ 541175 h 603379"/>
                <a:gd name="connsiteX1" fmla="*/ 429209 w 1259633"/>
                <a:gd name="connsiteY1" fmla="*/ 37322 h 603379"/>
                <a:gd name="connsiteX2" fmla="*/ 839756 w 1259633"/>
                <a:gd name="connsiteY2" fmla="*/ 597159 h 603379"/>
                <a:gd name="connsiteX3" fmla="*/ 1259633 w 1259633"/>
                <a:gd name="connsiteY3" fmla="*/ 0 h 603379"/>
                <a:gd name="connsiteX4" fmla="*/ 1259633 w 1259633"/>
                <a:gd name="connsiteY4" fmla="*/ 0 h 60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9633" h="603379">
                  <a:moveTo>
                    <a:pt x="0" y="541175"/>
                  </a:moveTo>
                  <a:cubicBezTo>
                    <a:pt x="144625" y="284583"/>
                    <a:pt x="289250" y="27991"/>
                    <a:pt x="429209" y="37322"/>
                  </a:cubicBezTo>
                  <a:cubicBezTo>
                    <a:pt x="569168" y="46653"/>
                    <a:pt x="701352" y="603379"/>
                    <a:pt x="839756" y="597159"/>
                  </a:cubicBezTo>
                  <a:cubicBezTo>
                    <a:pt x="978160" y="590939"/>
                    <a:pt x="1259633" y="0"/>
                    <a:pt x="1259633" y="0"/>
                  </a:cubicBezTo>
                  <a:lnTo>
                    <a:pt x="1259633" y="0"/>
                  </a:lnTo>
                </a:path>
              </a:pathLst>
            </a:custGeom>
            <a:ln w="952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1" name="Group 32"/>
            <p:cNvGrpSpPr>
              <a:grpSpLocks/>
            </p:cNvGrpSpPr>
            <p:nvPr/>
          </p:nvGrpSpPr>
          <p:grpSpPr bwMode="auto">
            <a:xfrm>
              <a:off x="6149340" y="2000250"/>
              <a:ext cx="201930" cy="81803"/>
              <a:chOff x="1520" y="2659"/>
              <a:chExt cx="227" cy="90"/>
            </a:xfrm>
          </p:grpSpPr>
          <p:sp>
            <p:nvSpPr>
              <p:cNvPr id="112" name="Line 33"/>
              <p:cNvSpPr>
                <a:spLocks noChangeShapeType="1"/>
              </p:cNvSpPr>
              <p:nvPr/>
            </p:nvSpPr>
            <p:spPr bwMode="auto">
              <a:xfrm flipH="1">
                <a:off x="1520" y="2749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113" name="Line 34"/>
              <p:cNvSpPr>
                <a:spLocks noChangeShapeType="1"/>
              </p:cNvSpPr>
              <p:nvPr/>
            </p:nvSpPr>
            <p:spPr bwMode="auto">
              <a:xfrm flipH="1">
                <a:off x="1565" y="2704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114" name="Line 35"/>
              <p:cNvSpPr>
                <a:spLocks noChangeShapeType="1"/>
              </p:cNvSpPr>
              <p:nvPr/>
            </p:nvSpPr>
            <p:spPr bwMode="auto">
              <a:xfrm flipH="1">
                <a:off x="1611" y="2659"/>
                <a:ext cx="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</p:grpSp>
        <p:sp>
          <p:nvSpPr>
            <p:cNvPr id="115" name="Line 36"/>
            <p:cNvSpPr>
              <a:spLocks noChangeShapeType="1"/>
            </p:cNvSpPr>
            <p:nvPr/>
          </p:nvSpPr>
          <p:spPr bwMode="auto">
            <a:xfrm>
              <a:off x="2514600" y="4372535"/>
              <a:ext cx="40386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Line 31"/>
            <p:cNvSpPr>
              <a:spLocks noChangeShapeType="1"/>
            </p:cNvSpPr>
            <p:nvPr/>
          </p:nvSpPr>
          <p:spPr bwMode="auto">
            <a:xfrm>
              <a:off x="3928110" y="4863353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17" name="Line 31"/>
            <p:cNvSpPr>
              <a:spLocks noChangeShapeType="1"/>
            </p:cNvSpPr>
            <p:nvPr/>
          </p:nvSpPr>
          <p:spPr bwMode="auto">
            <a:xfrm>
              <a:off x="3928110" y="5354171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18" name="Line 31"/>
            <p:cNvSpPr>
              <a:spLocks noChangeShapeType="1"/>
            </p:cNvSpPr>
            <p:nvPr/>
          </p:nvSpPr>
          <p:spPr bwMode="auto">
            <a:xfrm>
              <a:off x="3928110" y="5844988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grpSp>
          <p:nvGrpSpPr>
            <p:cNvPr id="127" name="Group 32"/>
            <p:cNvGrpSpPr>
              <a:grpSpLocks/>
            </p:cNvGrpSpPr>
            <p:nvPr/>
          </p:nvGrpSpPr>
          <p:grpSpPr bwMode="auto">
            <a:xfrm rot="10800000">
              <a:off x="3827145" y="6090397"/>
              <a:ext cx="201930" cy="81803"/>
              <a:chOff x="1520" y="2659"/>
              <a:chExt cx="227" cy="90"/>
            </a:xfrm>
          </p:grpSpPr>
          <p:sp>
            <p:nvSpPr>
              <p:cNvPr id="128" name="Line 33"/>
              <p:cNvSpPr>
                <a:spLocks noChangeShapeType="1"/>
              </p:cNvSpPr>
              <p:nvPr/>
            </p:nvSpPr>
            <p:spPr bwMode="auto">
              <a:xfrm flipH="1">
                <a:off x="1520" y="2749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129" name="Line 34"/>
              <p:cNvSpPr>
                <a:spLocks noChangeShapeType="1"/>
              </p:cNvSpPr>
              <p:nvPr/>
            </p:nvSpPr>
            <p:spPr bwMode="auto">
              <a:xfrm flipH="1">
                <a:off x="1565" y="2704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130" name="Line 35"/>
              <p:cNvSpPr>
                <a:spLocks noChangeShapeType="1"/>
              </p:cNvSpPr>
              <p:nvPr/>
            </p:nvSpPr>
            <p:spPr bwMode="auto">
              <a:xfrm flipH="1">
                <a:off x="1611" y="2659"/>
                <a:ext cx="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</p:grpSp>
        <p:sp>
          <p:nvSpPr>
            <p:cNvPr id="131" name="Oval 130"/>
            <p:cNvSpPr/>
            <p:nvPr/>
          </p:nvSpPr>
          <p:spPr>
            <a:xfrm>
              <a:off x="5038725" y="1345826"/>
              <a:ext cx="403860" cy="32721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2" name="Group 32"/>
            <p:cNvGrpSpPr>
              <a:grpSpLocks/>
            </p:cNvGrpSpPr>
            <p:nvPr/>
          </p:nvGrpSpPr>
          <p:grpSpPr bwMode="auto">
            <a:xfrm>
              <a:off x="5139690" y="1018615"/>
              <a:ext cx="201930" cy="81803"/>
              <a:chOff x="1520" y="2659"/>
              <a:chExt cx="227" cy="90"/>
            </a:xfrm>
          </p:grpSpPr>
          <p:sp>
            <p:nvSpPr>
              <p:cNvPr id="133" name="Line 33"/>
              <p:cNvSpPr>
                <a:spLocks noChangeShapeType="1"/>
              </p:cNvSpPr>
              <p:nvPr/>
            </p:nvSpPr>
            <p:spPr bwMode="auto">
              <a:xfrm flipH="1">
                <a:off x="1520" y="2749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134" name="Line 34"/>
              <p:cNvSpPr>
                <a:spLocks noChangeShapeType="1"/>
              </p:cNvSpPr>
              <p:nvPr/>
            </p:nvSpPr>
            <p:spPr bwMode="auto">
              <a:xfrm flipH="1">
                <a:off x="1565" y="2704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135" name="Line 35"/>
              <p:cNvSpPr>
                <a:spLocks noChangeShapeType="1"/>
              </p:cNvSpPr>
              <p:nvPr/>
            </p:nvSpPr>
            <p:spPr bwMode="auto">
              <a:xfrm flipH="1">
                <a:off x="1611" y="2659"/>
                <a:ext cx="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</p:grpSp>
        <p:sp>
          <p:nvSpPr>
            <p:cNvPr id="136" name="Line 31"/>
            <p:cNvSpPr>
              <a:spLocks noChangeShapeType="1"/>
            </p:cNvSpPr>
            <p:nvPr/>
          </p:nvSpPr>
          <p:spPr bwMode="auto">
            <a:xfrm>
              <a:off x="5240655" y="1673038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37" name="Line 31"/>
            <p:cNvSpPr>
              <a:spLocks noChangeShapeType="1"/>
            </p:cNvSpPr>
            <p:nvPr/>
          </p:nvSpPr>
          <p:spPr bwMode="auto">
            <a:xfrm>
              <a:off x="5240655" y="1100418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5341620" y="1591235"/>
              <a:ext cx="504825" cy="280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Latn-CS" sz="1100" dirty="0" smtClean="0"/>
                <a:t>+</a:t>
              </a:r>
              <a:endParaRPr lang="en-US" sz="1100" dirty="0"/>
            </a:p>
          </p:txBody>
        </p:sp>
        <p:cxnSp>
          <p:nvCxnSpPr>
            <p:cNvPr id="141" name="Straight Arrow Connector 140"/>
            <p:cNvCxnSpPr/>
            <p:nvPr/>
          </p:nvCxnSpPr>
          <p:spPr>
            <a:xfrm rot="5400000">
              <a:off x="5925770" y="3758913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Arrow Connector 161"/>
            <p:cNvCxnSpPr/>
            <p:nvPr/>
          </p:nvCxnSpPr>
          <p:spPr>
            <a:xfrm rot="5400000">
              <a:off x="4916120" y="2531869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Arrow Connector 162"/>
            <p:cNvCxnSpPr/>
            <p:nvPr/>
          </p:nvCxnSpPr>
          <p:spPr>
            <a:xfrm rot="5400000">
              <a:off x="2795855" y="2531869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Arrow Connector 163"/>
            <p:cNvCxnSpPr/>
            <p:nvPr/>
          </p:nvCxnSpPr>
          <p:spPr>
            <a:xfrm rot="5400000" flipH="1" flipV="1">
              <a:off x="3907423" y="1303873"/>
              <a:ext cx="245409" cy="2104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Arrow Connector 165"/>
            <p:cNvCxnSpPr/>
            <p:nvPr/>
          </p:nvCxnSpPr>
          <p:spPr>
            <a:xfrm rot="5400000">
              <a:off x="2492960" y="4985958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Arrow Connector 166"/>
            <p:cNvCxnSpPr/>
            <p:nvPr/>
          </p:nvCxnSpPr>
          <p:spPr>
            <a:xfrm rot="5400000">
              <a:off x="3603575" y="4985958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Arrow Connector 167"/>
            <p:cNvCxnSpPr/>
            <p:nvPr/>
          </p:nvCxnSpPr>
          <p:spPr>
            <a:xfrm rot="5400000">
              <a:off x="5622875" y="4985958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Line 31"/>
            <p:cNvSpPr>
              <a:spLocks noChangeShapeType="1"/>
            </p:cNvSpPr>
            <p:nvPr/>
          </p:nvSpPr>
          <p:spPr bwMode="auto">
            <a:xfrm>
              <a:off x="2918460" y="4372535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81" name="Line 31"/>
            <p:cNvSpPr>
              <a:spLocks noChangeShapeType="1"/>
            </p:cNvSpPr>
            <p:nvPr/>
          </p:nvSpPr>
          <p:spPr bwMode="auto">
            <a:xfrm>
              <a:off x="2918460" y="4863353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82" name="Line 31"/>
            <p:cNvSpPr>
              <a:spLocks noChangeShapeType="1"/>
            </p:cNvSpPr>
            <p:nvPr/>
          </p:nvSpPr>
          <p:spPr bwMode="auto">
            <a:xfrm>
              <a:off x="2918460" y="5354171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83" name="Line 31"/>
            <p:cNvSpPr>
              <a:spLocks noChangeShapeType="1"/>
            </p:cNvSpPr>
            <p:nvPr/>
          </p:nvSpPr>
          <p:spPr bwMode="auto">
            <a:xfrm>
              <a:off x="2918460" y="5844988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84" name="Line 31"/>
            <p:cNvSpPr>
              <a:spLocks noChangeShapeType="1"/>
            </p:cNvSpPr>
            <p:nvPr/>
          </p:nvSpPr>
          <p:spPr bwMode="auto">
            <a:xfrm>
              <a:off x="5947410" y="4372535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85" name="Line 31"/>
            <p:cNvSpPr>
              <a:spLocks noChangeShapeType="1"/>
            </p:cNvSpPr>
            <p:nvPr/>
          </p:nvSpPr>
          <p:spPr bwMode="auto">
            <a:xfrm>
              <a:off x="5947410" y="4863353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86" name="Line 31"/>
            <p:cNvSpPr>
              <a:spLocks noChangeShapeType="1"/>
            </p:cNvSpPr>
            <p:nvPr/>
          </p:nvSpPr>
          <p:spPr bwMode="auto">
            <a:xfrm>
              <a:off x="5947410" y="5354171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87" name="Line 31"/>
            <p:cNvSpPr>
              <a:spLocks noChangeShapeType="1"/>
            </p:cNvSpPr>
            <p:nvPr/>
          </p:nvSpPr>
          <p:spPr bwMode="auto">
            <a:xfrm>
              <a:off x="5947410" y="5844988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197" name="Rectangle 8"/>
            <p:cNvSpPr>
              <a:spLocks noChangeArrowheads="1"/>
            </p:cNvSpPr>
            <p:nvPr/>
          </p:nvSpPr>
          <p:spPr bwMode="auto">
            <a:xfrm>
              <a:off x="2817495" y="4617944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198" name="Rectangle 8"/>
            <p:cNvSpPr>
              <a:spLocks noChangeArrowheads="1"/>
            </p:cNvSpPr>
            <p:nvPr/>
          </p:nvSpPr>
          <p:spPr bwMode="auto">
            <a:xfrm>
              <a:off x="2817495" y="5108762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199" name="Rectangle 8"/>
            <p:cNvSpPr>
              <a:spLocks noChangeArrowheads="1"/>
            </p:cNvSpPr>
            <p:nvPr/>
          </p:nvSpPr>
          <p:spPr bwMode="auto">
            <a:xfrm>
              <a:off x="2817495" y="5599579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200" name="Rectangle 8"/>
            <p:cNvSpPr>
              <a:spLocks noChangeArrowheads="1"/>
            </p:cNvSpPr>
            <p:nvPr/>
          </p:nvSpPr>
          <p:spPr bwMode="auto">
            <a:xfrm>
              <a:off x="5846445" y="4617944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201" name="Rectangle 8"/>
            <p:cNvSpPr>
              <a:spLocks noChangeArrowheads="1"/>
            </p:cNvSpPr>
            <p:nvPr/>
          </p:nvSpPr>
          <p:spPr bwMode="auto">
            <a:xfrm>
              <a:off x="5846445" y="5108762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202" name="Rectangle 8"/>
            <p:cNvSpPr>
              <a:spLocks noChangeArrowheads="1"/>
            </p:cNvSpPr>
            <p:nvPr/>
          </p:nvSpPr>
          <p:spPr bwMode="auto">
            <a:xfrm>
              <a:off x="5846445" y="5599579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grpSp>
          <p:nvGrpSpPr>
            <p:cNvPr id="212" name="Group 32"/>
            <p:cNvGrpSpPr>
              <a:grpSpLocks/>
            </p:cNvGrpSpPr>
            <p:nvPr/>
          </p:nvGrpSpPr>
          <p:grpSpPr bwMode="auto">
            <a:xfrm rot="10800000">
              <a:off x="2817495" y="6090397"/>
              <a:ext cx="201930" cy="81803"/>
              <a:chOff x="1520" y="2659"/>
              <a:chExt cx="227" cy="90"/>
            </a:xfrm>
          </p:grpSpPr>
          <p:sp>
            <p:nvSpPr>
              <p:cNvPr id="213" name="Line 33"/>
              <p:cNvSpPr>
                <a:spLocks noChangeShapeType="1"/>
              </p:cNvSpPr>
              <p:nvPr/>
            </p:nvSpPr>
            <p:spPr bwMode="auto">
              <a:xfrm flipH="1">
                <a:off x="1520" y="2749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214" name="Line 34"/>
              <p:cNvSpPr>
                <a:spLocks noChangeShapeType="1"/>
              </p:cNvSpPr>
              <p:nvPr/>
            </p:nvSpPr>
            <p:spPr bwMode="auto">
              <a:xfrm flipH="1">
                <a:off x="1565" y="2704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215" name="Line 35"/>
              <p:cNvSpPr>
                <a:spLocks noChangeShapeType="1"/>
              </p:cNvSpPr>
              <p:nvPr/>
            </p:nvSpPr>
            <p:spPr bwMode="auto">
              <a:xfrm flipH="1">
                <a:off x="1611" y="2659"/>
                <a:ext cx="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</p:grpSp>
        <p:grpSp>
          <p:nvGrpSpPr>
            <p:cNvPr id="216" name="Group 32"/>
            <p:cNvGrpSpPr>
              <a:grpSpLocks/>
            </p:cNvGrpSpPr>
            <p:nvPr/>
          </p:nvGrpSpPr>
          <p:grpSpPr bwMode="auto">
            <a:xfrm rot="10800000">
              <a:off x="5846445" y="6090397"/>
              <a:ext cx="201930" cy="81803"/>
              <a:chOff x="1520" y="2659"/>
              <a:chExt cx="227" cy="90"/>
            </a:xfrm>
          </p:grpSpPr>
          <p:sp>
            <p:nvSpPr>
              <p:cNvPr id="217" name="Line 33"/>
              <p:cNvSpPr>
                <a:spLocks noChangeShapeType="1"/>
              </p:cNvSpPr>
              <p:nvPr/>
            </p:nvSpPr>
            <p:spPr bwMode="auto">
              <a:xfrm flipH="1">
                <a:off x="1520" y="2749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218" name="Line 34"/>
              <p:cNvSpPr>
                <a:spLocks noChangeShapeType="1"/>
              </p:cNvSpPr>
              <p:nvPr/>
            </p:nvSpPr>
            <p:spPr bwMode="auto">
              <a:xfrm flipH="1">
                <a:off x="1565" y="2704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  <p:sp>
            <p:nvSpPr>
              <p:cNvPr id="219" name="Line 35"/>
              <p:cNvSpPr>
                <a:spLocks noChangeShapeType="1"/>
              </p:cNvSpPr>
              <p:nvPr/>
            </p:nvSpPr>
            <p:spPr bwMode="auto">
              <a:xfrm flipH="1">
                <a:off x="1611" y="2659"/>
                <a:ext cx="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000"/>
              </a:p>
            </p:txBody>
          </p:sp>
        </p:grpSp>
        <p:sp>
          <p:nvSpPr>
            <p:cNvPr id="224" name="TextBox 223"/>
            <p:cNvSpPr txBox="1"/>
            <p:nvPr/>
          </p:nvSpPr>
          <p:spPr>
            <a:xfrm>
              <a:off x="4331970" y="4945156"/>
              <a:ext cx="1312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Latn-CS" sz="3600" dirty="0" smtClean="0"/>
                <a:t>  . . . .    </a:t>
              </a:r>
              <a:endParaRPr lang="en-US" sz="3600" dirty="0"/>
            </a:p>
          </p:txBody>
        </p:sp>
        <p:sp>
          <p:nvSpPr>
            <p:cNvPr id="238" name="Text Box 29"/>
            <p:cNvSpPr txBox="1">
              <a:spLocks noChangeArrowheads="1"/>
            </p:cNvSpPr>
            <p:nvPr/>
          </p:nvSpPr>
          <p:spPr bwMode="auto">
            <a:xfrm>
              <a:off x="4267200" y="13716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v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45" name="Text Box 29"/>
            <p:cNvSpPr txBox="1">
              <a:spLocks noChangeArrowheads="1"/>
            </p:cNvSpPr>
            <p:nvPr/>
          </p:nvSpPr>
          <p:spPr bwMode="auto">
            <a:xfrm>
              <a:off x="4267200" y="9144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m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46" name="Text Box 29"/>
            <p:cNvSpPr txBox="1">
              <a:spLocks noChangeArrowheads="1"/>
            </p:cNvSpPr>
            <p:nvPr/>
          </p:nvSpPr>
          <p:spPr bwMode="auto">
            <a:xfrm>
              <a:off x="3124200" y="21336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sr-Latn-CS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t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48" name="Text Box 29"/>
            <p:cNvSpPr txBox="1">
              <a:spLocks noChangeArrowheads="1"/>
            </p:cNvSpPr>
            <p:nvPr/>
          </p:nvSpPr>
          <p:spPr bwMode="auto">
            <a:xfrm>
              <a:off x="5257800" y="21336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t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49" name="Text Box 29"/>
            <p:cNvSpPr txBox="1">
              <a:spLocks noChangeArrowheads="1"/>
            </p:cNvSpPr>
            <p:nvPr/>
          </p:nvSpPr>
          <p:spPr bwMode="auto">
            <a:xfrm>
              <a:off x="3124200" y="25908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0" name="Text Box 29"/>
            <p:cNvSpPr txBox="1">
              <a:spLocks noChangeArrowheads="1"/>
            </p:cNvSpPr>
            <p:nvPr/>
          </p:nvSpPr>
          <p:spPr bwMode="auto">
            <a:xfrm>
              <a:off x="5257800" y="25908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1" name="Text Box 29"/>
            <p:cNvSpPr txBox="1">
              <a:spLocks noChangeArrowheads="1"/>
            </p:cNvSpPr>
            <p:nvPr/>
          </p:nvSpPr>
          <p:spPr bwMode="auto">
            <a:xfrm>
              <a:off x="2895600" y="51054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2" name="Text Box 29"/>
            <p:cNvSpPr txBox="1">
              <a:spLocks noChangeArrowheads="1"/>
            </p:cNvSpPr>
            <p:nvPr/>
          </p:nvSpPr>
          <p:spPr bwMode="auto">
            <a:xfrm>
              <a:off x="6248400" y="22860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g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3" name="Text Box 29"/>
            <p:cNvSpPr txBox="1">
              <a:spLocks noChangeArrowheads="1"/>
            </p:cNvSpPr>
            <p:nvPr/>
          </p:nvSpPr>
          <p:spPr bwMode="auto">
            <a:xfrm>
              <a:off x="6248400" y="38100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4" name="Text Box 29"/>
            <p:cNvSpPr txBox="1">
              <a:spLocks noChangeArrowheads="1"/>
            </p:cNvSpPr>
            <p:nvPr/>
          </p:nvSpPr>
          <p:spPr bwMode="auto">
            <a:xfrm>
              <a:off x="6248400" y="33528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kal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5" name="Text Box 29"/>
            <p:cNvSpPr txBox="1">
              <a:spLocks noChangeArrowheads="1"/>
            </p:cNvSpPr>
            <p:nvPr/>
          </p:nvSpPr>
          <p:spPr bwMode="auto">
            <a:xfrm>
              <a:off x="2971800" y="45720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kcu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6" name="Text Box 29"/>
            <p:cNvSpPr txBox="1">
              <a:spLocks noChangeArrowheads="1"/>
            </p:cNvSpPr>
            <p:nvPr/>
          </p:nvSpPr>
          <p:spPr bwMode="auto">
            <a:xfrm>
              <a:off x="6019800" y="45720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kcu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7" name="Text Box 29"/>
            <p:cNvSpPr txBox="1">
              <a:spLocks noChangeArrowheads="1"/>
            </p:cNvSpPr>
            <p:nvPr/>
          </p:nvSpPr>
          <p:spPr bwMode="auto">
            <a:xfrm>
              <a:off x="2971800" y="5562600"/>
              <a:ext cx="6096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mot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8" name="Text Box 29"/>
            <p:cNvSpPr txBox="1">
              <a:spLocks noChangeArrowheads="1"/>
            </p:cNvSpPr>
            <p:nvPr/>
          </p:nvSpPr>
          <p:spPr bwMode="auto">
            <a:xfrm>
              <a:off x="5562600" y="32004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s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59" name="Text Box 29"/>
            <p:cNvSpPr txBox="1">
              <a:spLocks noChangeArrowheads="1"/>
            </p:cNvSpPr>
            <p:nvPr/>
          </p:nvSpPr>
          <p:spPr bwMode="auto">
            <a:xfrm>
              <a:off x="3962400" y="51054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60" name="Text Box 29"/>
            <p:cNvSpPr txBox="1">
              <a:spLocks noChangeArrowheads="1"/>
            </p:cNvSpPr>
            <p:nvPr/>
          </p:nvSpPr>
          <p:spPr bwMode="auto">
            <a:xfrm>
              <a:off x="3962400" y="5562600"/>
              <a:ext cx="6096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mot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61" name="Text Box 29"/>
            <p:cNvSpPr txBox="1">
              <a:spLocks noChangeArrowheads="1"/>
            </p:cNvSpPr>
            <p:nvPr/>
          </p:nvSpPr>
          <p:spPr bwMode="auto">
            <a:xfrm>
              <a:off x="5943600" y="51054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62" name="Text Box 29"/>
            <p:cNvSpPr txBox="1">
              <a:spLocks noChangeArrowheads="1"/>
            </p:cNvSpPr>
            <p:nvPr/>
          </p:nvSpPr>
          <p:spPr bwMode="auto">
            <a:xfrm>
              <a:off x="3962400" y="457200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kcu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263" name="Text Box 29"/>
            <p:cNvSpPr txBox="1">
              <a:spLocks noChangeArrowheads="1"/>
            </p:cNvSpPr>
            <p:nvPr/>
          </p:nvSpPr>
          <p:spPr bwMode="auto">
            <a:xfrm>
              <a:off x="6019800" y="5562600"/>
              <a:ext cx="6096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mot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25" name="Line 36"/>
            <p:cNvSpPr>
              <a:spLocks noChangeShapeType="1"/>
            </p:cNvSpPr>
            <p:nvPr/>
          </p:nvSpPr>
          <p:spPr bwMode="auto">
            <a:xfrm>
              <a:off x="4419600" y="12192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Line 36"/>
            <p:cNvSpPr>
              <a:spLocks noChangeShapeType="1"/>
            </p:cNvSpPr>
            <p:nvPr/>
          </p:nvSpPr>
          <p:spPr bwMode="auto">
            <a:xfrm>
              <a:off x="4419600" y="16764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Line 36"/>
            <p:cNvSpPr>
              <a:spLocks noChangeShapeType="1"/>
            </p:cNvSpPr>
            <p:nvPr/>
          </p:nvSpPr>
          <p:spPr bwMode="auto">
            <a:xfrm>
              <a:off x="3276600" y="24384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Line 36"/>
            <p:cNvSpPr>
              <a:spLocks noChangeShapeType="1"/>
            </p:cNvSpPr>
            <p:nvPr/>
          </p:nvSpPr>
          <p:spPr bwMode="auto">
            <a:xfrm>
              <a:off x="3276600" y="28956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Line 36"/>
            <p:cNvSpPr>
              <a:spLocks noChangeShapeType="1"/>
            </p:cNvSpPr>
            <p:nvPr/>
          </p:nvSpPr>
          <p:spPr bwMode="auto">
            <a:xfrm>
              <a:off x="5410200" y="24384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Line 36"/>
            <p:cNvSpPr>
              <a:spLocks noChangeShapeType="1"/>
            </p:cNvSpPr>
            <p:nvPr/>
          </p:nvSpPr>
          <p:spPr bwMode="auto">
            <a:xfrm>
              <a:off x="5410200" y="28956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Line 36"/>
            <p:cNvSpPr>
              <a:spLocks noChangeShapeType="1"/>
            </p:cNvSpPr>
            <p:nvPr/>
          </p:nvSpPr>
          <p:spPr bwMode="auto">
            <a:xfrm>
              <a:off x="6400800" y="25908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Line 36"/>
            <p:cNvSpPr>
              <a:spLocks noChangeShapeType="1"/>
            </p:cNvSpPr>
            <p:nvPr/>
          </p:nvSpPr>
          <p:spPr bwMode="auto">
            <a:xfrm>
              <a:off x="6400800" y="36576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Line 36"/>
            <p:cNvSpPr>
              <a:spLocks noChangeShapeType="1"/>
            </p:cNvSpPr>
            <p:nvPr/>
          </p:nvSpPr>
          <p:spPr bwMode="auto">
            <a:xfrm>
              <a:off x="6400800" y="41148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Line 36"/>
            <p:cNvSpPr>
              <a:spLocks noChangeShapeType="1"/>
            </p:cNvSpPr>
            <p:nvPr/>
          </p:nvSpPr>
          <p:spPr bwMode="auto">
            <a:xfrm>
              <a:off x="3124200" y="48768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Line 36"/>
            <p:cNvSpPr>
              <a:spLocks noChangeShapeType="1"/>
            </p:cNvSpPr>
            <p:nvPr/>
          </p:nvSpPr>
          <p:spPr bwMode="auto">
            <a:xfrm>
              <a:off x="3048000" y="54102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Line 36"/>
            <p:cNvSpPr>
              <a:spLocks noChangeShapeType="1"/>
            </p:cNvSpPr>
            <p:nvPr/>
          </p:nvSpPr>
          <p:spPr bwMode="auto">
            <a:xfrm>
              <a:off x="3124200" y="58674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Line 36"/>
            <p:cNvSpPr>
              <a:spLocks noChangeShapeType="1"/>
            </p:cNvSpPr>
            <p:nvPr/>
          </p:nvSpPr>
          <p:spPr bwMode="auto">
            <a:xfrm>
              <a:off x="4114800" y="48768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Line 36"/>
            <p:cNvSpPr>
              <a:spLocks noChangeShapeType="1"/>
            </p:cNvSpPr>
            <p:nvPr/>
          </p:nvSpPr>
          <p:spPr bwMode="auto">
            <a:xfrm>
              <a:off x="4114800" y="54102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Line 36"/>
            <p:cNvSpPr>
              <a:spLocks noChangeShapeType="1"/>
            </p:cNvSpPr>
            <p:nvPr/>
          </p:nvSpPr>
          <p:spPr bwMode="auto">
            <a:xfrm>
              <a:off x="4114800" y="58674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Line 36"/>
            <p:cNvSpPr>
              <a:spLocks noChangeShapeType="1"/>
            </p:cNvSpPr>
            <p:nvPr/>
          </p:nvSpPr>
          <p:spPr bwMode="auto">
            <a:xfrm>
              <a:off x="6172200" y="48768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Line 36"/>
            <p:cNvSpPr>
              <a:spLocks noChangeShapeType="1"/>
            </p:cNvSpPr>
            <p:nvPr/>
          </p:nvSpPr>
          <p:spPr bwMode="auto">
            <a:xfrm>
              <a:off x="6096000" y="54102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Line 36"/>
            <p:cNvSpPr>
              <a:spLocks noChangeShapeType="1"/>
            </p:cNvSpPr>
            <p:nvPr/>
          </p:nvSpPr>
          <p:spPr bwMode="auto">
            <a:xfrm>
              <a:off x="6172200" y="5867400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152400"/>
          <a:ext cx="8534398" cy="4611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1213"/>
                <a:gridCol w="952375"/>
                <a:gridCol w="882979"/>
                <a:gridCol w="877242"/>
                <a:gridCol w="910591"/>
                <a:gridCol w="1249678"/>
                <a:gridCol w="1280160"/>
                <a:gridCol w="1280160"/>
              </a:tblGrid>
              <a:tr h="707571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sr-Latn-CS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Napajanje</a:t>
                      </a:r>
                      <a:r>
                        <a:rPr lang="sr-Latn-CS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iz mreže</a:t>
                      </a:r>
                      <a:endParaRPr lang="sr-Latn-CS" noProof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Napajanje sa</a:t>
                      </a:r>
                      <a:r>
                        <a:rPr lang="sr-Latn-CS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generatora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07571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707571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’’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sr-Latn-CS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(kA)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6.447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43.124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20.369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10.715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15.481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14.593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9.53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707571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ud</a:t>
                      </a:r>
                      <a:r>
                        <a:rPr lang="sr-Latn-CS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(kA)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11.171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90.144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41.292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15.825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36.195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33.269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14.693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7075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sr-Latn-CS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(kA)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10.064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37.427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12.414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3.243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9.808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6.423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4.361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7075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sr-Latn-CS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(kA)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1.006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5.7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8.117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10.431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0.285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0.406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9.2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sr-Latn-CS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(kA)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0.212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0.272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4876800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CS" sz="14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sr-Latn-CS" sz="1000" dirty="0" smtClean="0"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- Efektivna vrednost subtranzijentne struje </a:t>
            </a:r>
          </a:p>
          <a:p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CS" sz="1000" dirty="0" smtClean="0">
                <a:latin typeface="Times New Roman" pitchFamily="18" charset="0"/>
                <a:cs typeface="Times New Roman" pitchFamily="18" charset="0"/>
              </a:rPr>
              <a:t>ud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- Maksimalna vrednost udarne struje</a:t>
            </a:r>
          </a:p>
          <a:p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CS" sz="1000" dirty="0" smtClean="0"/>
              <a:t>1 </a:t>
            </a:r>
            <a:r>
              <a:rPr lang="sr-Latn-CS" dirty="0" smtClean="0"/>
              <a:t>-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Efektivna vrednost subtranzijentne struje ka izvoru napajanja</a:t>
            </a:r>
          </a:p>
          <a:p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CS" sz="1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- Efektivna vrednost subtranzijentne struje kroz granu sa motorom</a:t>
            </a:r>
          </a:p>
          <a:p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CS" sz="1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- Efektivna vrednost subtranzijentne struje  kroz grane koje napajaju ostale motore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81000" y="990600"/>
          <a:ext cx="8458200" cy="3729038"/>
        </p:xfrm>
        <a:graphic>
          <a:graphicData uri="http://schemas.openxmlformats.org/presentationml/2006/ole">
            <p:oleObj spid="_x0000_s1026" name="Document" r:id="rId3" imgW="6504374" imgH="3208075" progId="Word.Document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9600" y="152400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2400" dirty="0" smtClean="0"/>
              <a:t>Proračun termičke struje kvara na mestu C: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51816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err="1"/>
              <a:t>napajanje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mreze</a:t>
            </a:r>
            <a:r>
              <a:rPr lang="en-US" dirty="0"/>
              <a:t>:          </a:t>
            </a:r>
            <a:r>
              <a:rPr lang="en-US" dirty="0" err="1"/>
              <a:t>Iterm</a:t>
            </a:r>
            <a:r>
              <a:rPr lang="en-US" dirty="0"/>
              <a:t> =  21.553 kA</a:t>
            </a:r>
          </a:p>
          <a:p>
            <a:pPr lvl="0"/>
            <a:r>
              <a:rPr lang="en-US" dirty="0" err="1"/>
              <a:t>napajanje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generatora</a:t>
            </a:r>
            <a:r>
              <a:rPr lang="en-US" dirty="0"/>
              <a:t>:   </a:t>
            </a:r>
            <a:r>
              <a:rPr lang="en-US" dirty="0" err="1"/>
              <a:t>Iterm</a:t>
            </a:r>
            <a:r>
              <a:rPr lang="en-US" dirty="0"/>
              <a:t> =  14.320 kA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685800"/>
            <a:ext cx="731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Latn-C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Nominalna struja motora: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2514600"/>
            <a:ext cx="6172200" cy="1800830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457200"/>
            <a:ext cx="7924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Na osnovu nominalne struje odabrali smo sledeće automatske prekidače:</a:t>
            </a:r>
          </a:p>
          <a:p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Za napojne vodove motora S-800-S-C</a:t>
            </a: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/>
            <a:endParaRPr lang="sr-Latn-C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743200"/>
            <a:ext cx="792569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418</Words>
  <Application>Microsoft Office PowerPoint</Application>
  <PresentationFormat>On-screen Show (4:3)</PresentationFormat>
  <Paragraphs>120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Document</vt:lpstr>
      <vt:lpstr>ELEKTROTEHNIČKI FAKULTET UNIVERZITETA U BEOGRADU</vt:lpstr>
      <vt:lpstr>Zadatak:  a)Maksimalne vrednosti udarne struje pri tropolnom kratkom spoju za dva slučaja:    1) napajnje instalacije sa mreže (sa mesta kvara A, B, C, D) i     2) napajanje instalacije sa generatora (sa mesta kvara B, C, D)  b) Termičku struju na sabirnicama C ukoliko zaštitna komponenta isključuje kvar za 100 ms.  c) Odrediti zaštitne komponente na niskonaponskom priključku transformatora, na priključku generatora i na početku napojnog voda motora  d) Proveriti uslov zagrevanja kablova od mesta B do mesta C i kablova za napajanje  motora.  e) Vršne vrednosti struje kratkog spoja posle dejstva zaštitnih komponenti (za delove instalacije navedene u d))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etf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ELEKTROTEHNIČKI FAKULTET UNIVERZITET U BEOGRADU</dc:title>
  <dc:creator>vv030202d</dc:creator>
  <cp:lastModifiedBy>bb030087d</cp:lastModifiedBy>
  <cp:revision>58</cp:revision>
  <dcterms:created xsi:type="dcterms:W3CDTF">2009-12-16T17:08:13Z</dcterms:created>
  <dcterms:modified xsi:type="dcterms:W3CDTF">2009-12-17T10:34:22Z</dcterms:modified>
</cp:coreProperties>
</file>