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5" r:id="rId12"/>
    <p:sldId id="270" r:id="rId13"/>
    <p:sldId id="271" r:id="rId14"/>
    <p:sldId id="272" r:id="rId15"/>
    <p:sldId id="273" r:id="rId16"/>
    <p:sldId id="285" r:id="rId17"/>
    <p:sldId id="274" r:id="rId18"/>
    <p:sldId id="267" r:id="rId19"/>
    <p:sldId id="275" r:id="rId20"/>
    <p:sldId id="276" r:id="rId21"/>
    <p:sldId id="277" r:id="rId22"/>
    <p:sldId id="279" r:id="rId23"/>
    <p:sldId id="278" r:id="rId24"/>
    <p:sldId id="282" r:id="rId25"/>
    <p:sldId id="280" r:id="rId26"/>
    <p:sldId id="281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068" autoAdjust="0"/>
    <p:restoredTop sz="94660"/>
  </p:normalViewPr>
  <p:slideViewPr>
    <p:cSldViewPr>
      <p:cViewPr>
        <p:scale>
          <a:sx n="100" d="100"/>
          <a:sy n="100" d="100"/>
        </p:scale>
        <p:origin x="-7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jpe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FB2F01C-A300-4771-8948-6B11DBB46AF4}" type="datetimeFigureOut">
              <a:rPr lang="en-US" smtClean="0"/>
              <a:pPr/>
              <a:t>11/26/2009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Zadatak 3\windpowered-bases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" y="609600"/>
            <a:ext cx="5181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</a:t>
            </a:r>
            <a:r>
              <a:rPr lang="sr-Latn-CS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EHNO-EKONOMSKA  ANALIZA HIBRIDNOG  SISTEMA NAPAJANJA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59436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Nikola </a:t>
            </a:r>
            <a:r>
              <a:rPr lang="sr-Latn-C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Đorđević      534/05</a:t>
            </a:r>
          </a:p>
          <a:p>
            <a:r>
              <a:rPr lang="sr-Latn-C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Marko Kozomara    258/06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47800" y="990600"/>
          <a:ext cx="6324600" cy="36576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54101"/>
                <a:gridCol w="1041086"/>
                <a:gridCol w="1431494"/>
                <a:gridCol w="910951"/>
                <a:gridCol w="845882"/>
                <a:gridCol w="1041086"/>
              </a:tblGrid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Konfiguracija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Solarni</a:t>
                      </a:r>
                      <a:r>
                        <a:rPr lang="en-US" sz="1000" dirty="0"/>
                        <a:t> panel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Vetro</a:t>
                      </a:r>
                      <a:r>
                        <a:rPr lang="en-US" sz="10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Baterija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Dizel</a:t>
                      </a:r>
                      <a:r>
                        <a:rPr lang="en-US" sz="10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Ukupna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 err="1"/>
                        <a:t>investicija</a:t>
                      </a:r>
                      <a:r>
                        <a:rPr lang="en-US" sz="1000" dirty="0"/>
                        <a:t> (€)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N</a:t>
                      </a:r>
                      <a:r>
                        <a:rPr lang="en-US" sz="1000" baseline="-25000"/>
                        <a:t>S1</a:t>
                      </a:r>
                      <a:r>
                        <a:rPr lang="en-US" sz="1000"/>
                        <a:t> x P</a:t>
                      </a:r>
                      <a:r>
                        <a:rPr lang="en-US" sz="1000" baseline="-25000"/>
                        <a:t>rS1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Type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Capacity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Power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20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4725Ah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39250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20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Fortis 1.4kW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4725</a:t>
                      </a:r>
                      <a:r>
                        <a:rPr lang="de-DE" sz="1000" dirty="0"/>
                        <a:t>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36800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4725Ah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35250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3375Ah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32550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2250Ah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26300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3375Ah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27750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3375Ah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28550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8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4500Ah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34800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9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10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4500Ah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30800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5625Ah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37050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37950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37150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39700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10kW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38900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90800" y="381000"/>
            <a:ext cx="3958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2400" i="1" dirty="0" smtClean="0"/>
              <a:t>Podaci o korišćenoj opremi</a:t>
            </a:r>
            <a:endParaRPr lang="en-US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4724400"/>
            <a:ext cx="640431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sr-Latn-CS" dirty="0" smtClean="0"/>
              <a:t>Solarni paneli: </a:t>
            </a:r>
            <a:r>
              <a:rPr lang="en-US" dirty="0" smtClean="0"/>
              <a:t>“</a:t>
            </a:r>
            <a:r>
              <a:rPr lang="sr-Latn-CS" dirty="0" smtClean="0"/>
              <a:t>Suntech</a:t>
            </a:r>
            <a:r>
              <a:rPr lang="en-US" dirty="0" smtClean="0"/>
              <a:t> STP 175-24/Ac” (175W= 800€)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Vetro</a:t>
            </a:r>
            <a:r>
              <a:rPr lang="en-US" dirty="0" smtClean="0"/>
              <a:t> generator: (2.5kW= 5000€ ; 3kW=5800€; 1.4kW=3350€)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Baterija</a:t>
            </a:r>
            <a:r>
              <a:rPr lang="en-US" dirty="0" smtClean="0"/>
              <a:t>: “</a:t>
            </a:r>
            <a:r>
              <a:rPr lang="en-US" dirty="0" err="1" smtClean="0"/>
              <a:t>Deka</a:t>
            </a:r>
            <a:r>
              <a:rPr lang="en-US" dirty="0" smtClean="0"/>
              <a:t> Solar 8GU4” (225Ah=450€)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Dizel</a:t>
            </a:r>
            <a:r>
              <a:rPr lang="en-US" dirty="0" smtClean="0"/>
              <a:t> </a:t>
            </a:r>
            <a:r>
              <a:rPr lang="en-US" dirty="0" err="1" smtClean="0"/>
              <a:t>agregat</a:t>
            </a:r>
            <a:r>
              <a:rPr lang="en-US" dirty="0" smtClean="0"/>
              <a:t>: (5kW=3000€; 10kW=4750€)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upravljanja</a:t>
            </a:r>
            <a:r>
              <a:rPr lang="en-US" dirty="0" smtClean="0"/>
              <a:t> (hardware &amp; software): do 5000€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Chart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2649"/>
            <a:ext cx="5867400" cy="325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Chart 12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2819400" y="3429000"/>
            <a:ext cx="5943600" cy="34190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248400" y="1066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Potencijal vetra na lokaciji Ražanj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4191000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Potencijal Sunca na </a:t>
            </a:r>
          </a:p>
          <a:p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Lokaciji Ražanj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Chart 13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-1" y="0"/>
            <a:ext cx="4419601" cy="28956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8675" name="Chart 14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495799" y="0"/>
            <a:ext cx="4495801" cy="28956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8674" name="Chart 15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0" y="2971800"/>
            <a:ext cx="4419600" cy="28765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8673" name="Chart 16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495800" y="2975414"/>
            <a:ext cx="4495800" cy="287655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9086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33600" y="6019800"/>
            <a:ext cx="3830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</a:t>
            </a:r>
          </a:p>
          <a:p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Chart 17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0" y="1"/>
            <a:ext cx="4495800" cy="28955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7650" name="Chart 18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566449" y="0"/>
            <a:ext cx="4448869" cy="2895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7651" name="Chart 19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0" y="2971801"/>
            <a:ext cx="4495800" cy="292614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7652" name="Chart 20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571999" y="2971800"/>
            <a:ext cx="4448869" cy="2895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33600" y="6019800"/>
            <a:ext cx="39060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</a:t>
            </a:r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Chart 21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0" y="0"/>
            <a:ext cx="4343400" cy="28994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6626" name="Chart 22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419600" y="0"/>
            <a:ext cx="4461653" cy="2895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6627" name="Chart 23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0" y="2971800"/>
            <a:ext cx="4343400" cy="29242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6628" name="Chart 24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419600" y="2971800"/>
            <a:ext cx="4461653" cy="2895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33600" y="6019800"/>
            <a:ext cx="3825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3</a:t>
            </a:r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Chart 25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-1" y="0"/>
            <a:ext cx="4451825" cy="2895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23" name="Chart 26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572000" y="0"/>
            <a:ext cx="4420442" cy="2895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24" name="Chart 27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1" y="2971800"/>
            <a:ext cx="4451825" cy="2895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0725" name="Chart 28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572000" y="2971800"/>
            <a:ext cx="4419602" cy="28956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33600" y="6019800"/>
            <a:ext cx="3837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4</a:t>
            </a:r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art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5908430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Chart 30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3429000" y="3505200"/>
            <a:ext cx="5715000" cy="3352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0" y="1143000"/>
            <a:ext cx="19458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Potencijal vetra na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 lokaciji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Negotin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4495800"/>
            <a:ext cx="2029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Potencijal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Sunca</a:t>
            </a:r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 na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sr-Latn-CS" dirty="0" smtClean="0">
                <a:solidFill>
                  <a:schemeClr val="accent2">
                    <a:lumMod val="75000"/>
                  </a:schemeClr>
                </a:solidFill>
              </a:rPr>
              <a:t> lokaciji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Negotin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Equation" r:id="rId5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Chart 31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0" y="0"/>
            <a:ext cx="4495800" cy="304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1749" name="Chart 32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572000" y="0"/>
            <a:ext cx="4572000" cy="304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1750" name="Chart 33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0" y="3124200"/>
            <a:ext cx="4495800" cy="2819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1751" name="Chart 34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572000" y="3124200"/>
            <a:ext cx="4572000" cy="2819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14600" y="6096000"/>
            <a:ext cx="3841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6</a:t>
            </a:r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38200" y="609600"/>
          <a:ext cx="7162800" cy="1216152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666691"/>
                <a:gridCol w="1260180"/>
                <a:gridCol w="1167302"/>
                <a:gridCol w="558856"/>
                <a:gridCol w="598211"/>
                <a:gridCol w="513990"/>
                <a:gridCol w="553346"/>
                <a:gridCol w="630483"/>
                <a:gridCol w="650161"/>
                <a:gridCol w="563580"/>
              </a:tblGrid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Konfig</a:t>
                      </a:r>
                      <a:r>
                        <a:rPr lang="en-US" sz="1400" dirty="0"/>
                        <a:t>.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Lokacija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Period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EWP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EWM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ESP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ESM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HDOP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HDOY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WEP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Ražanj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1.11.-30.11.08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950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950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249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249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606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249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249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542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187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541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950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192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553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Ražanj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1.11.-30.11.08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690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690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125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299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19.9.-18.10.07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183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183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612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94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19.9.-18.10.07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183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183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504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19.9.-18.10.07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235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19.9.-18.10.07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394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394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144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166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19.9.-18.10.07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31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372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135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1.12.-31.12.07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621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621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432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376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1.12.-31.12.07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264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333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11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1.12.-31.12.07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323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1.12.-31.12.07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336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1.5.-30.6.08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577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288.5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866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433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115.5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1.3.-31.03.08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369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369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310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19.9.-18.10.07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360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124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Negotin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1.5.-30.6.08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999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499.5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866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433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327.5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1.3.-31.03.08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855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855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369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369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612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19.9.-18.10.07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274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192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19.9.-18.10.07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394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Negotin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1.12.-31.12.07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174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890" algn="l"/>
                          <a:tab pos="172720" algn="ctr"/>
                        </a:tabLst>
                      </a:pPr>
                      <a:r>
                        <a:rPr lang="en-US" sz="1400"/>
                        <a:t>12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334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1.9.-31.10.07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318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545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272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210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1.1.-31.1.08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463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463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201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1.3.-31.3.08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222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222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378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378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72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1.5.-30.6.08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150.5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879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439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226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124200" y="152400"/>
            <a:ext cx="2344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 smtClean="0"/>
              <a:t>Rezultati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simulacije</a:t>
            </a:r>
            <a:endParaRPr lang="en-US" sz="2000" i="1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85800"/>
            <a:ext cx="7772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endParaRPr lang="sr-Latn-CS" sz="2000" u="sng" dirty="0" smtClean="0">
              <a:solidFill>
                <a:srgbClr val="FF0000"/>
              </a:solidFill>
            </a:endParaRPr>
          </a:p>
          <a:p>
            <a:pPr marL="342900" indent="-342900" algn="ctr"/>
            <a:r>
              <a:rPr lang="sr-Latn-CS" sz="2000" u="sng" dirty="0" smtClean="0">
                <a:solidFill>
                  <a:srgbClr val="FF0000"/>
                </a:solidFill>
              </a:rPr>
              <a:t>RAŽANJ (1.11.2008.-29.11.2008.)</a:t>
            </a:r>
          </a:p>
          <a:p>
            <a:pPr marL="342900" indent="-342900"/>
            <a:endParaRPr lang="sr-Latn-CS" sz="2000" dirty="0"/>
          </a:p>
          <a:p>
            <a:pPr marL="342900" indent="-342900"/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lokaciju</a:t>
            </a:r>
            <a:r>
              <a:rPr lang="en-US" sz="2000" dirty="0" smtClean="0"/>
              <a:t> </a:t>
            </a:r>
            <a:r>
              <a:rPr lang="en-US" sz="2000" dirty="0" err="1" smtClean="0"/>
              <a:t>Ražanj</a:t>
            </a:r>
            <a:r>
              <a:rPr lang="en-US" sz="2000" dirty="0" smtClean="0"/>
              <a:t> je </a:t>
            </a:r>
            <a:r>
              <a:rPr lang="en-US" sz="2000" dirty="0" err="1" smtClean="0"/>
              <a:t>najoptimalnija</a:t>
            </a:r>
            <a:r>
              <a:rPr lang="en-US" sz="2000" dirty="0" smtClean="0"/>
              <a:t> </a:t>
            </a:r>
            <a:r>
              <a:rPr lang="en-US" sz="2000" dirty="0" err="1" smtClean="0"/>
              <a:t>konfiguracija</a:t>
            </a:r>
            <a:r>
              <a:rPr lang="en-US" sz="2000" dirty="0" smtClean="0"/>
              <a:t> 6 </a:t>
            </a:r>
            <a:r>
              <a:rPr lang="en-US" sz="2000" dirty="0" err="1" smtClean="0"/>
              <a:t>zbog</a:t>
            </a:r>
            <a:r>
              <a:rPr lang="en-US" sz="2000" dirty="0" smtClean="0"/>
              <a:t>: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dirty="0" smtClean="0"/>
          </a:p>
          <a:p>
            <a:pPr marL="342900" indent="-342900">
              <a:buFont typeface="Wingdings" pitchFamily="2" charset="2"/>
              <a:buChar char="Ø"/>
            </a:pPr>
            <a:endParaRPr lang="sr-Latn-CS" dirty="0" smtClean="0"/>
          </a:p>
          <a:p>
            <a:pPr marL="342900" indent="-342900">
              <a:buFont typeface="Wingdings" pitchFamily="2" charset="2"/>
              <a:buChar char="Ø"/>
            </a:pPr>
            <a:endParaRPr lang="sr-Latn-CS" dirty="0"/>
          </a:p>
          <a:p>
            <a:pPr marL="342900" indent="-342900">
              <a:buFont typeface="Wingdings" pitchFamily="2" charset="2"/>
              <a:buChar char="Ø"/>
            </a:pPr>
            <a:r>
              <a:rPr lang="en-US" dirty="0" err="1" smtClean="0"/>
              <a:t>Tehni</a:t>
            </a:r>
            <a:r>
              <a:rPr lang="sr-Latn-CS" dirty="0" smtClean="0"/>
              <a:t>čkih karakteristika</a:t>
            </a:r>
            <a:endParaRPr lang="en-US" dirty="0" smtClean="0"/>
          </a:p>
          <a:p>
            <a:pPr marL="342900" indent="-342900"/>
            <a:endParaRPr lang="sr-Latn-CS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sr-Latn-CS" dirty="0" smtClean="0"/>
              <a:t>Cene</a:t>
            </a:r>
          </a:p>
          <a:p>
            <a:pPr marL="342900" indent="-342900"/>
            <a:endParaRPr lang="en-US" dirty="0"/>
          </a:p>
          <a:p>
            <a:pPr marL="342900" indent="-342900">
              <a:buFont typeface="Wingdings" pitchFamily="2" charset="2"/>
              <a:buChar char="Ø"/>
            </a:pPr>
            <a:endParaRPr lang="en-US" dirty="0" smtClean="0"/>
          </a:p>
          <a:p>
            <a:pPr marL="342900" indent="-342900">
              <a:buFont typeface="Wingdings" pitchFamily="2" charset="2"/>
              <a:buChar char="Ø"/>
            </a:pPr>
            <a:endParaRPr lang="en-US" dirty="0"/>
          </a:p>
          <a:p>
            <a:pPr marL="342900" indent="-342900"/>
            <a:r>
              <a:rPr lang="en-US" dirty="0" err="1" smtClean="0"/>
              <a:t>Ovo</a:t>
            </a:r>
            <a:r>
              <a:rPr lang="en-US" dirty="0" smtClean="0"/>
              <a:t> je </a:t>
            </a:r>
            <a:r>
              <a:rPr lang="en-US" dirty="0" err="1" smtClean="0"/>
              <a:t>usvojeno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sr-Latn-CS" dirty="0" smtClean="0"/>
              <a:t>četno rešenje !!!</a:t>
            </a:r>
            <a:endParaRPr lang="en-US" dirty="0" smtClean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Documents and Settings\dn050534d\Desktop\google earth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086600"/>
          </a:xfrm>
          <a:prstGeom prst="rect">
            <a:avLst/>
          </a:prstGeom>
          <a:noFill/>
        </p:spPr>
      </p:pic>
      <p:sp>
        <p:nvSpPr>
          <p:cNvPr id="12" name="Down Arrow 11"/>
          <p:cNvSpPr/>
          <p:nvPr/>
        </p:nvSpPr>
        <p:spPr>
          <a:xfrm>
            <a:off x="762000" y="5715000"/>
            <a:ext cx="2286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3886200" y="5029200"/>
            <a:ext cx="2286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7162800" y="6096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57200" y="5334000"/>
            <a:ext cx="8579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sr-Latn-CS" dirty="0" smtClean="0"/>
              <a:t>Razanj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038600" y="487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Rujište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943600" y="5334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Negotin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1"/>
            <a:ext cx="7162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u="sng" dirty="0" smtClean="0">
                <a:solidFill>
                  <a:srgbClr val="FF0000"/>
                </a:solidFill>
              </a:rPr>
              <a:t>NEGOTIN (19.9.2007. – 18.10.2007.)</a:t>
            </a:r>
          </a:p>
          <a:p>
            <a:pPr algn="ctr"/>
            <a:endParaRPr lang="sr-Latn-CS" u="sng" dirty="0">
              <a:solidFill>
                <a:srgbClr val="FF0000"/>
              </a:solidFill>
            </a:endParaRPr>
          </a:p>
          <a:p>
            <a:r>
              <a:rPr lang="sr-Latn-CS" dirty="0" smtClean="0">
                <a:solidFill>
                  <a:srgbClr val="FF0000"/>
                </a:solidFill>
              </a:rPr>
              <a:t>Konfiguracija 6 </a:t>
            </a:r>
            <a:r>
              <a:rPr lang="sr-Latn-CS" dirty="0" smtClean="0"/>
              <a:t>je nepovoljna zbog</a:t>
            </a:r>
            <a:r>
              <a:rPr lang="en-US" dirty="0" smtClean="0"/>
              <a:t>:</a:t>
            </a:r>
            <a:endParaRPr lang="sr-Latn-CS" dirty="0" smtClean="0"/>
          </a:p>
          <a:p>
            <a:endParaRPr lang="sr-Latn-CS" dirty="0"/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Nedovoljno proizvedene energije (solar i vetar)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Dizel agregat radi predugo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Prevelike promene akumulisane energije iz dana u dan</a:t>
            </a:r>
          </a:p>
          <a:p>
            <a:endParaRPr lang="sr-Latn-CS" dirty="0" smtClean="0"/>
          </a:p>
          <a:p>
            <a:r>
              <a:rPr lang="sr-Latn-CS" dirty="0" smtClean="0"/>
              <a:t>Napomena</a:t>
            </a:r>
            <a:r>
              <a:rPr lang="en-US" dirty="0" smtClean="0"/>
              <a:t>: </a:t>
            </a:r>
            <a:r>
              <a:rPr lang="sr-Latn-CS" dirty="0" smtClean="0"/>
              <a:t>Da bi izbegli ove probleme,povećavali bi nominalne vrednosti cele opreme,ali uz to bi povećali i investicije,pa ovo rešenje otpada !!!</a:t>
            </a:r>
          </a:p>
          <a:p>
            <a:endParaRPr lang="sr-Latn-CS" dirty="0" smtClean="0"/>
          </a:p>
          <a:p>
            <a:endParaRPr lang="sr-Latn-CS" dirty="0"/>
          </a:p>
          <a:p>
            <a:r>
              <a:rPr lang="sr-Latn-CS" dirty="0" smtClean="0">
                <a:solidFill>
                  <a:srgbClr val="FF0000"/>
                </a:solidFill>
              </a:rPr>
              <a:t>Konfiguracija 9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 err="1" smtClean="0"/>
              <a:t>poku</a:t>
            </a:r>
            <a:r>
              <a:rPr lang="sr-Latn-CS" dirty="0" smtClean="0"/>
              <a:t>šaj da se smanje troškovi)</a:t>
            </a:r>
            <a:r>
              <a:rPr lang="sr-Latn-CS" dirty="0" smtClean="0">
                <a:solidFill>
                  <a:srgbClr val="FF0000"/>
                </a:solidFill>
              </a:rPr>
              <a:t> </a:t>
            </a:r>
            <a:r>
              <a:rPr lang="sr-Latn-CS" dirty="0" smtClean="0"/>
              <a:t>bila bi povoljnija što se tiče investicija,ali dizel-agregat bi takođe radio predugo,pa ovo rešenje otpada !!!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52400"/>
            <a:ext cx="8417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Optimalno rešenje dobijeno je za </a:t>
            </a:r>
            <a:r>
              <a:rPr lang="sr-Latn-CS" dirty="0" smtClean="0">
                <a:solidFill>
                  <a:srgbClr val="FF0000"/>
                </a:solidFill>
              </a:rPr>
              <a:t>konfiguraciju 8 </a:t>
            </a:r>
            <a:r>
              <a:rPr lang="sr-Latn-CS" dirty="0" smtClean="0"/>
              <a:t>(19.9.2007.-18.10.2007.)</a:t>
            </a:r>
          </a:p>
          <a:p>
            <a:r>
              <a:rPr lang="sr-Latn-CS" dirty="0" smtClean="0"/>
              <a:t>Dajlom analizom u periodu </a:t>
            </a:r>
            <a:r>
              <a:rPr lang="sr-Latn-C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1.12.- 31.12.07 </a:t>
            </a:r>
            <a:r>
              <a:rPr lang="sr-Latn-CS" dirty="0" smtClean="0"/>
              <a:t>ovo rešenje se pokazalo kao loše !!!</a:t>
            </a:r>
          </a:p>
        </p:txBody>
      </p:sp>
      <p:pic>
        <p:nvPicPr>
          <p:cNvPr id="32770" name="Chart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411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Chart 38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495800" y="762000"/>
            <a:ext cx="4495800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2" name="Chart 39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304800" y="2667000"/>
            <a:ext cx="4114800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3" name="Chart 40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495800" y="2667000"/>
            <a:ext cx="4476750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4" name="Chart 41"/>
          <p:cNvPicPr>
            <a:picLocks noChangeAspect="1" noChangeArrowheads="1"/>
          </p:cNvPicPr>
          <p:nvPr/>
        </p:nvPicPr>
        <p:blipFill>
          <a:blip r:embed="rId6" cstate="print"/>
          <a:srcRect b="-92"/>
          <a:stretch>
            <a:fillRect/>
          </a:stretch>
        </p:blipFill>
        <p:spPr bwMode="auto">
          <a:xfrm>
            <a:off x="304800" y="4572000"/>
            <a:ext cx="4114800" cy="1981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5" name="Chart 42"/>
          <p:cNvPicPr>
            <a:picLocks noChangeAspect="1" noChangeArrowheads="1"/>
          </p:cNvPicPr>
          <p:nvPr/>
        </p:nvPicPr>
        <p:blipFill>
          <a:blip r:embed="rId7" cstate="print"/>
          <a:srcRect b="-92"/>
          <a:stretch>
            <a:fillRect/>
          </a:stretch>
        </p:blipFill>
        <p:spPr bwMode="auto">
          <a:xfrm>
            <a:off x="4495800" y="4572000"/>
            <a:ext cx="4495800" cy="1981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362200" y="6488668"/>
            <a:ext cx="38851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8 </a:t>
            </a:r>
            <a:endParaRPr lang="en-US" sz="16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1893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dirty="0" smtClean="0">
                <a:solidFill>
                  <a:srgbClr val="FF0000"/>
                </a:solidFill>
              </a:rPr>
              <a:t>Konfiguracija 8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838200"/>
          <a:ext cx="8229601" cy="16764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851338"/>
                <a:gridCol w="1085036"/>
                <a:gridCol w="1187826"/>
                <a:gridCol w="685800"/>
                <a:gridCol w="685800"/>
                <a:gridCol w="762000"/>
                <a:gridCol w="762000"/>
                <a:gridCol w="762000"/>
                <a:gridCol w="762000"/>
                <a:gridCol w="685801"/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Konf.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Lokacija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Period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EWP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EWM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ESP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ESM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HDOP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HDOY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WEP</a:t>
                      </a:r>
                      <a:endParaRPr lang="en-US" sz="1200" dirty="0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Negotin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19.9.-18.10.07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394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394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274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274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144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166</a:t>
                      </a:r>
                      <a:endParaRPr lang="en-US" sz="1200" dirty="0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Negotin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1.12.-31.12.07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621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621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432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376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1000" y="2667000"/>
            <a:ext cx="8534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U periodu </a:t>
            </a:r>
            <a:r>
              <a:rPr lang="sr-Latn-C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1.12.-31.12.07  </a:t>
            </a:r>
            <a:r>
              <a:rPr lang="sr-Latn-CS" dirty="0" smtClean="0"/>
              <a:t>je smanjena proizvedena energija iz solarnih panela,pa je </a:t>
            </a:r>
          </a:p>
          <a:p>
            <a:r>
              <a:rPr lang="sr-Latn-CS" dirty="0"/>
              <a:t>p</a:t>
            </a:r>
            <a:r>
              <a:rPr lang="sr-Latn-CS" dirty="0" smtClean="0"/>
              <a:t>otreban duži rad dizel-agregata,što za posledicu ima veće količine bačene </a:t>
            </a:r>
          </a:p>
          <a:p>
            <a:r>
              <a:rPr lang="sr-Latn-CS" dirty="0"/>
              <a:t>e</a:t>
            </a:r>
            <a:r>
              <a:rPr lang="sr-Latn-CS" dirty="0" smtClean="0"/>
              <a:t>nergije</a:t>
            </a:r>
          </a:p>
          <a:p>
            <a:endParaRPr lang="sr-Latn-CS" dirty="0" smtClean="0"/>
          </a:p>
          <a:p>
            <a:r>
              <a:rPr lang="sr-Latn-CS" dirty="0" smtClean="0"/>
              <a:t>Da bi smanjili broj radnih sati dizel-agregata,trebamo ubaciti veću bateriju</a:t>
            </a:r>
          </a:p>
          <a:p>
            <a:r>
              <a:rPr lang="sr-Latn-CS" dirty="0"/>
              <a:t>š</a:t>
            </a:r>
            <a:r>
              <a:rPr lang="sr-Latn-CS" dirty="0" smtClean="0"/>
              <a:t>to imamo u </a:t>
            </a:r>
            <a:r>
              <a:rPr lang="sr-Latn-CS" dirty="0" smtClean="0">
                <a:solidFill>
                  <a:srgbClr val="FF0000"/>
                </a:solidFill>
              </a:rPr>
              <a:t>konfiguraciji 10 i 11</a:t>
            </a:r>
            <a:r>
              <a:rPr lang="sr-Latn-CS" dirty="0" smtClean="0"/>
              <a:t>...</a:t>
            </a:r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85800" y="4572000"/>
          <a:ext cx="6096000" cy="148336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Konf</a:t>
                      </a:r>
                      <a:r>
                        <a:rPr lang="en-US" sz="1200" dirty="0" smtClean="0"/>
                        <a:t>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Solarni</a:t>
                      </a:r>
                      <a:r>
                        <a:rPr lang="en-US" sz="1200" dirty="0"/>
                        <a:t> panel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Vetro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Baterija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Dizel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Ukupna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investicija</a:t>
                      </a:r>
                      <a:r>
                        <a:rPr lang="en-US" sz="1200" dirty="0"/>
                        <a:t> (€)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4500Ah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34800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5625Ah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37050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37950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12" name="Curved Left Arrow 11"/>
          <p:cNvSpPr/>
          <p:nvPr/>
        </p:nvSpPr>
        <p:spPr>
          <a:xfrm>
            <a:off x="4267200" y="5029200"/>
            <a:ext cx="304800" cy="533400"/>
          </a:xfrm>
          <a:prstGeom prst="curved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Left Arrow 13"/>
          <p:cNvSpPr/>
          <p:nvPr/>
        </p:nvSpPr>
        <p:spPr>
          <a:xfrm>
            <a:off x="4267200" y="5029200"/>
            <a:ext cx="381000" cy="838200"/>
          </a:xfrm>
          <a:prstGeom prst="curved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57200"/>
            <a:ext cx="8382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Zbog želje da smanjimo </a:t>
            </a:r>
            <a:r>
              <a:rPr lang="en-US" dirty="0" err="1" smtClean="0"/>
              <a:t>uticaj</a:t>
            </a:r>
            <a:r>
              <a:rPr lang="en-US" dirty="0" smtClean="0"/>
              <a:t> </a:t>
            </a:r>
            <a:r>
              <a:rPr lang="en-US" dirty="0" err="1" smtClean="0"/>
              <a:t>sile</a:t>
            </a:r>
            <a:r>
              <a:rPr lang="en-US" dirty="0" smtClean="0"/>
              <a:t> </a:t>
            </a:r>
            <a:r>
              <a:rPr lang="en-US" dirty="0" err="1" smtClean="0"/>
              <a:t>vetra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mehani</a:t>
            </a:r>
            <a:r>
              <a:rPr lang="sr-Latn-CS" dirty="0" smtClean="0"/>
              <a:t>čku </a:t>
            </a:r>
            <a:r>
              <a:rPr lang="en-US" dirty="0" err="1" smtClean="0"/>
              <a:t>stabilnost</a:t>
            </a:r>
            <a:r>
              <a:rPr lang="en-US" dirty="0" smtClean="0"/>
              <a:t> </a:t>
            </a:r>
            <a:r>
              <a:rPr lang="en-US" dirty="0" err="1" smtClean="0"/>
              <a:t>stuba</a:t>
            </a:r>
            <a:r>
              <a:rPr lang="sr-Latn-CS" dirty="0" smtClean="0"/>
              <a:t>,uzimamo vetro-generator 2.5kW  i dolazimo do </a:t>
            </a:r>
            <a:r>
              <a:rPr lang="sr-Latn-CS" dirty="0" smtClean="0">
                <a:solidFill>
                  <a:srgbClr val="FF0000"/>
                </a:solidFill>
              </a:rPr>
              <a:t>konfiguracije 12</a:t>
            </a:r>
            <a:r>
              <a:rPr lang="sr-Latn-CS" dirty="0" smtClean="0"/>
              <a:t>.</a:t>
            </a:r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/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sr-Latn-C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3000" y="1600200"/>
          <a:ext cx="6248400" cy="13716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041400"/>
                <a:gridCol w="1041400"/>
                <a:gridCol w="1041400"/>
                <a:gridCol w="1041400"/>
                <a:gridCol w="1041400"/>
                <a:gridCol w="1041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Konf</a:t>
                      </a:r>
                      <a:r>
                        <a:rPr lang="en-US" sz="1200" dirty="0" smtClean="0"/>
                        <a:t>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Solarni</a:t>
                      </a:r>
                      <a:r>
                        <a:rPr lang="en-US" sz="1200" dirty="0"/>
                        <a:t> panel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Vetro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Baterija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Dizel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Ukupna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investicija</a:t>
                      </a:r>
                      <a:r>
                        <a:rPr lang="en-US" sz="1200" dirty="0"/>
                        <a:t> (€)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37950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37150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" name="Curved Left Arrow 5"/>
          <p:cNvSpPr/>
          <p:nvPr/>
        </p:nvSpPr>
        <p:spPr>
          <a:xfrm>
            <a:off x="4191000" y="2133600"/>
            <a:ext cx="304800" cy="533400"/>
          </a:xfrm>
          <a:prstGeom prst="curved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Chart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419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Chart 44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419600" y="0"/>
            <a:ext cx="4724400" cy="2209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29" name="Chart 45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-1" y="2209800"/>
            <a:ext cx="4419601" cy="2133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0" name="Chart 46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419600" y="2209800"/>
            <a:ext cx="4724400" cy="2133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1" name="Chart 47"/>
          <p:cNvPicPr>
            <a:picLocks noChangeAspect="1" noChangeArrowheads="1"/>
          </p:cNvPicPr>
          <p:nvPr/>
        </p:nvPicPr>
        <p:blipFill>
          <a:blip r:embed="rId6" cstate="print"/>
          <a:srcRect b="-92"/>
          <a:stretch>
            <a:fillRect/>
          </a:stretch>
        </p:blipFill>
        <p:spPr bwMode="auto">
          <a:xfrm>
            <a:off x="0" y="4343400"/>
            <a:ext cx="4419600" cy="2209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2" name="Chart 48"/>
          <p:cNvPicPr>
            <a:picLocks noChangeAspect="1" noChangeArrowheads="1"/>
          </p:cNvPicPr>
          <p:nvPr/>
        </p:nvPicPr>
        <p:blipFill>
          <a:blip r:embed="rId7" cstate="print"/>
          <a:srcRect b="-92"/>
          <a:stretch>
            <a:fillRect/>
          </a:stretch>
        </p:blipFill>
        <p:spPr bwMode="auto">
          <a:xfrm>
            <a:off x="4419600" y="4343401"/>
            <a:ext cx="4724400" cy="2209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438400" y="6519446"/>
            <a:ext cx="3933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12</a:t>
            </a:r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28600"/>
            <a:ext cx="561410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Posmatraćemo </a:t>
            </a:r>
            <a:r>
              <a:rPr lang="sr-Latn-CS" dirty="0" smtClean="0">
                <a:solidFill>
                  <a:srgbClr val="FF0000"/>
                </a:solidFill>
              </a:rPr>
              <a:t>konfiguraciju </a:t>
            </a:r>
            <a:r>
              <a:rPr lang="sr-Latn-CS" sz="2400" dirty="0" smtClean="0">
                <a:solidFill>
                  <a:srgbClr val="FF0000"/>
                </a:solidFill>
              </a:rPr>
              <a:t>11</a:t>
            </a:r>
            <a:r>
              <a:rPr lang="sr-Latn-CS" dirty="0" smtClean="0">
                <a:solidFill>
                  <a:srgbClr val="FF0000"/>
                </a:solidFill>
              </a:rPr>
              <a:t> i </a:t>
            </a:r>
            <a:r>
              <a:rPr lang="sr-Latn-CS" sz="2400" dirty="0" smtClean="0">
                <a:solidFill>
                  <a:srgbClr val="FF0000"/>
                </a:solidFill>
              </a:rPr>
              <a:t>12</a:t>
            </a:r>
            <a:r>
              <a:rPr lang="sr-Latn-CS" dirty="0" smtClean="0">
                <a:solidFill>
                  <a:srgbClr val="FF0000"/>
                </a:solidFill>
              </a:rPr>
              <a:t> </a:t>
            </a:r>
            <a:r>
              <a:rPr lang="sr-Latn-CS" dirty="0" smtClean="0"/>
              <a:t>kroz četiri perioda</a:t>
            </a:r>
            <a:r>
              <a:rPr lang="en-US" dirty="0" smtClean="0"/>
              <a:t>:</a:t>
            </a:r>
            <a:endParaRPr lang="sr-Latn-CS" dirty="0" smtClean="0"/>
          </a:p>
          <a:p>
            <a:endParaRPr lang="sr-Latn-CS" dirty="0" smtClean="0"/>
          </a:p>
          <a:p>
            <a:endParaRPr lang="sr-Latn-C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3276600"/>
            <a:ext cx="756296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Dizel agregat nije radio u dva perioda (ukupno 3 meseca) od ukupno </a:t>
            </a:r>
          </a:p>
          <a:p>
            <a:r>
              <a:rPr lang="sr-Latn-CS" dirty="0"/>
              <a:t>č</a:t>
            </a:r>
            <a:r>
              <a:rPr lang="sr-Latn-CS" dirty="0" smtClean="0"/>
              <a:t>etiri perioda testiranja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U druga dva perioda (ukupno 2 meseca) dizel agregat je radio 28h </a:t>
            </a:r>
          </a:p>
          <a:p>
            <a:r>
              <a:rPr lang="sr-Latn-CS" dirty="0" smtClean="0"/>
              <a:t>(12h+16h)-Konfiguracija 11, a 58h (28h+30h)-Konfiguracija 12.</a:t>
            </a:r>
          </a:p>
          <a:p>
            <a:endParaRPr lang="sr-Latn-CS" dirty="0"/>
          </a:p>
          <a:p>
            <a:r>
              <a:rPr lang="sr-Latn-CS" dirty="0" smtClean="0"/>
              <a:t>Napomena 1</a:t>
            </a:r>
            <a:r>
              <a:rPr lang="en-US" dirty="0" smtClean="0"/>
              <a:t>: </a:t>
            </a:r>
            <a:r>
              <a:rPr lang="sr-Latn-CS" dirty="0" smtClean="0"/>
              <a:t>Cena investicija se može smanjiti</a:t>
            </a:r>
            <a:r>
              <a:rPr lang="en-US" dirty="0" smtClean="0"/>
              <a:t> </a:t>
            </a:r>
            <a:r>
              <a:rPr lang="en-US" dirty="0" err="1" smtClean="0"/>
              <a:t>smanjenjem</a:t>
            </a:r>
            <a:r>
              <a:rPr lang="en-US" dirty="0" smtClean="0"/>
              <a:t> </a:t>
            </a:r>
            <a:r>
              <a:rPr lang="en-US" dirty="0" err="1" smtClean="0"/>
              <a:t>baterije,ali</a:t>
            </a:r>
            <a:r>
              <a:rPr lang="en-US" dirty="0" smtClean="0"/>
              <a:t> </a:t>
            </a:r>
          </a:p>
          <a:p>
            <a:r>
              <a:rPr lang="sr-Latn-CS" dirty="0" smtClean="0"/>
              <a:t>treba povećati broj radnih sati dizel agregata !!! </a:t>
            </a:r>
          </a:p>
          <a:p>
            <a:endParaRPr lang="sr-Latn-CS" dirty="0"/>
          </a:p>
          <a:p>
            <a:r>
              <a:rPr lang="sr-Latn-CS" dirty="0" smtClean="0"/>
              <a:t>Napomena 2</a:t>
            </a:r>
            <a:r>
              <a:rPr lang="en-US" dirty="0" smtClean="0"/>
              <a:t>:</a:t>
            </a:r>
            <a:r>
              <a:rPr lang="sr-Latn-CS" dirty="0" smtClean="0"/>
              <a:t> Povećanje nominalne snage dizel agregata (sa 5kW na 10kW)</a:t>
            </a:r>
          </a:p>
          <a:p>
            <a:r>
              <a:rPr lang="sr-Latn-CS" dirty="0" smtClean="0"/>
              <a:t>smanjuje njegov broj radnih sati koji je testiran u </a:t>
            </a:r>
            <a:r>
              <a:rPr lang="sr-Latn-CS" dirty="0" smtClean="0">
                <a:solidFill>
                  <a:srgbClr val="FF0000"/>
                </a:solidFill>
              </a:rPr>
              <a:t>Konfiguraciji 13</a:t>
            </a:r>
          </a:p>
          <a:p>
            <a:endParaRPr lang="sr-Latn-C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0" y="762000"/>
          <a:ext cx="7239000" cy="297180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85800"/>
                <a:gridCol w="701040"/>
                <a:gridCol w="1127760"/>
                <a:gridCol w="685800"/>
                <a:gridCol w="685800"/>
                <a:gridCol w="685800"/>
                <a:gridCol w="685800"/>
                <a:gridCol w="685800"/>
                <a:gridCol w="685800"/>
                <a:gridCol w="609600"/>
              </a:tblGrid>
              <a:tr h="3414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Konfig</a:t>
                      </a:r>
                      <a:r>
                        <a:rPr lang="en-US" sz="1200" dirty="0"/>
                        <a:t>.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Lokacija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Period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EWP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EWM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ESP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ESM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HDOP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HDOY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WEP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19.9.-18.10.07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192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186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19.9.-18.10.07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1.12.-31.12.07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621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621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144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323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1.12.-31.12.07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507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507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28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336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246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1.3.-31.03.08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855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855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612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1.3.-31.03.08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554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554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310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1.5.-30.6.08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999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499.5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866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433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327.5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1.5.-30.6.08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577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288.5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866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433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115.5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457200"/>
            <a:ext cx="8077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Rezultati</a:t>
            </a:r>
            <a:r>
              <a:rPr lang="en-US" sz="2000" dirty="0" smtClean="0"/>
              <a:t> </a:t>
            </a:r>
            <a:r>
              <a:rPr lang="en-US" sz="2000" dirty="0" err="1" smtClean="0"/>
              <a:t>izra</a:t>
            </a:r>
            <a:r>
              <a:rPr lang="sr-Latn-CS" sz="2000" dirty="0" smtClean="0"/>
              <a:t>čunavanja za </a:t>
            </a:r>
            <a:r>
              <a:rPr lang="sr-Latn-CS" sz="2000" u="sng" dirty="0" smtClean="0">
                <a:solidFill>
                  <a:srgbClr val="FF0000"/>
                </a:solidFill>
              </a:rPr>
              <a:t>Pančevo</a:t>
            </a:r>
            <a:r>
              <a:rPr lang="sr-Latn-CS" sz="2000" dirty="0" smtClean="0"/>
              <a:t> (merenje urađeno u </a:t>
            </a:r>
            <a:r>
              <a:rPr lang="sr-Latn-CS" sz="2000" u="sng" dirty="0" smtClean="0">
                <a:solidFill>
                  <a:srgbClr val="FF0000"/>
                </a:solidFill>
              </a:rPr>
              <a:t>Velikom Gradištu</a:t>
            </a:r>
            <a:r>
              <a:rPr lang="sr-Latn-CS" sz="2000" dirty="0" smtClean="0"/>
              <a:t>):</a:t>
            </a:r>
          </a:p>
          <a:p>
            <a:endParaRPr lang="sr-Latn-CS" sz="2000" dirty="0" smtClean="0"/>
          </a:p>
          <a:p>
            <a:endParaRPr lang="sr-Latn-CS" sz="2000" dirty="0" smtClean="0"/>
          </a:p>
          <a:p>
            <a:endParaRPr lang="sr-Latn-CS" sz="2000" dirty="0" smtClean="0"/>
          </a:p>
          <a:p>
            <a:endParaRPr lang="sr-Latn-CS" sz="2000" dirty="0" smtClean="0"/>
          </a:p>
          <a:p>
            <a:pPr>
              <a:buFont typeface="Wingdings" pitchFamily="2" charset="2"/>
              <a:buChar char="Ø"/>
            </a:pPr>
            <a:r>
              <a:rPr lang="sr-Latn-CS" sz="2000" dirty="0" smtClean="0"/>
              <a:t>Zbog slabog potencijala vetra razmatrana je samo </a:t>
            </a:r>
            <a:r>
              <a:rPr lang="sr-Latn-CS" sz="2000" dirty="0" smtClean="0">
                <a:solidFill>
                  <a:srgbClr val="FF0000"/>
                </a:solidFill>
              </a:rPr>
              <a:t>konfiguracija 14</a:t>
            </a:r>
          </a:p>
          <a:p>
            <a:endParaRPr lang="sr-Latn-CS" sz="2000" dirty="0" smtClean="0"/>
          </a:p>
          <a:p>
            <a:pPr>
              <a:buFont typeface="Wingdings" pitchFamily="2" charset="2"/>
              <a:buChar char="Ø"/>
            </a:pPr>
            <a:r>
              <a:rPr lang="sr-Latn-CS" sz="2000" dirty="0" smtClean="0"/>
              <a:t>Izmeren potencijal vetra koji je oko 50% manji nego u Rujištu</a:t>
            </a:r>
          </a:p>
          <a:p>
            <a:pPr>
              <a:buFont typeface="Wingdings" pitchFamily="2" charset="2"/>
              <a:buChar char="Ø"/>
            </a:pPr>
            <a:endParaRPr lang="sr-Latn-CS" sz="2000" dirty="0" smtClean="0"/>
          </a:p>
          <a:p>
            <a:pPr>
              <a:buFont typeface="Wingdings" pitchFamily="2" charset="2"/>
              <a:buChar char="Ø"/>
            </a:pPr>
            <a:r>
              <a:rPr lang="sr-Latn-CS" sz="2000" dirty="0" smtClean="0"/>
              <a:t>Ako bi se pravio hibridni sistem napajanja u Pančevu </a:t>
            </a:r>
            <a:r>
              <a:rPr lang="sr-Latn-CS" sz="2000" dirty="0" smtClean="0">
                <a:solidFill>
                  <a:srgbClr val="FF0000"/>
                </a:solidFill>
              </a:rPr>
              <a:t> </a:t>
            </a:r>
            <a:r>
              <a:rPr lang="sr-Latn-CS" sz="2000" dirty="0" smtClean="0"/>
              <a:t>trebalo bi investicije</a:t>
            </a:r>
            <a:r>
              <a:rPr lang="en-US" sz="2000" dirty="0" smtClean="0"/>
              <a:t> </a:t>
            </a:r>
            <a:r>
              <a:rPr lang="en-US" sz="2000" dirty="0" err="1" smtClean="0"/>
              <a:t>svesti</a:t>
            </a:r>
            <a:r>
              <a:rPr lang="en-US" sz="2000" dirty="0" smtClean="0"/>
              <a:t> </a:t>
            </a:r>
            <a:r>
              <a:rPr lang="en-US" sz="2000" dirty="0" err="1" smtClean="0"/>
              <a:t>na</a:t>
            </a:r>
            <a:r>
              <a:rPr lang="en-US" sz="2000" dirty="0" smtClean="0"/>
              <a:t> minimum !!! </a:t>
            </a:r>
            <a:r>
              <a:rPr lang="en-US" sz="2000" dirty="0" err="1" smtClean="0"/>
              <a:t>Recimo</a:t>
            </a:r>
            <a:r>
              <a:rPr lang="en-US" sz="2000" dirty="0" smtClean="0"/>
              <a:t> 10 </a:t>
            </a:r>
            <a:r>
              <a:rPr lang="sr-Latn-CS" sz="2000" dirty="0" smtClean="0"/>
              <a:t>solarnih </a:t>
            </a:r>
            <a:r>
              <a:rPr lang="en-US" sz="2000" dirty="0" err="1" smtClean="0"/>
              <a:t>panela</a:t>
            </a:r>
            <a:r>
              <a:rPr lang="en-US" sz="2000" dirty="0" smtClean="0"/>
              <a:t> </a:t>
            </a:r>
            <a:r>
              <a:rPr lang="en-US" sz="2000" dirty="0" err="1" smtClean="0"/>
              <a:t>po</a:t>
            </a:r>
            <a:r>
              <a:rPr lang="en-US" sz="2000" dirty="0" smtClean="0"/>
              <a:t> 175W</a:t>
            </a:r>
            <a:r>
              <a:rPr lang="sr-Latn-CS" sz="2000" dirty="0" smtClean="0"/>
              <a:t>,</a:t>
            </a:r>
            <a:r>
              <a:rPr lang="en-US" sz="2000" dirty="0" err="1" smtClean="0"/>
              <a:t>vetrogenerator</a:t>
            </a:r>
            <a:r>
              <a:rPr lang="en-US" sz="2000" dirty="0" smtClean="0"/>
              <a:t> 2.5kW</a:t>
            </a:r>
            <a:r>
              <a:rPr lang="sr-Latn-CS" sz="2000" dirty="0" smtClean="0"/>
              <a:t> i </a:t>
            </a:r>
            <a:r>
              <a:rPr lang="en-US" sz="2000" dirty="0" smtClean="0"/>
              <a:t>mala </a:t>
            </a:r>
            <a:r>
              <a:rPr lang="en-US" sz="2000" dirty="0" err="1" smtClean="0"/>
              <a:t>baterija</a:t>
            </a:r>
            <a:endParaRPr lang="en-US" sz="2000" dirty="0" smtClean="0"/>
          </a:p>
          <a:p>
            <a:pPr>
              <a:buFont typeface="Wingdings" pitchFamily="2" charset="2"/>
              <a:buChar char="Ø"/>
            </a:pP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Nepotreban</a:t>
            </a:r>
            <a:r>
              <a:rPr lang="en-US" sz="2000" dirty="0" smtClean="0"/>
              <a:t> </a:t>
            </a:r>
            <a:r>
              <a:rPr lang="en-US" sz="2000" dirty="0" err="1" smtClean="0"/>
              <a:t>dizel</a:t>
            </a:r>
            <a:r>
              <a:rPr lang="en-US" sz="2000" dirty="0" smtClean="0"/>
              <a:t> </a:t>
            </a:r>
            <a:r>
              <a:rPr lang="en-US" sz="2000" dirty="0" err="1" smtClean="0"/>
              <a:t>agregat</a:t>
            </a:r>
            <a:r>
              <a:rPr lang="en-US" sz="2000" dirty="0" smtClean="0"/>
              <a:t> </a:t>
            </a:r>
            <a:r>
              <a:rPr lang="en-US" sz="2000" dirty="0" err="1" smtClean="0"/>
              <a:t>jer</a:t>
            </a:r>
            <a:r>
              <a:rPr lang="en-US" sz="2000" dirty="0" smtClean="0"/>
              <a:t> </a:t>
            </a:r>
            <a:r>
              <a:rPr lang="en-US" sz="2000" dirty="0" err="1" smtClean="0"/>
              <a:t>postoji</a:t>
            </a:r>
            <a:r>
              <a:rPr lang="en-US" sz="2000" dirty="0" smtClean="0"/>
              <a:t> </a:t>
            </a:r>
            <a:r>
              <a:rPr lang="en-US" sz="2000" dirty="0" err="1" smtClean="0"/>
              <a:t>konekcija</a:t>
            </a:r>
            <a:r>
              <a:rPr lang="en-US" sz="2000" dirty="0" smtClean="0"/>
              <a:t> </a:t>
            </a:r>
            <a:r>
              <a:rPr lang="en-US" sz="2000" dirty="0" err="1" smtClean="0"/>
              <a:t>na</a:t>
            </a:r>
            <a:r>
              <a:rPr lang="en-US" sz="2000" dirty="0" smtClean="0"/>
              <a:t> </a:t>
            </a:r>
            <a:r>
              <a:rPr lang="en-US" sz="2000" dirty="0" err="1" smtClean="0"/>
              <a:t>javnu</a:t>
            </a:r>
            <a:r>
              <a:rPr lang="en-US" sz="2000" dirty="0" smtClean="0"/>
              <a:t> </a:t>
            </a:r>
            <a:r>
              <a:rPr lang="en-US" sz="2000" dirty="0" err="1" smtClean="0"/>
              <a:t>distributivnu</a:t>
            </a:r>
            <a:r>
              <a:rPr lang="en-US" sz="2000" dirty="0" smtClean="0"/>
              <a:t> </a:t>
            </a:r>
            <a:r>
              <a:rPr lang="en-US" sz="2000" dirty="0" err="1" smtClean="0"/>
              <a:t>mre</a:t>
            </a:r>
            <a:r>
              <a:rPr lang="sr-Latn-CS" sz="2000" dirty="0" smtClean="0"/>
              <a:t>žu </a:t>
            </a:r>
          </a:p>
          <a:p>
            <a:endParaRPr lang="sr-Latn-CS" sz="2000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2286000"/>
            <a:ext cx="42752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4000" dirty="0" smtClean="0">
                <a:solidFill>
                  <a:srgbClr val="FF0000"/>
                </a:solidFill>
              </a:rPr>
              <a:t>HVALA NA PAŽNJ</a:t>
            </a:r>
            <a:r>
              <a:rPr lang="en-US" sz="4000" dirty="0" smtClean="0">
                <a:solidFill>
                  <a:srgbClr val="FF0000"/>
                </a:solidFill>
              </a:rPr>
              <a:t>I</a:t>
            </a:r>
            <a:r>
              <a:rPr lang="sr-Latn-CS" sz="4000" dirty="0" smtClean="0">
                <a:solidFill>
                  <a:srgbClr val="FF0000"/>
                </a:solidFill>
              </a:rPr>
              <a:t> 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dn050534d\Desktop\google earth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62776"/>
          </a:xfrm>
          <a:prstGeom prst="rect">
            <a:avLst/>
          </a:prstGeom>
          <a:noFill/>
        </p:spPr>
      </p:pic>
      <p:sp>
        <p:nvSpPr>
          <p:cNvPr id="5" name="Down Arrow 4"/>
          <p:cNvSpPr/>
          <p:nvPr/>
        </p:nvSpPr>
        <p:spPr>
          <a:xfrm>
            <a:off x="1828800" y="2895600"/>
            <a:ext cx="3048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72200" y="4191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Veliko </a:t>
            </a:r>
          </a:p>
          <a:p>
            <a:r>
              <a:rPr lang="sr-Latn-CS" dirty="0" smtClean="0"/>
              <a:t>Gradište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7315200" y="441960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524000" y="2514600"/>
            <a:ext cx="1005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Pančevo</a:t>
            </a:r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Zadatak 3\Hybrid-Solar-Win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95400"/>
            <a:ext cx="5877362" cy="5181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24000" y="381000"/>
            <a:ext cx="579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000" dirty="0" smtClean="0"/>
              <a:t>PRINCIPIJELNA ŠEMA HIBRIDNOG SISTEMA NAPAJANJA</a:t>
            </a:r>
            <a:endParaRPr lang="en-US" sz="2000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533400"/>
            <a:ext cx="678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000" dirty="0" smtClean="0"/>
              <a:t>Upoređivanje solarnih panela i vetro-generatora različitih proizvođača</a:t>
            </a:r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0" y="1676400"/>
          <a:ext cx="5897657" cy="2514602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911475"/>
                <a:gridCol w="1303494"/>
                <a:gridCol w="1341344"/>
                <a:gridCol w="1341344"/>
              </a:tblGrid>
              <a:tr h="5802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Vetro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generatori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Proizvedena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energija</a:t>
                      </a:r>
                      <a:r>
                        <a:rPr lang="en-US" sz="1200" dirty="0"/>
                        <a:t> (kWh)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Solarni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paneli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Proizvedena energija (kWh)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Fortis </a:t>
                      </a:r>
                      <a:r>
                        <a:rPr lang="en-US" sz="1200" dirty="0" err="1"/>
                        <a:t>Espada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S</a:t>
                      </a:r>
                      <a:r>
                        <a:rPr lang="en-US" sz="1200" baseline="-25000" dirty="0" err="1"/>
                        <a:t>r</a:t>
                      </a:r>
                      <a:r>
                        <a:rPr lang="en-US" sz="1200" dirty="0"/>
                        <a:t> = 0.8 kW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178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20 x </a:t>
                      </a:r>
                      <a:r>
                        <a:rPr lang="en-US" sz="1200" dirty="0" err="1"/>
                        <a:t>SolarWorld</a:t>
                      </a:r>
                      <a:r>
                        <a:rPr lang="en-US" sz="1200" dirty="0"/>
                        <a:t> </a:t>
                      </a:r>
                      <a:endParaRPr lang="en-US" sz="1800" dirty="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SW 175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249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Fortis Passaat S</a:t>
                      </a:r>
                      <a:r>
                        <a:rPr lang="en-US" sz="1200" baseline="-25000"/>
                        <a:t>r</a:t>
                      </a:r>
                      <a:r>
                        <a:rPr lang="en-US" sz="1200"/>
                        <a:t> = 1.4 kW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305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20 x Sharp </a:t>
                      </a:r>
                      <a:endParaRPr lang="en-US" sz="1800" dirty="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NT-175U1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244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Proven WT </a:t>
                      </a:r>
                      <a:r>
                        <a:rPr lang="en-US" sz="1200" dirty="0" err="1"/>
                        <a:t>S</a:t>
                      </a:r>
                      <a:r>
                        <a:rPr lang="en-US" sz="1200" baseline="-25000" dirty="0" err="1"/>
                        <a:t>r</a:t>
                      </a:r>
                      <a:r>
                        <a:rPr lang="en-US" sz="1200" dirty="0"/>
                        <a:t> = 2.5 kW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671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20 x Kyocera KC 175GHT-2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250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WES </a:t>
                      </a:r>
                      <a:r>
                        <a:rPr lang="en-US" sz="1200" dirty="0" err="1"/>
                        <a:t>Tulipo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S</a:t>
                      </a:r>
                      <a:r>
                        <a:rPr lang="en-US" sz="1200" baseline="-25000" dirty="0" err="1"/>
                        <a:t>r</a:t>
                      </a:r>
                      <a:r>
                        <a:rPr lang="en-US" sz="1200" dirty="0"/>
                        <a:t> = 3.0 kW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923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20 x Suntech </a:t>
                      </a:r>
                      <a:endParaRPr lang="en-US" sz="180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STP 175-24/Ac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249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Yangzhou</a:t>
                      </a:r>
                      <a:r>
                        <a:rPr lang="en-US" sz="1200" dirty="0" err="1" smtClean="0"/>
                        <a:t>S</a:t>
                      </a:r>
                      <a:r>
                        <a:rPr lang="en-US" sz="1200" baseline="-25000" dirty="0" err="1" smtClean="0"/>
                        <a:t>r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/>
                        <a:t>= 3 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1015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20 x Sharp </a:t>
                      </a:r>
                      <a:endParaRPr lang="en-US" sz="180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ND-176U1Y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250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4400" y="4572000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sr-Latn-CS" dirty="0" smtClean="0"/>
              <a:t>Iste nominalne snage ≈ Iste proizvedene energije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W = f (P)           </a:t>
            </a:r>
            <a:r>
              <a:rPr lang="en-US" dirty="0" smtClean="0"/>
              <a:t>              </a:t>
            </a:r>
            <a:r>
              <a:rPr lang="en-US" dirty="0" err="1" smtClean="0"/>
              <a:t>ni</a:t>
            </a:r>
            <a:r>
              <a:rPr lang="sr-Latn-CS" dirty="0" smtClean="0"/>
              <a:t>je linearna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Nije neophodno ponavljati proračune za različite proizvođče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Osnovni kriterijumi za odabir : KVALITET i CENA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2209800" y="4876800"/>
            <a:ext cx="8382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Chart 1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-2" y="0"/>
            <a:ext cx="4495801" cy="292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2895600"/>
            <a:ext cx="38282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1100" dirty="0" smtClean="0"/>
              <a:t>(a) </a:t>
            </a:r>
            <a:r>
              <a:rPr lang="en-US" sz="1100" dirty="0" smtClean="0"/>
              <a:t>Fortis </a:t>
            </a:r>
            <a:r>
              <a:rPr lang="en-US" sz="1100" dirty="0" err="1"/>
              <a:t>Espada</a:t>
            </a:r>
            <a:r>
              <a:rPr lang="en-US" sz="1100" dirty="0"/>
              <a:t> 0.8 kW, 20 panels </a:t>
            </a:r>
            <a:r>
              <a:rPr lang="en-US" sz="1100" dirty="0" err="1"/>
              <a:t>SolarWorld</a:t>
            </a:r>
            <a:r>
              <a:rPr lang="en-US" sz="1100" dirty="0"/>
              <a:t> SW 175</a:t>
            </a:r>
          </a:p>
        </p:txBody>
      </p:sp>
      <p:pic>
        <p:nvPicPr>
          <p:cNvPr id="17411" name="Chart 3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495800" y="0"/>
            <a:ext cx="4495800" cy="292227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495800" y="2895600"/>
            <a:ext cx="40094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1200" dirty="0" smtClean="0"/>
              <a:t>(b) </a:t>
            </a:r>
            <a:r>
              <a:rPr lang="en-US" sz="1200" dirty="0" smtClean="0"/>
              <a:t>Fortis </a:t>
            </a:r>
            <a:r>
              <a:rPr lang="en-US" sz="1200" dirty="0" err="1"/>
              <a:t>Passaat</a:t>
            </a:r>
            <a:r>
              <a:rPr lang="en-US" sz="1200" dirty="0"/>
              <a:t> 1.4 kW, 20 panels Sharp NT-175U1</a:t>
            </a:r>
          </a:p>
        </p:txBody>
      </p:sp>
      <p:pic>
        <p:nvPicPr>
          <p:cNvPr id="17413" name="Chart 7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0" y="3200400"/>
            <a:ext cx="4495800" cy="304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6248400"/>
            <a:ext cx="3841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1100" dirty="0" smtClean="0"/>
              <a:t>(c) </a:t>
            </a:r>
            <a:r>
              <a:rPr lang="en-US" sz="1100" dirty="0" smtClean="0"/>
              <a:t>Proven </a:t>
            </a:r>
            <a:r>
              <a:rPr lang="en-US" sz="1100" dirty="0"/>
              <a:t>WT 2.5 kW, 20 panels Kyocera KC 175GHT-2</a:t>
            </a:r>
          </a:p>
        </p:txBody>
      </p:sp>
      <p:pic>
        <p:nvPicPr>
          <p:cNvPr id="17414" name="Chart 10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495800" y="3200400"/>
            <a:ext cx="4495800" cy="304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495800" y="6248400"/>
            <a:ext cx="39533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1100" dirty="0" smtClean="0"/>
              <a:t>(d) WES </a:t>
            </a:r>
            <a:r>
              <a:rPr lang="sr-Latn-CS" sz="1100" dirty="0"/>
              <a:t>Tulipo 3.0 kW, 20 panels Suntech STP 175-24/Ac</a:t>
            </a:r>
            <a:endParaRPr lang="en-US" sz="110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Chart 9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2362200" y="914400"/>
            <a:ext cx="4318000" cy="2806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67000" y="3886200"/>
            <a:ext cx="34275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1100" dirty="0" smtClean="0"/>
              <a:t>(e) </a:t>
            </a:r>
            <a:r>
              <a:rPr lang="en-US" sz="1100" dirty="0" smtClean="0"/>
              <a:t> </a:t>
            </a:r>
            <a:r>
              <a:rPr lang="sr-Latn-CS" sz="1100" dirty="0"/>
              <a:t>Yangzhou 3 kW, 20 panels Sharp ND-176U1Y</a:t>
            </a:r>
            <a:endParaRPr lang="en-US" sz="1100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sr-Latn-CS" sz="3200" dirty="0" smtClean="0"/>
              <a:t>Uticaj nagibnog ugla solarnih panela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dirty="0"/>
          </a:p>
        </p:txBody>
      </p:sp>
      <p:pic>
        <p:nvPicPr>
          <p:cNvPr id="19458" name="Chart 54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1828800" y="1219200"/>
            <a:ext cx="538044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5029200"/>
            <a:ext cx="769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sr-Latn-CS" dirty="0" smtClean="0"/>
              <a:t>Godišnji maksimum energije zračenja za fiksni nagibni ugao od 32°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lokaciji</a:t>
            </a:r>
            <a:r>
              <a:rPr lang="en-US" dirty="0" smtClean="0"/>
              <a:t> R</a:t>
            </a:r>
            <a:r>
              <a:rPr lang="sr-Latn-CS" dirty="0" smtClean="0"/>
              <a:t>ažanj</a:t>
            </a:r>
          </a:p>
          <a:p>
            <a:endParaRPr lang="sr-Latn-CS" dirty="0" smtClean="0"/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Mogućnost implementiranja mehanizma za promenu ugla inklinacije</a:t>
            </a:r>
          </a:p>
          <a:p>
            <a:endParaRPr lang="sr-Latn-C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38200" y="5486400"/>
          <a:ext cx="5670550" cy="863600"/>
        </p:xfrm>
        <a:graphic>
          <a:graphicData uri="http://schemas.openxmlformats.org/presentationml/2006/ole">
            <p:oleObj spid="_x0000_s8193" name="Equation" r:id="rId3" imgW="3022560" imgH="863280" progId="Equation.3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CS" sz="3200" dirty="0" smtClean="0"/>
              <a:t>Postizanje tehno-ekonomskog optimuma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905000"/>
            <a:ext cx="7772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endParaRPr lang="sr-Latn-CS" sz="2000" dirty="0" smtClean="0"/>
          </a:p>
          <a:p>
            <a:pPr>
              <a:buFont typeface="Wingdings" pitchFamily="2" charset="2"/>
              <a:buChar char="Ø"/>
            </a:pPr>
            <a:r>
              <a:rPr lang="sr-Latn-CS" sz="2000" dirty="0" smtClean="0"/>
              <a:t>NEPREKIDNO NAPAJANJE BAZNE STANICE</a:t>
            </a:r>
          </a:p>
          <a:p>
            <a:pPr>
              <a:buFont typeface="Wingdings" pitchFamily="2" charset="2"/>
              <a:buChar char="Ø"/>
            </a:pPr>
            <a:endParaRPr lang="sr-Latn-CS" sz="2000" dirty="0" smtClean="0"/>
          </a:p>
          <a:p>
            <a:endParaRPr lang="sr-Latn-CS" sz="2000" dirty="0"/>
          </a:p>
          <a:p>
            <a:pPr>
              <a:buFont typeface="Wingdings" pitchFamily="2" charset="2"/>
              <a:buChar char="Ø"/>
            </a:pPr>
            <a:r>
              <a:rPr lang="sr-Latn-CS" sz="2000" dirty="0" smtClean="0"/>
              <a:t>MINIMIZACIJA  POČETNIH  INVESTICIJA  I  POGONSKIH  TROŠKOVA (ODRŽAVANJE  I  GORIVO)</a:t>
            </a:r>
          </a:p>
          <a:p>
            <a:r>
              <a:rPr lang="sr-Latn-CS" sz="2000" dirty="0"/>
              <a:t> </a:t>
            </a:r>
            <a:r>
              <a:rPr lang="sr-Latn-CS" sz="2000" dirty="0" smtClean="0"/>
              <a:t>                                                  </a:t>
            </a:r>
          </a:p>
          <a:p>
            <a:endParaRPr lang="sr-Latn-C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46482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Ukupni troskovi dizel agregata u toku perioda T</a:t>
            </a:r>
            <a:r>
              <a:rPr lang="en-US" dirty="0" smtClean="0"/>
              <a:t>:</a:t>
            </a:r>
            <a:endParaRPr lang="sr-Latn-CS" dirty="0"/>
          </a:p>
        </p:txBody>
      </p:sp>
      <p:sp>
        <p:nvSpPr>
          <p:cNvPr id="7" name="TextBox 6"/>
          <p:cNvSpPr txBox="1"/>
          <p:nvPr/>
        </p:nvSpPr>
        <p:spPr>
          <a:xfrm>
            <a:off x="6705600" y="51054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R-</a:t>
            </a:r>
            <a:r>
              <a:rPr lang="en-US" dirty="0" err="1" smtClean="0"/>
              <a:t>nabavna</a:t>
            </a:r>
            <a:r>
              <a:rPr lang="en-US" dirty="0" smtClean="0"/>
              <a:t> </a:t>
            </a:r>
            <a:r>
              <a:rPr lang="en-US" dirty="0" err="1" smtClean="0"/>
              <a:t>cena</a:t>
            </a:r>
            <a:r>
              <a:rPr lang="en-US" dirty="0" smtClean="0"/>
              <a:t> DA</a:t>
            </a:r>
          </a:p>
          <a:p>
            <a:r>
              <a:rPr lang="en-US" dirty="0" err="1" smtClean="0"/>
              <a:t>i-kamatna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endParaRPr lang="en-US" dirty="0" smtClean="0"/>
          </a:p>
          <a:p>
            <a:r>
              <a:rPr lang="en-US" dirty="0" smtClean="0"/>
              <a:t>P-</a:t>
            </a:r>
            <a:r>
              <a:rPr lang="en-US" dirty="0" err="1" smtClean="0"/>
              <a:t>snaga</a:t>
            </a:r>
            <a:r>
              <a:rPr lang="en-US" dirty="0" smtClean="0"/>
              <a:t> DA</a:t>
            </a:r>
          </a:p>
          <a:p>
            <a:r>
              <a:rPr lang="en-US" dirty="0" smtClean="0"/>
              <a:t>p-</a:t>
            </a:r>
            <a:r>
              <a:rPr lang="en-US" dirty="0" err="1" smtClean="0"/>
              <a:t>cena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kWh</a:t>
            </a:r>
          </a:p>
          <a:p>
            <a:r>
              <a:rPr lang="en-US" dirty="0" smtClean="0"/>
              <a:t>Ty-</a:t>
            </a:r>
            <a:r>
              <a:rPr lang="en-US" dirty="0" err="1" smtClean="0"/>
              <a:t>god.vreme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sr-Latn-CS" dirty="0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795</TotalTime>
  <Words>1443</Words>
  <Application>Microsoft Office PowerPoint</Application>
  <PresentationFormat>On-screen Show (4:3)</PresentationFormat>
  <Paragraphs>707</Paragraphs>
  <Slides>27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Metro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Uticaj nagibnog ugla solarnih panela </vt:lpstr>
      <vt:lpstr>Postizanje tehno-ekonomskog optimuma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etf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dn050534d</dc:creator>
  <cp:lastModifiedBy>Virtual PC</cp:lastModifiedBy>
  <cp:revision>105</cp:revision>
  <dcterms:created xsi:type="dcterms:W3CDTF">2009-11-21T14:05:20Z</dcterms:created>
  <dcterms:modified xsi:type="dcterms:W3CDTF">2009-11-26T10:53:35Z</dcterms:modified>
</cp:coreProperties>
</file>