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>
        <p:scale>
          <a:sx n="100" d="100"/>
          <a:sy n="100" d="100"/>
        </p:scale>
        <p:origin x="-294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dj060172d\Desktop\Domaci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dj060172d\Desktop\Domaci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dj060172d\Desktop\Domaci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view3D>
      <c:perspective val="30"/>
    </c:view3D>
    <c:plotArea>
      <c:layout>
        <c:manualLayout>
          <c:layoutTarget val="inner"/>
          <c:xMode val="edge"/>
          <c:yMode val="edge"/>
          <c:x val="4.3418501258771294E-2"/>
          <c:y val="0.11668568516971498"/>
          <c:w val="0.73269356955380616"/>
          <c:h val="0.79822543015456449"/>
        </c:manualLayout>
      </c:layout>
      <c:bar3DChart>
        <c:barDir val="col"/>
        <c:grouping val="clustered"/>
        <c:ser>
          <c:idx val="0"/>
          <c:order val="0"/>
          <c:tx>
            <c:v>Promena snage vetrogeneratora zimi</c:v>
          </c:tx>
          <c:cat>
            <c:numRef>
              <c:f>Sheet1!$B$36:$B$59</c:f>
              <c:numCache>
                <c:formatCode>0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Sheet1!$G$36:$G$59</c:f>
              <c:numCache>
                <c:formatCode>General</c:formatCode>
                <c:ptCount val="24"/>
                <c:pt idx="0">
                  <c:v>1.3218322987616433</c:v>
                </c:pt>
                <c:pt idx="1">
                  <c:v>1.0655857359819993</c:v>
                </c:pt>
                <c:pt idx="2">
                  <c:v>0.96139002402186935</c:v>
                </c:pt>
                <c:pt idx="3">
                  <c:v>1.2282313483468548</c:v>
                </c:pt>
                <c:pt idx="4">
                  <c:v>0.67474743037351725</c:v>
                </c:pt>
                <c:pt idx="5">
                  <c:v>0.31138249939113294</c:v>
                </c:pt>
                <c:pt idx="6">
                  <c:v>0.48905352028298837</c:v>
                </c:pt>
                <c:pt idx="7">
                  <c:v>0.37650162939704546</c:v>
                </c:pt>
                <c:pt idx="8">
                  <c:v>0.4525239707958516</c:v>
                </c:pt>
                <c:pt idx="9">
                  <c:v>0.45712445874108437</c:v>
                </c:pt>
                <c:pt idx="10">
                  <c:v>0.44844607742057319</c:v>
                </c:pt>
                <c:pt idx="11">
                  <c:v>0.21600636031051759</c:v>
                </c:pt>
                <c:pt idx="12">
                  <c:v>7.802214663552344E-2</c:v>
                </c:pt>
                <c:pt idx="13">
                  <c:v>2.6604433681719592E-3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4.6565518124095172E-2</c:v>
                </c:pt>
                <c:pt idx="19">
                  <c:v>0.18019683929669805</c:v>
                </c:pt>
                <c:pt idx="20">
                  <c:v>0.13529650816218405</c:v>
                </c:pt>
                <c:pt idx="21">
                  <c:v>0</c:v>
                </c:pt>
                <c:pt idx="22">
                  <c:v>0</c:v>
                </c:pt>
                <c:pt idx="23">
                  <c:v>0.17296463992100447</c:v>
                </c:pt>
              </c:numCache>
            </c:numRef>
          </c:val>
        </c:ser>
        <c:ser>
          <c:idx val="1"/>
          <c:order val="1"/>
          <c:tx>
            <c:v>Promena snage vetrogeneratora leti</c:v>
          </c:tx>
          <c:val>
            <c:numRef>
              <c:f>Sheet2!$G$36:$G$59</c:f>
              <c:numCache>
                <c:formatCode>General</c:formatCode>
                <c:ptCount val="24"/>
                <c:pt idx="0">
                  <c:v>1.7017425487021492E-2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1.334976465371559E-2</c:v>
                </c:pt>
                <c:pt idx="7">
                  <c:v>0.10247586761840059</c:v>
                </c:pt>
                <c:pt idx="8">
                  <c:v>4.8237959659297905E-2</c:v>
                </c:pt>
                <c:pt idx="9">
                  <c:v>0</c:v>
                </c:pt>
                <c:pt idx="10">
                  <c:v>0</c:v>
                </c:pt>
                <c:pt idx="11">
                  <c:v>8.2170063161580195E-2</c:v>
                </c:pt>
                <c:pt idx="12">
                  <c:v>0.98216405630731229</c:v>
                </c:pt>
                <c:pt idx="13">
                  <c:v>0.77326720846770136</c:v>
                </c:pt>
                <c:pt idx="14">
                  <c:v>0.67512883655676903</c:v>
                </c:pt>
                <c:pt idx="15">
                  <c:v>0.89482465952478163</c:v>
                </c:pt>
                <c:pt idx="16">
                  <c:v>0.4802641804397712</c:v>
                </c:pt>
                <c:pt idx="17">
                  <c:v>0.18920738227995421</c:v>
                </c:pt>
                <c:pt idx="18">
                  <c:v>0.34600188960206735</c:v>
                </c:pt>
                <c:pt idx="19">
                  <c:v>0.20808998577872803</c:v>
                </c:pt>
                <c:pt idx="20">
                  <c:v>0.29714392648383631</c:v>
                </c:pt>
                <c:pt idx="21">
                  <c:v>0.30650301741151131</c:v>
                </c:pt>
                <c:pt idx="22">
                  <c:v>0.29756662222645597</c:v>
                </c:pt>
                <c:pt idx="23">
                  <c:v>0.16697205641621019</c:v>
                </c:pt>
              </c:numCache>
            </c:numRef>
          </c:val>
        </c:ser>
        <c:shape val="box"/>
        <c:axId val="68638592"/>
        <c:axId val="68680320"/>
        <c:axId val="0"/>
      </c:bar3DChart>
      <c:catAx>
        <c:axId val="68638592"/>
        <c:scaling>
          <c:orientation val="minMax"/>
        </c:scaling>
        <c:axPos val="b"/>
        <c:numFmt formatCode="0" sourceLinked="1"/>
        <c:tickLblPos val="nextTo"/>
        <c:crossAx val="68680320"/>
        <c:crosses val="autoZero"/>
        <c:auto val="1"/>
        <c:lblAlgn val="ctr"/>
        <c:lblOffset val="100"/>
      </c:catAx>
      <c:valAx>
        <c:axId val="68680320"/>
        <c:scaling>
          <c:orientation val="minMax"/>
        </c:scaling>
        <c:axPos val="l"/>
        <c:majorGridlines/>
        <c:numFmt formatCode="General" sourceLinked="1"/>
        <c:tickLblPos val="nextTo"/>
        <c:crossAx val="68638592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view3D>
      <c:perspective val="30"/>
    </c:view3D>
    <c:plotArea>
      <c:layout>
        <c:manualLayout>
          <c:layoutTarget val="inner"/>
          <c:xMode val="edge"/>
          <c:yMode val="edge"/>
          <c:x val="5.8878825117958493E-2"/>
          <c:y val="0.10619295664964963"/>
          <c:w val="0.70452690288713882"/>
          <c:h val="0.81193826499842869"/>
        </c:manualLayout>
      </c:layout>
      <c:bar3DChart>
        <c:barDir val="col"/>
        <c:grouping val="clustered"/>
        <c:ser>
          <c:idx val="0"/>
          <c:order val="0"/>
          <c:tx>
            <c:v>Promena snage solarnog panela zimi</c:v>
          </c:tx>
          <c:cat>
            <c:numRef>
              <c:f>Sheet1!$B$36:$B$59</c:f>
              <c:numCache>
                <c:formatCode>0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Sheet1!$H$36:$H$59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22.782075887333008</c:v>
                </c:pt>
                <c:pt idx="8">
                  <c:v>41.334022315193472</c:v>
                </c:pt>
                <c:pt idx="9">
                  <c:v>54.861225244555875</c:v>
                </c:pt>
                <c:pt idx="10">
                  <c:v>63.006400736447326</c:v>
                </c:pt>
                <c:pt idx="11">
                  <c:v>65.594379298828116</c:v>
                </c:pt>
                <c:pt idx="12">
                  <c:v>62.623612494886885</c:v>
                </c:pt>
                <c:pt idx="13">
                  <c:v>54.257192399985875</c:v>
                </c:pt>
                <c:pt idx="14">
                  <c:v>40.757730457814347</c:v>
                </c:pt>
                <c:pt idx="15">
                  <c:v>22.454009119165725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</c:ser>
        <c:ser>
          <c:idx val="1"/>
          <c:order val="1"/>
          <c:tx>
            <c:v>Promena snage solarnog panela leti</c:v>
          </c:tx>
          <c:val>
            <c:numRef>
              <c:f>Sheet2!$H$36:$H$59</c:f>
              <c:numCache>
                <c:formatCode>0.00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2.5066318907570717</c:v>
                </c:pt>
                <c:pt idx="5">
                  <c:v>12.128078013530033</c:v>
                </c:pt>
                <c:pt idx="6">
                  <c:v>39.32068482623734</c:v>
                </c:pt>
                <c:pt idx="7">
                  <c:v>66.048772918046083</c:v>
                </c:pt>
                <c:pt idx="8">
                  <c:v>87.18524685591737</c:v>
                </c:pt>
                <c:pt idx="9">
                  <c:v>102.30550821057096</c:v>
                </c:pt>
                <c:pt idx="10">
                  <c:v>111.24361035653178</c:v>
                </c:pt>
                <c:pt idx="11">
                  <c:v>113.91545188137205</c:v>
                </c:pt>
                <c:pt idx="12">
                  <c:v>110.37481172026735</c:v>
                </c:pt>
                <c:pt idx="13">
                  <c:v>100.7987294097331</c:v>
                </c:pt>
                <c:pt idx="14">
                  <c:v>85.435781482554503</c:v>
                </c:pt>
                <c:pt idx="15">
                  <c:v>64.506438548721505</c:v>
                </c:pt>
                <c:pt idx="16">
                  <c:v>38.362723730968376</c:v>
                </c:pt>
                <c:pt idx="17">
                  <c:v>11.846932858227525</c:v>
                </c:pt>
                <c:pt idx="18">
                  <c:v>2.4560030749381814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</c:ser>
        <c:shape val="box"/>
        <c:axId val="40639872"/>
        <c:axId val="43700608"/>
        <c:axId val="0"/>
      </c:bar3DChart>
      <c:catAx>
        <c:axId val="40639872"/>
        <c:scaling>
          <c:orientation val="minMax"/>
        </c:scaling>
        <c:axPos val="b"/>
        <c:numFmt formatCode="0" sourceLinked="1"/>
        <c:tickLblPos val="nextTo"/>
        <c:crossAx val="43700608"/>
        <c:crosses val="autoZero"/>
        <c:auto val="1"/>
        <c:lblAlgn val="ctr"/>
        <c:lblOffset val="100"/>
      </c:catAx>
      <c:valAx>
        <c:axId val="43700608"/>
        <c:scaling>
          <c:orientation val="minMax"/>
        </c:scaling>
        <c:axPos val="l"/>
        <c:majorGridlines/>
        <c:numFmt formatCode="0.00" sourceLinked="1"/>
        <c:tickLblPos val="nextTo"/>
        <c:crossAx val="40639872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view3D>
      <c:depthPercent val="100"/>
      <c:perspective val="20"/>
    </c:view3D>
    <c:plotArea>
      <c:layout>
        <c:manualLayout>
          <c:layoutTarget val="inner"/>
          <c:xMode val="edge"/>
          <c:yMode val="edge"/>
          <c:x val="3.7861184018664361E-2"/>
          <c:y val="0.10256582971376366"/>
          <c:w val="0.77695363079615065"/>
          <c:h val="0.76881157297198344"/>
        </c:manualLayout>
      </c:layout>
      <c:bar3DChart>
        <c:barDir val="col"/>
        <c:grouping val="clustered"/>
        <c:ser>
          <c:idx val="0"/>
          <c:order val="0"/>
          <c:tx>
            <c:v>Promena kapaciteta baterije zimi</c:v>
          </c:tx>
          <c:cat>
            <c:numRef>
              <c:f>Sheet1!$C$71:$C$94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Sheet1!$G$71:$G$94</c:f>
              <c:numCache>
                <c:formatCode>General</c:formatCode>
                <c:ptCount val="24"/>
                <c:pt idx="0">
                  <c:v>225</c:v>
                </c:pt>
                <c:pt idx="1">
                  <c:v>225</c:v>
                </c:pt>
                <c:pt idx="2">
                  <c:v>225</c:v>
                </c:pt>
                <c:pt idx="3">
                  <c:v>225</c:v>
                </c:pt>
                <c:pt idx="4">
                  <c:v>225</c:v>
                </c:pt>
                <c:pt idx="5">
                  <c:v>225</c:v>
                </c:pt>
                <c:pt idx="6">
                  <c:v>225</c:v>
                </c:pt>
                <c:pt idx="7">
                  <c:v>225</c:v>
                </c:pt>
                <c:pt idx="8">
                  <c:v>225</c:v>
                </c:pt>
                <c:pt idx="9">
                  <c:v>225</c:v>
                </c:pt>
                <c:pt idx="10">
                  <c:v>225</c:v>
                </c:pt>
                <c:pt idx="11">
                  <c:v>225</c:v>
                </c:pt>
                <c:pt idx="12">
                  <c:v>225</c:v>
                </c:pt>
                <c:pt idx="13">
                  <c:v>225</c:v>
                </c:pt>
                <c:pt idx="14">
                  <c:v>225</c:v>
                </c:pt>
                <c:pt idx="15">
                  <c:v>225</c:v>
                </c:pt>
                <c:pt idx="16">
                  <c:v>220.33408577782251</c:v>
                </c:pt>
                <c:pt idx="17">
                  <c:v>205.41037963219804</c:v>
                </c:pt>
                <c:pt idx="18">
                  <c:v>225</c:v>
                </c:pt>
                <c:pt idx="19">
                  <c:v>225</c:v>
                </c:pt>
                <c:pt idx="20">
                  <c:v>225</c:v>
                </c:pt>
                <c:pt idx="21">
                  <c:v>220.33408577782251</c:v>
                </c:pt>
                <c:pt idx="22">
                  <c:v>215.66817155564502</c:v>
                </c:pt>
                <c:pt idx="23">
                  <c:v>225</c:v>
                </c:pt>
              </c:numCache>
            </c:numRef>
          </c:val>
        </c:ser>
        <c:ser>
          <c:idx val="1"/>
          <c:order val="1"/>
          <c:tx>
            <c:v>Promena kapaciteta baterije leti</c:v>
          </c:tx>
          <c:val>
            <c:numRef>
              <c:f>Sheet2!$G$71:$G$94</c:f>
              <c:numCache>
                <c:formatCode>General</c:formatCode>
                <c:ptCount val="24"/>
                <c:pt idx="0">
                  <c:v>225</c:v>
                </c:pt>
                <c:pt idx="1">
                  <c:v>220.33408577782251</c:v>
                </c:pt>
                <c:pt idx="2">
                  <c:v>215.66817155564502</c:v>
                </c:pt>
                <c:pt idx="3">
                  <c:v>200.74446541002055</c:v>
                </c:pt>
                <c:pt idx="4">
                  <c:v>225</c:v>
                </c:pt>
                <c:pt idx="5">
                  <c:v>225</c:v>
                </c:pt>
                <c:pt idx="6">
                  <c:v>225</c:v>
                </c:pt>
                <c:pt idx="7">
                  <c:v>225</c:v>
                </c:pt>
                <c:pt idx="8">
                  <c:v>225</c:v>
                </c:pt>
                <c:pt idx="9">
                  <c:v>225</c:v>
                </c:pt>
                <c:pt idx="10">
                  <c:v>225</c:v>
                </c:pt>
                <c:pt idx="11">
                  <c:v>225</c:v>
                </c:pt>
                <c:pt idx="12">
                  <c:v>225</c:v>
                </c:pt>
                <c:pt idx="13">
                  <c:v>225</c:v>
                </c:pt>
                <c:pt idx="14">
                  <c:v>225</c:v>
                </c:pt>
                <c:pt idx="15">
                  <c:v>225</c:v>
                </c:pt>
                <c:pt idx="16">
                  <c:v>225</c:v>
                </c:pt>
                <c:pt idx="17">
                  <c:v>225</c:v>
                </c:pt>
                <c:pt idx="18">
                  <c:v>225</c:v>
                </c:pt>
                <c:pt idx="19">
                  <c:v>225</c:v>
                </c:pt>
                <c:pt idx="20">
                  <c:v>225</c:v>
                </c:pt>
                <c:pt idx="21">
                  <c:v>225</c:v>
                </c:pt>
                <c:pt idx="22">
                  <c:v>225</c:v>
                </c:pt>
                <c:pt idx="23">
                  <c:v>225</c:v>
                </c:pt>
              </c:numCache>
            </c:numRef>
          </c:val>
        </c:ser>
        <c:shape val="box"/>
        <c:axId val="38845056"/>
        <c:axId val="52469760"/>
        <c:axId val="0"/>
      </c:bar3DChart>
      <c:catAx>
        <c:axId val="38845056"/>
        <c:scaling>
          <c:orientation val="minMax"/>
        </c:scaling>
        <c:axPos val="b"/>
        <c:numFmt formatCode="General" sourceLinked="1"/>
        <c:tickLblPos val="nextTo"/>
        <c:crossAx val="52469760"/>
        <c:crosses val="autoZero"/>
        <c:auto val="1"/>
        <c:lblAlgn val="ctr"/>
        <c:lblOffset val="100"/>
      </c:catAx>
      <c:valAx>
        <c:axId val="52469760"/>
        <c:scaling>
          <c:orientation val="minMax"/>
        </c:scaling>
        <c:axPos val="l"/>
        <c:majorGridlines/>
        <c:numFmt formatCode="General" sourceLinked="1"/>
        <c:tickLblPos val="nextTo"/>
        <c:crossAx val="38845056"/>
        <c:crosses val="autoZero"/>
        <c:crossBetween val="between"/>
      </c:valAx>
    </c:plotArea>
    <c:legend>
      <c:legendPos val="r"/>
      <c:layout/>
    </c:legend>
    <c:plotVisOnly val="1"/>
    <c:dispBlanksAs val="zero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055F11-C106-4344-9E1A-054D1C01F84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055F11-C106-4344-9E1A-054D1C01F84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055F11-C106-4344-9E1A-054D1C01F84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055F11-C106-4344-9E1A-054D1C01F84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055F11-C106-4344-9E1A-054D1C01F84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055F11-C106-4344-9E1A-054D1C01F84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055F11-C106-4344-9E1A-054D1C01F84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055F11-C106-4344-9E1A-054D1C01F84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055F11-C106-4344-9E1A-054D1C01F84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055F11-C106-4344-9E1A-054D1C01F84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1D055F11-C106-4344-9E1A-054D1C01F84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D055F11-C106-4344-9E1A-054D1C01F846}" type="datetimeFigureOut">
              <a:rPr lang="en-US" smtClean="0"/>
              <a:pPr/>
              <a:t>11/25/2009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AF44DDAF-52CD-4E3D-8EC4-5170B7E7B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vlakietf@gmail.com" TargetMode="External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6.xml"/><Relationship Id="rId4" Type="http://schemas.openxmlformats.org/officeDocument/2006/relationships/hyperlink" Target="mailto:mushema17@yahoo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990600"/>
            <a:ext cx="7772400" cy="1975104"/>
          </a:xfrm>
        </p:spPr>
        <p:txBody>
          <a:bodyPr/>
          <a:lstStyle/>
          <a:p>
            <a:pPr algn="ctr"/>
            <a:r>
              <a:rPr lang="sr-Latn-CS" dirty="0" smtClean="0"/>
              <a:t>  Projektni zadatak iz specijalnih električnih  instalacija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648200"/>
            <a:ext cx="7772400" cy="1524000"/>
          </a:xfrm>
        </p:spPr>
        <p:txBody>
          <a:bodyPr>
            <a:normAutofit/>
          </a:bodyPr>
          <a:lstStyle/>
          <a:p>
            <a:endParaRPr lang="sr-Latn-CS" dirty="0" smtClean="0"/>
          </a:p>
          <a:p>
            <a:r>
              <a:rPr lang="sr-Latn-CS" dirty="0" smtClean="0"/>
              <a:t>Vojinović </a:t>
            </a:r>
            <a:r>
              <a:rPr lang="sr-Latn-CS" dirty="0" smtClean="0"/>
              <a:t>Vladimir</a:t>
            </a:r>
            <a:r>
              <a:rPr lang="en-US" dirty="0" smtClean="0"/>
              <a:t>  131/06</a:t>
            </a:r>
            <a:endParaRPr lang="sr-Latn-CS" dirty="0" smtClean="0"/>
          </a:p>
          <a:p>
            <a:endParaRPr lang="sr-Latn-CS" dirty="0" smtClean="0"/>
          </a:p>
          <a:p>
            <a:r>
              <a:rPr lang="sr-Latn-CS" dirty="0" smtClean="0"/>
              <a:t>Božić </a:t>
            </a:r>
            <a:r>
              <a:rPr lang="sr-Latn-CS" dirty="0" smtClean="0"/>
              <a:t>Vladimir</a:t>
            </a:r>
            <a:r>
              <a:rPr lang="en-US" dirty="0" smtClean="0"/>
              <a:t>  234/06</a:t>
            </a:r>
            <a:endParaRPr lang="sr-Latn-CS" dirty="0" smtClean="0"/>
          </a:p>
          <a:p>
            <a:endParaRPr lang="sr-Latn-CS" dirty="0" smtClean="0"/>
          </a:p>
        </p:txBody>
      </p:sp>
    </p:spTree>
  </p:cSld>
  <p:clrMapOvr>
    <a:masterClrMapping/>
  </p:clrMapOvr>
  <p:transition spd="med">
    <p:dissolve/>
    <p:sndAc>
      <p:stSnd>
        <p:snd r:embed="rId2" name="voltag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Cilj projekta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sr-Latn-CS" sz="2000" dirty="0" smtClean="0"/>
              <a:t>   </a:t>
            </a:r>
          </a:p>
          <a:p>
            <a:r>
              <a:rPr lang="sr-Latn-CS" sz="3200" dirty="0" smtClean="0"/>
              <a:t> Simulirati rad sistema za po jedan zimski i letnji mesec u nekom od programskih paketa </a:t>
            </a:r>
          </a:p>
          <a:p>
            <a:r>
              <a:rPr lang="sr-Latn-CS" sz="3200" dirty="0" smtClean="0"/>
              <a:t>Prikazati promene snaga generatora kao i promenu kapaciteta korišćenih baterija u toku vremena</a:t>
            </a:r>
          </a:p>
          <a:p>
            <a:endParaRPr lang="sr-Latn-CS" sz="3200" dirty="0" smtClean="0"/>
          </a:p>
          <a:p>
            <a:endParaRPr lang="en-US" sz="2000" dirty="0"/>
          </a:p>
        </p:txBody>
      </p:sp>
    </p:spTree>
  </p:cSld>
  <p:clrMapOvr>
    <a:masterClrMapping/>
  </p:clrMapOvr>
  <p:transition>
    <p:newsflash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Elementi sistema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sr-Latn-CS" sz="2800" dirty="0" smtClean="0"/>
              <a:t>Vakuum  crpka : P=300W, cos</a:t>
            </a:r>
            <a:r>
              <a:rPr lang="el-GR" sz="2800" dirty="0" smtClean="0"/>
              <a:t>φ</a:t>
            </a:r>
            <a:r>
              <a:rPr lang="sr-Latn-CS" sz="2800" dirty="0" smtClean="0"/>
              <a:t>=0.86,</a:t>
            </a:r>
            <a:r>
              <a:rPr lang="el-GR" sz="2800" dirty="0" smtClean="0"/>
              <a:t>η</a:t>
            </a:r>
            <a:r>
              <a:rPr lang="sr-Latn-CS" sz="2800" dirty="0" smtClean="0"/>
              <a:t>=0.88,Un=1×220V</a:t>
            </a:r>
          </a:p>
          <a:p>
            <a:r>
              <a:rPr lang="sr-Latn-CS" sz="2800" dirty="0" smtClean="0"/>
              <a:t>Automatika  za merenje i upravljanje : P=100W</a:t>
            </a:r>
          </a:p>
          <a:p>
            <a:r>
              <a:rPr lang="sr-Latn-CS" sz="2800" dirty="0" smtClean="0"/>
              <a:t>Invertor : </a:t>
            </a:r>
            <a:r>
              <a:rPr lang="el-GR" sz="2800" dirty="0" smtClean="0"/>
              <a:t>η</a:t>
            </a:r>
            <a:r>
              <a:rPr lang="sr-Latn-CS" sz="1200" dirty="0" smtClean="0"/>
              <a:t>inv</a:t>
            </a:r>
            <a:r>
              <a:rPr lang="sr-Latn-CS" sz="2800" dirty="0" smtClean="0"/>
              <a:t>=0.9</a:t>
            </a:r>
          </a:p>
          <a:p>
            <a:r>
              <a:rPr lang="sr-Latn-CS" sz="2800" dirty="0" smtClean="0"/>
              <a:t>Solarni paneli: </a:t>
            </a:r>
            <a:r>
              <a:rPr lang="sr-Latn-CS" sz="2800" dirty="0" smtClean="0"/>
              <a:t>P=175W</a:t>
            </a:r>
          </a:p>
          <a:p>
            <a:r>
              <a:rPr lang="sr-Latn-CS" sz="2800" dirty="0" smtClean="0"/>
              <a:t>Vetrogenerator : P=1400W</a:t>
            </a:r>
          </a:p>
          <a:p>
            <a:r>
              <a:rPr lang="sr-Latn-CS" sz="2800" dirty="0" smtClean="0"/>
              <a:t>Baterije : Q=225Ah,Un=12V,R=20m</a:t>
            </a:r>
            <a:r>
              <a:rPr lang="el-GR" sz="2800" dirty="0" smtClean="0"/>
              <a:t>Ω</a:t>
            </a:r>
            <a:endParaRPr lang="sr-Latn-CS" sz="2800" dirty="0" smtClean="0"/>
          </a:p>
          <a:p>
            <a:pPr>
              <a:buNone/>
            </a:pPr>
            <a:endParaRPr lang="sr-Latn-CS" sz="2000" dirty="0" smtClean="0"/>
          </a:p>
          <a:p>
            <a:endParaRPr lang="sr-Latn-CS" sz="2000" dirty="0" smtClean="0"/>
          </a:p>
          <a:p>
            <a:pPr>
              <a:buNone/>
            </a:pPr>
            <a:r>
              <a:rPr lang="sr-Latn-CS" sz="2000" dirty="0" smtClean="0"/>
              <a:t> </a:t>
            </a:r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p:transition>
    <p:comb/>
    <p:sndAc>
      <p:stSnd>
        <p:snd r:embed="rId2" name="suction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Postupak proračuna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CS" sz="2400" dirty="0" smtClean="0"/>
              <a:t>Iz karateristike vetrogeneratora i vrednosti zadatih brzina vetra </a:t>
            </a:r>
            <a:r>
              <a:rPr lang="sr-Latn-CS" sz="2400" dirty="0" smtClean="0"/>
              <a:t>se,</a:t>
            </a:r>
            <a:r>
              <a:rPr lang="en-US" sz="2400" dirty="0" smtClean="0"/>
              <a:t> </a:t>
            </a:r>
            <a:r>
              <a:rPr lang="sr-Latn-CS" sz="2400" dirty="0" smtClean="0"/>
              <a:t>koristeći </a:t>
            </a:r>
            <a:r>
              <a:rPr lang="sr-Latn-CS" sz="2400" dirty="0" smtClean="0"/>
              <a:t>metodu interpolacije, dobija njegov dnevni dijagram snaga</a:t>
            </a:r>
          </a:p>
          <a:p>
            <a:r>
              <a:rPr lang="sr-Latn-CS" sz="2400" dirty="0" smtClean="0"/>
              <a:t>Snage panela se čitaju iz date tabele tipičnih dnevnih vrednosti</a:t>
            </a:r>
          </a:p>
          <a:p>
            <a:r>
              <a:rPr lang="sr-Latn-CS" sz="2400" dirty="0" smtClean="0"/>
              <a:t>Računaju se vrednosti napojnih struja i snaga u DC i AC delu kola tokom dnevnog i mesečnog  perioda 	</a:t>
            </a:r>
          </a:p>
          <a:p>
            <a:r>
              <a:rPr lang="sr-Latn-CS" sz="2400" dirty="0" smtClean="0"/>
              <a:t>Na osnovu prethodnih podataka bira se optimalan broj panela i baterija prema zadatim uslovima rada.</a:t>
            </a:r>
          </a:p>
          <a:p>
            <a:r>
              <a:rPr lang="sr-Latn-CS" sz="2400" dirty="0" smtClean="0"/>
              <a:t>Vrši se prikaz karakterističnih vrednosti u toku proračunskih intervala</a:t>
            </a:r>
          </a:p>
        </p:txBody>
      </p:sp>
    </p:spTree>
  </p:cSld>
  <p:clrMapOvr>
    <a:masterClrMapping/>
  </p:clrMapOvr>
  <p:transition>
    <p:wheel spokes="8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Dijagram snaga vetrogeneratora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914400" y="1784350"/>
          <a:ext cx="7772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randomBar dir="vert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Dijagram snaga </a:t>
            </a:r>
            <a:r>
              <a:rPr lang="sr-Latn-CS" dirty="0" smtClean="0"/>
              <a:t>solarnih panela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914400" y="1784350"/>
          <a:ext cx="7772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strips dir="ru"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400" dirty="0" smtClean="0"/>
              <a:t>Dijagram promene kapaciteta baterije</a:t>
            </a:r>
            <a:endParaRPr lang="en-US" sz="3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914400" y="1784350"/>
          <a:ext cx="7772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newsflash/>
    <p:sndAc>
      <p:stSnd>
        <p:snd r:embed="rId2" name="voltage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543800" cy="5583936"/>
          </a:xfrm>
        </p:spPr>
        <p:txBody>
          <a:bodyPr/>
          <a:lstStyle/>
          <a:p>
            <a:r>
              <a:rPr lang="sr-Latn-CS" dirty="0" smtClean="0"/>
              <a:t>Hvala na pažnji</a:t>
            </a:r>
            <a:br>
              <a:rPr lang="sr-Latn-CS" dirty="0" smtClean="0"/>
            </a:br>
            <a:r>
              <a:rPr lang="sr-Latn-CS" dirty="0" smtClean="0"/>
              <a:t/>
            </a:r>
            <a:br>
              <a:rPr lang="sr-Latn-CS" dirty="0" smtClean="0"/>
            </a:br>
            <a:r>
              <a:rPr lang="sr-Latn-CS" sz="3600" dirty="0" smtClean="0"/>
              <a:t>Za sva pitanja obratiti se na mail</a:t>
            </a:r>
            <a:br>
              <a:rPr lang="sr-Latn-CS" sz="3600" dirty="0" smtClean="0"/>
            </a:br>
            <a:r>
              <a:rPr lang="sr-Latn-CS" sz="3600" dirty="0" smtClean="0"/>
              <a:t/>
            </a:r>
            <a:br>
              <a:rPr lang="sr-Latn-CS" sz="3600" dirty="0" smtClean="0"/>
            </a:br>
            <a:r>
              <a:rPr lang="sr-Latn-CS" sz="3600" dirty="0" smtClean="0">
                <a:hlinkClick r:id="rId3"/>
              </a:rPr>
              <a:t>vlakietf</a:t>
            </a:r>
            <a:r>
              <a:rPr lang="en-US" sz="3600" dirty="0" smtClean="0">
                <a:hlinkClick r:id="rId3"/>
              </a:rPr>
              <a:t>@</a:t>
            </a:r>
            <a:r>
              <a:rPr lang="en-US" sz="3600" dirty="0" err="1" smtClean="0">
                <a:hlinkClick r:id="rId3"/>
              </a:rPr>
              <a:t>gmail.com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>
                <a:hlinkClick r:id="rId4"/>
              </a:rPr>
              <a:t>mushema17@yahoo.com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3600" dirty="0"/>
          </a:p>
        </p:txBody>
      </p:sp>
    </p:spTree>
  </p:cSld>
  <p:clrMapOvr>
    <a:masterClrMapping/>
  </p:clrMapOvr>
  <p:transition>
    <p:diamond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276</TotalTime>
  <Words>143</Words>
  <Application>Microsoft Office PowerPoint</Application>
  <PresentationFormat>On-screen Show (4:3)</PresentationFormat>
  <Paragraphs>29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Metro</vt:lpstr>
      <vt:lpstr>  Projektni zadatak iz specijalnih električnih  instalacija</vt:lpstr>
      <vt:lpstr>Cilj projekta</vt:lpstr>
      <vt:lpstr>Elementi sistema</vt:lpstr>
      <vt:lpstr>Postupak proračuna</vt:lpstr>
      <vt:lpstr>Dijagram snaga vetrogeneratora</vt:lpstr>
      <vt:lpstr>Dijagram snaga solarnih panela</vt:lpstr>
      <vt:lpstr>Dijagram promene kapaciteta baterije</vt:lpstr>
      <vt:lpstr>Hvala na pažnji  Za sva pitanja obratiti se na mail  vlakietf@gmail.com  mushema17@yahoo.com </vt:lpstr>
    </vt:vector>
  </TitlesOfParts>
  <Company>etf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dj060172d</dc:creator>
  <cp:lastModifiedBy>dj060172d</cp:lastModifiedBy>
  <cp:revision>32</cp:revision>
  <dcterms:created xsi:type="dcterms:W3CDTF">2009-11-24T18:40:46Z</dcterms:created>
  <dcterms:modified xsi:type="dcterms:W3CDTF">2009-11-25T18:16:20Z</dcterms:modified>
</cp:coreProperties>
</file>