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2438400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914400"/>
            <a:ext cx="9144000" cy="1524000"/>
          </a:xfrm>
          <a:prstGeom prst="rect">
            <a:avLst/>
          </a:prstGeom>
          <a:solidFill>
            <a:srgbClr val="000000">
              <a:alpha val="89800"/>
            </a:srgb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2476108"/>
            <a:ext cx="8305800" cy="381000"/>
          </a:xfrm>
        </p:spPr>
        <p:txBody>
          <a:bodyPr>
            <a:noAutofit/>
          </a:bodyPr>
          <a:lstStyle>
            <a:lvl1pPr marL="0" indent="0" algn="l">
              <a:buNone/>
              <a:defRPr sz="2000" spc="1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066800"/>
            <a:ext cx="8305800" cy="1295400"/>
          </a:xfrm>
        </p:spPr>
        <p:txBody>
          <a:bodyPr anchor="ctr" anchorCtr="0">
            <a:noAutofit/>
          </a:bodyPr>
          <a:lstStyle>
            <a:lvl1pPr algn="l">
              <a:defRPr sz="4800" cap="all" spc="-10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926"/>
            <a:ext cx="82296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4958864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0" y="3429000"/>
            <a:ext cx="9144000" cy="1527048"/>
          </a:xfrm>
          <a:prstGeom prst="rect">
            <a:avLst/>
          </a:prstGeom>
          <a:solidFill>
            <a:srgbClr val="000000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>
              <a:buNone/>
              <a:defRPr sz="4200" b="0" cap="all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457200"/>
          </a:xfrm>
        </p:spPr>
        <p:txBody>
          <a:bodyPr anchor="ctr"/>
          <a:lstStyle>
            <a:lvl1pPr>
              <a:buNone/>
              <a:defRPr sz="2000" spc="100" baseline="0">
                <a:solidFill>
                  <a:srgbClr val="FFFFFF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38200"/>
          </a:xfrm>
          <a:solidFill>
            <a:schemeClr val="accent1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quarter" idx="2"/>
          </p:nvPr>
        </p:nvSpPr>
        <p:spPr>
          <a:xfrm>
            <a:off x="457200" y="2220558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20558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71600"/>
            <a:ext cx="4040188" cy="838200"/>
          </a:xfrm>
          <a:solidFill>
            <a:schemeClr val="accent2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86000" y="6357144"/>
            <a:ext cx="34290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2743200" y="228600"/>
            <a:ext cx="6248400" cy="586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1752" y="1600200"/>
            <a:ext cx="2057400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301752" y="384048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90800" y="0"/>
            <a:ext cx="6553200" cy="5943600"/>
          </a:xfrm>
          <a:solidFill>
            <a:schemeClr val="bg2"/>
          </a:solidFill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2057400" cy="42672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2292526"/>
            <a:ext cx="2743200" cy="2127074"/>
          </a:xfrm>
          <a:prstGeom prst="rect">
            <a:avLst/>
          </a:prstGeom>
          <a:solidFill>
            <a:schemeClr val="accent1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977827" y="5072066"/>
            <a:ext cx="1758141" cy="1739481"/>
          </a:xfrm>
          <a:prstGeom prst="ellipse">
            <a:avLst/>
          </a:prstGeom>
          <a:solidFill>
            <a:schemeClr val="accent1">
              <a:tint val="90000"/>
              <a:shade val="45000"/>
              <a:satMod val="200000"/>
              <a:alpha val="13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257800" y="0"/>
            <a:ext cx="3886200" cy="3048000"/>
          </a:xfrm>
          <a:prstGeom prst="rect">
            <a:avLst/>
          </a:prstGeom>
          <a:solidFill>
            <a:schemeClr val="accent1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4114800"/>
            <a:ext cx="2362200" cy="2463018"/>
          </a:xfrm>
          <a:prstGeom prst="rect">
            <a:avLst/>
          </a:prstGeom>
          <a:solidFill>
            <a:schemeClr val="bg2">
              <a:tint val="60000"/>
              <a:alpha val="7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4178687" y="2389810"/>
            <a:ext cx="2174118" cy="2174118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84588" y="5842728"/>
            <a:ext cx="1011260" cy="101126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22493" y="1427132"/>
            <a:ext cx="2047390" cy="2047390"/>
          </a:xfrm>
          <a:prstGeom prst="ellipse">
            <a:avLst/>
          </a:prstGeom>
          <a:solidFill>
            <a:srgbClr val="C1E8E4">
              <a:alpha val="10980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14300" y="4803322"/>
            <a:ext cx="1959428" cy="1959428"/>
          </a:xfrm>
          <a:prstGeom prst="ellipse">
            <a:avLst/>
          </a:prstGeom>
          <a:solidFill>
            <a:srgbClr val="C1E8E4">
              <a:alpha val="12157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021092" y="4578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72385" y="4626825"/>
            <a:ext cx="1515880" cy="1394583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906" y="361813"/>
            <a:ext cx="2512694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295400" y="0"/>
            <a:ext cx="1524000" cy="609600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03" y="212289"/>
            <a:ext cx="2022300" cy="2022300"/>
          </a:xfrm>
          <a:prstGeom prst="ellipse">
            <a:avLst/>
          </a:prstGeom>
          <a:solidFill>
            <a:schemeClr val="accent1">
              <a:tint val="100000"/>
              <a:satMod val="275000"/>
              <a:alpha val="15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76200" y="3962400"/>
            <a:ext cx="891076" cy="886968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121357" y="1507438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369253" y="466436"/>
            <a:ext cx="1595105" cy="1595105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189756" y="2967572"/>
            <a:ext cx="3234945" cy="3234944"/>
          </a:xfrm>
          <a:prstGeom prst="ellipse">
            <a:avLst/>
          </a:prstGeom>
          <a:solidFill>
            <a:schemeClr val="accent1">
              <a:tint val="100000"/>
              <a:satMod val="18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5626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951220" y="4665220"/>
            <a:ext cx="2192780" cy="2192780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600200" y="3705807"/>
            <a:ext cx="1195876" cy="1198294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24600" y="228600"/>
            <a:ext cx="822960" cy="822960"/>
          </a:xfrm>
          <a:prstGeom prst="ellipse">
            <a:avLst/>
          </a:prstGeom>
          <a:solidFill>
            <a:schemeClr val="accent1">
              <a:tint val="90000"/>
              <a:satMod val="275000"/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80772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410200" y="6324600"/>
            <a:ext cx="1524000" cy="5334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3011692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357144"/>
            <a:ext cx="2974848" cy="38404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977FD699-896E-46C9-9DC9-847C433C7419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357144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55448" y="6315075"/>
            <a:ext cx="1188720" cy="457200"/>
          </a:xfrm>
          <a:prstGeom prst="rect">
            <a:avLst/>
          </a:prstGeom>
          <a:noFill/>
        </p:spPr>
        <p:txBody>
          <a:bodyPr vert="horz" lIns="0" tIns="0" rIns="0" bIns="0" anchor="ctr" anchorCtr="1">
            <a:normAutofit/>
          </a:bodyPr>
          <a:lstStyle>
            <a:lvl1pPr algn="ctr">
              <a:defRPr sz="2800">
                <a:solidFill>
                  <a:schemeClr val="tx2"/>
                </a:solidFill>
              </a:defRPr>
            </a:lvl1pPr>
          </a:lstStyle>
          <a:p>
            <a:fld id="{BC5D9154-6396-4DB6-86B0-DFDB8BF9D7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xStyles>
    <p:titleStyle>
      <a:lvl1pPr algn="l" rtl="0" eaLnBrk="1" latinLnBrk="0" hangingPunct="1">
        <a:spcBef>
          <a:spcPct val="0"/>
        </a:spcBef>
        <a:buNone/>
        <a:defRPr sz="38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700"/>
        </a:spcBef>
        <a:buClr>
          <a:schemeClr val="accent2"/>
        </a:buClr>
        <a:buSzPct val="85000"/>
        <a:buFont typeface="Wingdings 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500"/>
        </a:spcBef>
        <a:buClr>
          <a:schemeClr val="accent3"/>
        </a:buClr>
        <a:buSzPct val="85000"/>
        <a:buFont typeface="Wingdings 2"/>
        <a:buChar char="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400"/>
        </a:spcBef>
        <a:buClr>
          <a:schemeClr val="accent4"/>
        </a:buClr>
        <a:buFont typeface="Wingdings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6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sr-Latn-CS" dirty="0" smtClean="0"/>
              <a:t>Specijalne električne instalacije   -   Domaći zadatak 6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CS" dirty="0" smtClean="0"/>
              <a:t>Simulink model bulk kondenzatora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42910" y="3214686"/>
            <a:ext cx="6786610" cy="1000132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sr-Latn-CS" sz="3200" dirty="0" smtClean="0"/>
              <a:t>Predmetni profesor : </a:t>
            </a:r>
            <a:r>
              <a:rPr lang="sr-Latn-CS" sz="3200" u="sng" dirty="0" smtClean="0"/>
              <a:t>Zoran Radaković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663852" y="5417976"/>
            <a:ext cx="6480048" cy="582792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sr-Latn-CS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Student :</a:t>
            </a:r>
            <a:r>
              <a:rPr kumimoji="0" lang="sr-Latn-C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Latn-CS" sz="28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Dragomir Živanović 301/06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dirty="0" smtClean="0"/>
              <a:t>Refernetna struja koja se zadaje invertoru</a:t>
            </a:r>
            <a:endParaRPr lang="en-US" dirty="0"/>
          </a:p>
        </p:txBody>
      </p:sp>
      <p:pic>
        <p:nvPicPr>
          <p:cNvPr id="4" name="Content Placeholder 3" descr="prikaz referentne struje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00034" y="1523999"/>
            <a:ext cx="8215370" cy="533997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HvALA NA PA</a:t>
            </a:r>
            <a:r>
              <a:rPr lang="sr-Latn-CS" dirty="0" smtClean="0"/>
              <a:t>ŽNJI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sr-Latn-CS" dirty="0" smtClean="0"/>
              <a:t>Email adresa:</a:t>
            </a:r>
            <a:r>
              <a:rPr lang="en-US" dirty="0" smtClean="0"/>
              <a:t> zd060301d@student.etf.rs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57158" y="74097"/>
            <a:ext cx="8229600" cy="783135"/>
          </a:xfrm>
        </p:spPr>
        <p:txBody>
          <a:bodyPr>
            <a:normAutofit/>
          </a:bodyPr>
          <a:lstStyle/>
          <a:p>
            <a:r>
              <a:rPr lang="sr-Latn-CS" sz="2800" dirty="0" smtClean="0"/>
              <a:t>Radna povrs matlab simulinka sa modelom</a:t>
            </a:r>
            <a:endParaRPr lang="en-US" sz="2800" dirty="0"/>
          </a:p>
        </p:txBody>
      </p:sp>
      <p:pic>
        <p:nvPicPr>
          <p:cNvPr id="12" name="Content Placeholder 11" descr="untitled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785794"/>
            <a:ext cx="9143999" cy="604999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643174" y="142852"/>
            <a:ext cx="6286544" cy="642942"/>
          </a:xfrm>
        </p:spPr>
        <p:txBody>
          <a:bodyPr>
            <a:normAutofit/>
          </a:bodyPr>
          <a:lstStyle/>
          <a:p>
            <a:r>
              <a:rPr lang="sr-Latn-CS" sz="2400" dirty="0" smtClean="0"/>
              <a:t>Sadržaj bloka ‚‚Merač ulaznih veličina”</a:t>
            </a:r>
            <a:endParaRPr lang="en-US" sz="2400" dirty="0"/>
          </a:p>
        </p:txBody>
      </p:sp>
      <p:pic>
        <p:nvPicPr>
          <p:cNvPr id="11" name="Picture Placeholder 10" descr="merac ulaznih velicina.bmp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654" r="8654"/>
          <a:stretch>
            <a:fillRect/>
          </a:stretch>
        </p:blipFill>
        <p:spPr>
          <a:xfrm>
            <a:off x="2590800" y="914424"/>
            <a:ext cx="6553200" cy="5943600"/>
          </a:xfrm>
        </p:spPr>
      </p:pic>
      <p:sp>
        <p:nvSpPr>
          <p:cNvPr id="10" name="Text Placeholder 9"/>
          <p:cNvSpPr>
            <a:spLocks noGrp="1"/>
          </p:cNvSpPr>
          <p:nvPr>
            <p:ph type="body" sz="half" idx="2"/>
          </p:nvPr>
        </p:nvSpPr>
        <p:spPr>
          <a:xfrm>
            <a:off x="285720" y="71414"/>
            <a:ext cx="2057400" cy="4267200"/>
          </a:xfrm>
        </p:spPr>
        <p:txBody>
          <a:bodyPr>
            <a:noAutofit/>
          </a:bodyPr>
          <a:lstStyle/>
          <a:p>
            <a:pPr algn="ctr"/>
            <a:r>
              <a:rPr lang="sr-Latn-CS" sz="1400" dirty="0" smtClean="0"/>
              <a:t>Ovaj blok je realizovan sa ciljem da prikaže  jedna savremeni digitalni instrument za merenje svih ulaznih parametara u kolu  koji se obično očitavaju na kontrolonom displeju.</a:t>
            </a:r>
          </a:p>
          <a:p>
            <a:pPr algn="ctr"/>
            <a:r>
              <a:rPr lang="sr-Latn-CS" sz="1400" dirty="0" smtClean="0"/>
              <a:t>Za realizaciju bloka se koriste sledeci elementi:</a:t>
            </a:r>
          </a:p>
          <a:p>
            <a:pPr marL="228600" indent="-228600" algn="ctr">
              <a:buAutoNum type="arabicPeriod"/>
            </a:pPr>
            <a:r>
              <a:rPr lang="sr-Latn-CS" sz="1400" dirty="0" smtClean="0"/>
              <a:t>Ulazne reference u podsistem bloka</a:t>
            </a:r>
          </a:p>
          <a:p>
            <a:pPr marL="228600" indent="-228600" algn="ctr">
              <a:buAutoNum type="arabicPeriod"/>
            </a:pPr>
            <a:r>
              <a:rPr lang="sr-Latn-CS" sz="1400" dirty="0" smtClean="0"/>
              <a:t>Ampermetar i Voltmetar cijom se kombinacijom dobija i Watmetar.</a:t>
            </a:r>
          </a:p>
          <a:p>
            <a:pPr marL="228600" indent="-228600" algn="ctr">
              <a:buAutoNum type="arabicPeriod"/>
            </a:pPr>
            <a:r>
              <a:rPr lang="sr-Latn-CS" sz="1400" dirty="0" smtClean="0"/>
              <a:t>Osciloskop ‚‚Scope” za prikazivanje merenih velicina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659008"/>
          </a:xfrm>
        </p:spPr>
        <p:txBody>
          <a:bodyPr>
            <a:normAutofit fontScale="90000"/>
          </a:bodyPr>
          <a:lstStyle/>
          <a:p>
            <a:r>
              <a:rPr lang="sr-Latn-CS" dirty="0" smtClean="0"/>
              <a:t>Izmereni ulazni parametri</a:t>
            </a:r>
            <a:endParaRPr lang="en-US" dirty="0"/>
          </a:p>
        </p:txBody>
      </p:sp>
      <p:pic>
        <p:nvPicPr>
          <p:cNvPr id="7" name="Content Placeholder 6" descr="ulazne velicine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642918"/>
            <a:ext cx="9144000" cy="6215081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dirty="0" smtClean="0"/>
              <a:t>Prikaz parametara na opsegu</a:t>
            </a:r>
            <a:endParaRPr lang="en-US" dirty="0"/>
          </a:p>
        </p:txBody>
      </p:sp>
      <p:pic>
        <p:nvPicPr>
          <p:cNvPr id="4" name="Content Placeholder 3" descr="zumiranulaz.bmp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654" r="8654"/>
          <a:stretch>
            <a:fillRect/>
          </a:stretch>
        </p:blipFill>
        <p:spPr>
          <a:xfrm>
            <a:off x="2590800" y="0"/>
            <a:ext cx="6553200" cy="6858000"/>
          </a:xfrm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Latn-CS" dirty="0" smtClean="0"/>
              <a:t>Na slici je prikayan opseg od 0.5 do 0.6 sekundi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Latn-CS" sz="2000" dirty="0" smtClean="0"/>
              <a:t>Blok  za merenje izlaznih veličina</a:t>
            </a:r>
            <a:endParaRPr lang="en-US" sz="2000" dirty="0"/>
          </a:p>
        </p:txBody>
      </p:sp>
      <p:pic>
        <p:nvPicPr>
          <p:cNvPr id="12" name="Picture Placeholder 11" descr="izlaznnih velicina merni blok.bmp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654" r="8654"/>
          <a:stretch>
            <a:fillRect/>
          </a:stretch>
        </p:blipFill>
        <p:spPr>
          <a:xfrm>
            <a:off x="2590800" y="0"/>
            <a:ext cx="6553200" cy="6858000"/>
          </a:xfrm>
        </p:spPr>
      </p:pic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Latn-CS" dirty="0" smtClean="0"/>
              <a:t>U ovom bloku označene su ulaznih i izlaznih parametri iz sistema a pored toga nalaze se i ampermetar i volltmetar kao i watmetar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85804" y="55348"/>
            <a:ext cx="8229600" cy="659008"/>
          </a:xfrm>
        </p:spPr>
        <p:txBody>
          <a:bodyPr>
            <a:normAutofit fontScale="90000"/>
          </a:bodyPr>
          <a:lstStyle/>
          <a:p>
            <a:r>
              <a:rPr lang="sr-Latn-CS" dirty="0" smtClean="0"/>
              <a:t>Izlazne veličine iz mernog bloka</a:t>
            </a:r>
            <a:endParaRPr lang="en-US" dirty="0"/>
          </a:p>
        </p:txBody>
      </p:sp>
      <p:pic>
        <p:nvPicPr>
          <p:cNvPr id="7" name="Content Placeholder 6" descr="izlazne velicine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642918"/>
            <a:ext cx="9144000" cy="616747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926"/>
            <a:ext cx="8229600" cy="555430"/>
          </a:xfrm>
        </p:spPr>
        <p:txBody>
          <a:bodyPr>
            <a:normAutofit/>
          </a:bodyPr>
          <a:lstStyle/>
          <a:p>
            <a:r>
              <a:rPr lang="sr-Latn-CS" sz="2800" dirty="0" smtClean="0"/>
              <a:t>Mogućnost pod sistma da sadrži više podsistema</a:t>
            </a:r>
            <a:endParaRPr lang="en-US" sz="2800" dirty="0"/>
          </a:p>
        </p:txBody>
      </p:sp>
      <p:pic>
        <p:nvPicPr>
          <p:cNvPr id="4" name="Content Placeholder 3" descr="Blokovi u blokovima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642919"/>
            <a:ext cx="9144000" cy="6221056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926"/>
            <a:ext cx="8229600" cy="626868"/>
          </a:xfrm>
        </p:spPr>
        <p:txBody>
          <a:bodyPr>
            <a:normAutofit fontScale="90000"/>
          </a:bodyPr>
          <a:lstStyle/>
          <a:p>
            <a:pPr algn="ctr"/>
            <a:r>
              <a:rPr lang="sr-Latn-CS" dirty="0" smtClean="0"/>
              <a:t>Blok za kontrolu snage</a:t>
            </a:r>
            <a:endParaRPr lang="en-US" dirty="0"/>
          </a:p>
        </p:txBody>
      </p:sp>
      <p:pic>
        <p:nvPicPr>
          <p:cNvPr id="4" name="Content Placeholder 3" descr="Kontrola snage i kontrola upravljanja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714356"/>
            <a:ext cx="9144000" cy="6143644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rrency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Currency">
      <a:maj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10000"/>
              </a:schemeClr>
            </a:gs>
            <a:gs pos="47500">
              <a:schemeClr val="phClr">
                <a:tint val="35000"/>
                <a:satMod val="110000"/>
              </a:schemeClr>
            </a:gs>
            <a:gs pos="58500">
              <a:schemeClr val="phClr">
                <a:tint val="35000"/>
                <a:satMod val="110000"/>
              </a:schemeClr>
            </a:gs>
            <a:gs pos="100000">
              <a:schemeClr val="phClr">
                <a:tint val="8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2000"/>
                <a:satMod val="105000"/>
              </a:schemeClr>
            </a:gs>
            <a:gs pos="47500">
              <a:schemeClr val="phClr">
                <a:shade val="89000"/>
                <a:satMod val="105000"/>
              </a:schemeClr>
            </a:gs>
            <a:gs pos="58500">
              <a:schemeClr val="phClr">
                <a:shade val="89000"/>
                <a:satMod val="105000"/>
              </a:schemeClr>
            </a:gs>
            <a:gs pos="100000">
              <a:schemeClr val="phClr">
                <a:shade val="52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60000" cap="flat" cmpd="thickThin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84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50800" dist="63500" dir="5400000" algn="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840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20000"/>
                <a:satMod val="3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8000"/>
                <a:shade val="98000"/>
                <a:satMod val="120000"/>
              </a:schemeClr>
              <a:schemeClr val="phClr">
                <a:tint val="86000"/>
                <a:shade val="92000"/>
                <a:satMod val="150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Currency</Template>
  <TotalTime>120</TotalTime>
  <Words>167</Words>
  <Application>Microsoft Office PowerPoint</Application>
  <PresentationFormat>On-screen Show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Currency</vt:lpstr>
      <vt:lpstr>Simulink model bulk kondenzatora</vt:lpstr>
      <vt:lpstr>Radna povrs matlab simulinka sa modelom</vt:lpstr>
      <vt:lpstr>Sadržaj bloka ‚‚Merač ulaznih veličina”</vt:lpstr>
      <vt:lpstr>Izmereni ulazni parametri</vt:lpstr>
      <vt:lpstr>Prikaz parametara na opsegu</vt:lpstr>
      <vt:lpstr>Blok  za merenje izlaznih veličina</vt:lpstr>
      <vt:lpstr>Izlazne veličine iz mernog bloka</vt:lpstr>
      <vt:lpstr>Mogućnost pod sistma da sadrži više podsistema</vt:lpstr>
      <vt:lpstr>Blok za kontrolu snage</vt:lpstr>
      <vt:lpstr>Refernetna struja koja se zadaje invertoru</vt:lpstr>
      <vt:lpstr>HvALA NA PAŽNJI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Simulink model bulk kondenzatora</dc:title>
  <dc:creator>Dragomir</dc:creator>
  <cp:lastModifiedBy>Dragomir</cp:lastModifiedBy>
  <cp:revision>15</cp:revision>
  <dcterms:created xsi:type="dcterms:W3CDTF">2009-11-25T21:38:14Z</dcterms:created>
  <dcterms:modified xsi:type="dcterms:W3CDTF">2009-12-01T19:59:48Z</dcterms:modified>
</cp:coreProperties>
</file>