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86" r:id="rId3"/>
    <p:sldId id="258" r:id="rId4"/>
    <p:sldId id="287" r:id="rId5"/>
    <p:sldId id="259" r:id="rId6"/>
    <p:sldId id="262" r:id="rId7"/>
    <p:sldId id="263" r:id="rId8"/>
    <p:sldId id="266" r:id="rId9"/>
    <p:sldId id="288" r:id="rId10"/>
    <p:sldId id="285" r:id="rId11"/>
    <p:sldId id="274" r:id="rId12"/>
    <p:sldId id="276" r:id="rId13"/>
    <p:sldId id="277" r:id="rId14"/>
    <p:sldId id="279" r:id="rId15"/>
    <p:sldId id="278" r:id="rId16"/>
    <p:sldId id="282" r:id="rId17"/>
    <p:sldId id="280" r:id="rId18"/>
    <p:sldId id="289" r:id="rId19"/>
    <p:sldId id="294" r:id="rId20"/>
    <p:sldId id="292" r:id="rId21"/>
    <p:sldId id="296" r:id="rId22"/>
    <p:sldId id="291" r:id="rId23"/>
    <p:sldId id="28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068" autoAdjust="0"/>
    <p:restoredTop sz="94660"/>
  </p:normalViewPr>
  <p:slideViewPr>
    <p:cSldViewPr>
      <p:cViewPr>
        <p:scale>
          <a:sx n="100" d="100"/>
          <a:sy n="100" d="100"/>
        </p:scale>
        <p:origin x="-90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FB2F01C-A300-4771-8948-6B11DBB46AF4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C4BB4E4-9E39-4F42-ACD2-BD8316F2008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Zadatak 3\windpowered-basest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1000" y="609600"/>
            <a:ext cx="5181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</a:t>
            </a:r>
            <a:r>
              <a:rPr lang="sr-Latn-CS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EHNO-EKONOMSKA  ANALIZA HIBRIDNOG  SISTEMA NAPAJANJA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0" y="59436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Stefan </a:t>
            </a:r>
            <a:r>
              <a:rPr lang="en-US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Radoš</a:t>
            </a:r>
            <a:r>
              <a:rPr lang="sr-Latn-C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     </a:t>
            </a:r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113</a:t>
            </a:r>
            <a:r>
              <a:rPr lang="sr-Latn-C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/0</a:t>
            </a:r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7</a:t>
            </a:r>
            <a:endParaRPr lang="sr-Latn-CS" dirty="0" smtClean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Nemanja</a:t>
            </a:r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Leštarić</a:t>
            </a:r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23</a:t>
            </a:r>
            <a:r>
              <a:rPr lang="sr-Latn-C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/0</a:t>
            </a:r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7</a:t>
            </a:r>
            <a:endParaRPr lang="en-US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art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5908430" cy="335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Chart 30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3429000" y="3505200"/>
            <a:ext cx="5715000" cy="3352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096000" y="1143000"/>
            <a:ext cx="19458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dirty="0" smtClean="0">
                <a:solidFill>
                  <a:srgbClr val="FF0000"/>
                </a:solidFill>
              </a:rPr>
              <a:t>Potencijal vetra na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sr-Latn-CS" dirty="0" smtClean="0">
                <a:solidFill>
                  <a:srgbClr val="FF0000"/>
                </a:solidFill>
              </a:rPr>
              <a:t> lokaciji </a:t>
            </a:r>
            <a:r>
              <a:rPr lang="en-US" dirty="0" err="1" smtClean="0">
                <a:solidFill>
                  <a:srgbClr val="FF0000"/>
                </a:solidFill>
              </a:rPr>
              <a:t>Negotin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4495800"/>
            <a:ext cx="2029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dirty="0" smtClean="0">
                <a:solidFill>
                  <a:srgbClr val="FF0000"/>
                </a:solidFill>
              </a:rPr>
              <a:t>Potencijal </a:t>
            </a:r>
            <a:r>
              <a:rPr lang="en-US" dirty="0" err="1" smtClean="0">
                <a:solidFill>
                  <a:srgbClr val="FF0000"/>
                </a:solidFill>
              </a:rPr>
              <a:t>Sunca</a:t>
            </a:r>
            <a:r>
              <a:rPr lang="sr-Latn-CS" dirty="0" smtClean="0">
                <a:solidFill>
                  <a:srgbClr val="FF0000"/>
                </a:solidFill>
              </a:rPr>
              <a:t> na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sr-Latn-CS" dirty="0" smtClean="0">
                <a:solidFill>
                  <a:srgbClr val="FF0000"/>
                </a:solidFill>
              </a:rPr>
              <a:t> lokaciji </a:t>
            </a:r>
            <a:r>
              <a:rPr lang="en-US" dirty="0" err="1" smtClean="0">
                <a:solidFill>
                  <a:srgbClr val="FF0000"/>
                </a:solidFill>
              </a:rPr>
              <a:t>Negotin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Equation" r:id="rId5" imgW="114120" imgH="215640" progId="Equation.3">
              <p:embed/>
            </p:oleObj>
          </a:graphicData>
        </a:graphic>
      </p:graphicFrame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Chart 31"/>
          <p:cNvPicPr>
            <a:picLocks noChangeAspect="1" noChangeArrowheads="1"/>
          </p:cNvPicPr>
          <p:nvPr/>
        </p:nvPicPr>
        <p:blipFill>
          <a:blip r:embed="rId2" cstate="print"/>
          <a:srcRect b="-92"/>
          <a:stretch>
            <a:fillRect/>
          </a:stretch>
        </p:blipFill>
        <p:spPr bwMode="auto">
          <a:xfrm>
            <a:off x="0" y="0"/>
            <a:ext cx="4495800" cy="304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1749" name="Chart 32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4572000" y="0"/>
            <a:ext cx="4572000" cy="304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1750" name="Chart 33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0" y="3124200"/>
            <a:ext cx="4495800" cy="2819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1751" name="Chart 34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4572000" y="3124200"/>
            <a:ext cx="4572000" cy="2819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514600" y="6096000"/>
            <a:ext cx="3841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Rezultati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izračunavanja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za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Konfiguraciju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6</a:t>
            </a:r>
            <a:endParaRPr lang="en-US" sz="1600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762001"/>
            <a:ext cx="7162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u="sng" dirty="0" smtClean="0">
                <a:solidFill>
                  <a:srgbClr val="FF0000"/>
                </a:solidFill>
              </a:rPr>
              <a:t>NEGOTIN (19.9.2007. – 18.10.2007.)</a:t>
            </a:r>
          </a:p>
          <a:p>
            <a:pPr algn="ctr"/>
            <a:endParaRPr lang="sr-Latn-CS" u="sng" dirty="0">
              <a:solidFill>
                <a:srgbClr val="FF0000"/>
              </a:solidFill>
            </a:endParaRPr>
          </a:p>
          <a:p>
            <a:r>
              <a:rPr lang="sr-Latn-CS" dirty="0" smtClean="0">
                <a:solidFill>
                  <a:srgbClr val="FF0000"/>
                </a:solidFill>
              </a:rPr>
              <a:t>Konfiguracija 6 </a:t>
            </a:r>
            <a:r>
              <a:rPr lang="sr-Latn-CS" dirty="0" smtClean="0"/>
              <a:t>je nepovoljna zbog</a:t>
            </a:r>
            <a:r>
              <a:rPr lang="en-US" dirty="0" smtClean="0"/>
              <a:t>:</a:t>
            </a:r>
            <a:endParaRPr lang="sr-Latn-CS" dirty="0" smtClean="0"/>
          </a:p>
          <a:p>
            <a:endParaRPr lang="sr-Latn-CS" dirty="0"/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Nedovoljno proizvedene energije (solar i vetar)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Dizel agregat radi predugo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Prevelike promene akumulisane energije iz dana u dan</a:t>
            </a:r>
          </a:p>
          <a:p>
            <a:endParaRPr lang="sr-Latn-CS" dirty="0" smtClean="0"/>
          </a:p>
          <a:p>
            <a:r>
              <a:rPr lang="sr-Latn-CS" dirty="0" smtClean="0"/>
              <a:t>Napomena</a:t>
            </a:r>
            <a:r>
              <a:rPr lang="en-US" dirty="0" smtClean="0"/>
              <a:t>: </a:t>
            </a:r>
            <a:r>
              <a:rPr lang="sr-Latn-CS" dirty="0" smtClean="0"/>
              <a:t>Da bi izbegli ove probleme,povećavali bi nominalne vrednosti cele opreme,ali uz to bi povećali i investicije,pa ovo rešenje otpada !!!</a:t>
            </a:r>
          </a:p>
          <a:p>
            <a:endParaRPr lang="sr-Latn-CS" dirty="0" smtClean="0"/>
          </a:p>
          <a:p>
            <a:endParaRPr lang="sr-Latn-CS" dirty="0"/>
          </a:p>
          <a:p>
            <a:r>
              <a:rPr lang="sr-Latn-CS" dirty="0" smtClean="0">
                <a:solidFill>
                  <a:srgbClr val="FF0000"/>
                </a:solidFill>
              </a:rPr>
              <a:t>Konfiguracija 9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</a:t>
            </a:r>
            <a:r>
              <a:rPr lang="en-US" dirty="0" err="1" smtClean="0"/>
              <a:t>poku</a:t>
            </a:r>
            <a:r>
              <a:rPr lang="sr-Latn-CS" dirty="0" smtClean="0"/>
              <a:t>šaj da se smanje troškovi)</a:t>
            </a:r>
            <a:r>
              <a:rPr lang="sr-Latn-CS" dirty="0" smtClean="0">
                <a:solidFill>
                  <a:srgbClr val="FF0000"/>
                </a:solidFill>
              </a:rPr>
              <a:t> </a:t>
            </a:r>
            <a:r>
              <a:rPr lang="sr-Latn-CS" dirty="0" smtClean="0"/>
              <a:t>bila bi povoljnija što se tiče investicija,ali dizel-agregat bi takođe radio predugo,pa ovo rešenje otpada !!!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52400"/>
            <a:ext cx="8417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Optimalno rešenje dobijeno je za </a:t>
            </a:r>
            <a:r>
              <a:rPr lang="sr-Latn-CS" dirty="0" smtClean="0">
                <a:solidFill>
                  <a:srgbClr val="FF0000"/>
                </a:solidFill>
              </a:rPr>
              <a:t>konfiguraciju 8 </a:t>
            </a:r>
            <a:r>
              <a:rPr lang="sr-Latn-CS" dirty="0" smtClean="0"/>
              <a:t>(19.9.2007.-18.10.2007.)</a:t>
            </a:r>
          </a:p>
          <a:p>
            <a:r>
              <a:rPr lang="sr-Latn-CS" dirty="0" smtClean="0"/>
              <a:t>Dal</a:t>
            </a:r>
            <a:r>
              <a:rPr lang="en-US" dirty="0" smtClean="0"/>
              <a:t>j</a:t>
            </a:r>
            <a:r>
              <a:rPr lang="sr-Latn-CS" dirty="0" smtClean="0"/>
              <a:t>om analizom u periodu </a:t>
            </a:r>
            <a:r>
              <a:rPr lang="sr-Latn-C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1.12.- 31.12.07 </a:t>
            </a:r>
            <a:r>
              <a:rPr lang="sr-Latn-CS" dirty="0" smtClean="0"/>
              <a:t>ovo rešenje se pokazalo kao loše !!!</a:t>
            </a:r>
          </a:p>
        </p:txBody>
      </p:sp>
      <p:pic>
        <p:nvPicPr>
          <p:cNvPr id="32770" name="Chart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0"/>
            <a:ext cx="4114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Chart 38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4495800" y="762000"/>
            <a:ext cx="4495800" cy="1905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2772" name="Chart 39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304800" y="2667000"/>
            <a:ext cx="4114800" cy="1905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2773" name="Chart 40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4495800" y="2667000"/>
            <a:ext cx="4476750" cy="1905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2774" name="Chart 41"/>
          <p:cNvPicPr>
            <a:picLocks noChangeAspect="1" noChangeArrowheads="1"/>
          </p:cNvPicPr>
          <p:nvPr/>
        </p:nvPicPr>
        <p:blipFill>
          <a:blip r:embed="rId6" cstate="print"/>
          <a:srcRect b="-92"/>
          <a:stretch>
            <a:fillRect/>
          </a:stretch>
        </p:blipFill>
        <p:spPr bwMode="auto">
          <a:xfrm>
            <a:off x="304800" y="4572000"/>
            <a:ext cx="4114800" cy="1981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32775" name="Chart 42"/>
          <p:cNvPicPr>
            <a:picLocks noChangeAspect="1" noChangeArrowheads="1"/>
          </p:cNvPicPr>
          <p:nvPr/>
        </p:nvPicPr>
        <p:blipFill>
          <a:blip r:embed="rId7" cstate="print"/>
          <a:srcRect b="-92"/>
          <a:stretch>
            <a:fillRect/>
          </a:stretch>
        </p:blipFill>
        <p:spPr bwMode="auto">
          <a:xfrm>
            <a:off x="4495800" y="4572000"/>
            <a:ext cx="4495800" cy="1981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362200" y="6488668"/>
            <a:ext cx="38851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Rezultati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izračunavanja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za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Konfiguraciju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8 </a:t>
            </a:r>
            <a:endParaRPr lang="en-US" sz="16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1893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dirty="0" smtClean="0">
                <a:solidFill>
                  <a:srgbClr val="FF0000"/>
                </a:solidFill>
              </a:rPr>
              <a:t>Konfiguracija 8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1000" y="838200"/>
          <a:ext cx="8229601" cy="16764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851338"/>
                <a:gridCol w="1085036"/>
                <a:gridCol w="1187826"/>
                <a:gridCol w="685800"/>
                <a:gridCol w="685800"/>
                <a:gridCol w="762000"/>
                <a:gridCol w="762000"/>
                <a:gridCol w="762000"/>
                <a:gridCol w="762000"/>
                <a:gridCol w="685801"/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Konf.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Lokacija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Period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EWP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EWM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ESP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ESM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HDOP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HDOY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WEP</a:t>
                      </a:r>
                      <a:endParaRPr lang="en-US" sz="1200" dirty="0"/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Negotin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19.9.-18.10.07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394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394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274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274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144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166</a:t>
                      </a:r>
                      <a:endParaRPr lang="en-US" sz="1200" dirty="0"/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Negotin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1.12.-31.12.07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621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621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174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174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36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432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200" dirty="0" smtClean="0"/>
                        <a:t>376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1000" y="2667000"/>
            <a:ext cx="8534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U periodu </a:t>
            </a:r>
            <a:r>
              <a:rPr lang="sr-Latn-C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1.12.-31.12.07  </a:t>
            </a:r>
            <a:r>
              <a:rPr lang="sr-Latn-CS" dirty="0" smtClean="0"/>
              <a:t>je smanjena proizvedena energija iz solarnih panela,pa je </a:t>
            </a:r>
          </a:p>
          <a:p>
            <a:r>
              <a:rPr lang="sr-Latn-CS" dirty="0"/>
              <a:t>p</a:t>
            </a:r>
            <a:r>
              <a:rPr lang="sr-Latn-CS" dirty="0" smtClean="0"/>
              <a:t>otreban duži rad dizel-agregata,što za posledicu ima veće količine bačene </a:t>
            </a:r>
          </a:p>
          <a:p>
            <a:r>
              <a:rPr lang="sr-Latn-CS" dirty="0"/>
              <a:t>e</a:t>
            </a:r>
            <a:r>
              <a:rPr lang="sr-Latn-CS" dirty="0" smtClean="0"/>
              <a:t>nergije</a:t>
            </a:r>
          </a:p>
          <a:p>
            <a:endParaRPr lang="sr-Latn-CS" dirty="0" smtClean="0"/>
          </a:p>
          <a:p>
            <a:r>
              <a:rPr lang="sr-Latn-CS" dirty="0" smtClean="0"/>
              <a:t>Da bi smanjili broj radnih sati dizel-agregata,</a:t>
            </a:r>
            <a:r>
              <a:rPr lang="en-US" dirty="0" smtClean="0"/>
              <a:t> </a:t>
            </a:r>
            <a:r>
              <a:rPr lang="sr-Latn-CS" dirty="0" smtClean="0"/>
              <a:t>trebamo ubaciti veću bateriju</a:t>
            </a:r>
          </a:p>
          <a:p>
            <a:r>
              <a:rPr lang="sr-Latn-CS" dirty="0"/>
              <a:t>š</a:t>
            </a:r>
            <a:r>
              <a:rPr lang="sr-Latn-CS" dirty="0" smtClean="0"/>
              <a:t>to imamo u </a:t>
            </a:r>
            <a:r>
              <a:rPr lang="sr-Latn-CS" dirty="0" smtClean="0">
                <a:solidFill>
                  <a:srgbClr val="FF0000"/>
                </a:solidFill>
              </a:rPr>
              <a:t>konfiguraciji 10 </a:t>
            </a:r>
            <a:r>
              <a:rPr lang="en-US" dirty="0" smtClean="0">
                <a:solidFill>
                  <a:srgbClr val="FF0000"/>
                </a:solidFill>
              </a:rPr>
              <a:t>,</a:t>
            </a:r>
            <a:r>
              <a:rPr lang="sr-Latn-CS" dirty="0" smtClean="0">
                <a:solidFill>
                  <a:srgbClr val="FF0000"/>
                </a:solidFill>
              </a:rPr>
              <a:t>11</a:t>
            </a:r>
            <a:r>
              <a:rPr lang="en-US" dirty="0" smtClean="0">
                <a:solidFill>
                  <a:srgbClr val="FF0000"/>
                </a:solidFill>
              </a:rPr>
              <a:t>,12, </a:t>
            </a:r>
            <a:r>
              <a:rPr lang="en-US" dirty="0" err="1" smtClean="0">
                <a:solidFill>
                  <a:srgbClr val="FF0000"/>
                </a:solidFill>
              </a:rPr>
              <a:t>i</a:t>
            </a:r>
            <a:r>
              <a:rPr lang="en-US" dirty="0" smtClean="0">
                <a:solidFill>
                  <a:srgbClr val="FF0000"/>
                </a:solidFill>
              </a:rPr>
              <a:t> 13</a:t>
            </a:r>
            <a:endParaRPr lang="sr-Latn-CS" dirty="0" smtClean="0"/>
          </a:p>
          <a:p>
            <a:endParaRPr lang="sr-Latn-CS" dirty="0" smtClean="0"/>
          </a:p>
          <a:p>
            <a:endParaRPr lang="sr-Latn-CS" dirty="0" smtClean="0"/>
          </a:p>
          <a:p>
            <a:endParaRPr lang="sr-Latn-CS" dirty="0" smtClean="0"/>
          </a:p>
          <a:p>
            <a:endParaRPr lang="sr-Latn-C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85800" y="4572000"/>
          <a:ext cx="6096000" cy="166116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Konf</a:t>
                      </a:r>
                      <a:r>
                        <a:rPr lang="en-US" sz="1200" dirty="0" smtClean="0"/>
                        <a:t>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Solarni</a:t>
                      </a:r>
                      <a:r>
                        <a:rPr lang="en-US" sz="1200" dirty="0"/>
                        <a:t> panel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Vetro</a:t>
                      </a:r>
                      <a:r>
                        <a:rPr lang="en-US" sz="12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Baterija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Dizel</a:t>
                      </a:r>
                      <a:r>
                        <a:rPr lang="en-US" sz="12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Ukupna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investicija</a:t>
                      </a:r>
                      <a:r>
                        <a:rPr lang="en-US" sz="1200" dirty="0"/>
                        <a:t> (€)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4500Ah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34800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5625Ah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37050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6075Ah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37950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457200"/>
            <a:ext cx="8382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Zbog želje da smanjimo </a:t>
            </a:r>
            <a:r>
              <a:rPr lang="en-US" dirty="0" err="1" smtClean="0"/>
              <a:t>uticaj</a:t>
            </a:r>
            <a:r>
              <a:rPr lang="en-US" dirty="0" smtClean="0"/>
              <a:t> </a:t>
            </a:r>
            <a:r>
              <a:rPr lang="en-US" dirty="0" err="1" smtClean="0"/>
              <a:t>sile</a:t>
            </a:r>
            <a:r>
              <a:rPr lang="en-US" dirty="0" smtClean="0"/>
              <a:t> </a:t>
            </a:r>
            <a:r>
              <a:rPr lang="en-US" dirty="0" err="1" smtClean="0"/>
              <a:t>vetra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mehani</a:t>
            </a:r>
            <a:r>
              <a:rPr lang="sr-Latn-CS" dirty="0" smtClean="0"/>
              <a:t>čku </a:t>
            </a:r>
            <a:r>
              <a:rPr lang="en-US" dirty="0" err="1" smtClean="0"/>
              <a:t>stabilnost</a:t>
            </a:r>
            <a:r>
              <a:rPr lang="en-US" dirty="0" smtClean="0"/>
              <a:t> </a:t>
            </a:r>
            <a:r>
              <a:rPr lang="en-US" dirty="0" err="1" smtClean="0"/>
              <a:t>stuba</a:t>
            </a:r>
            <a:r>
              <a:rPr lang="sr-Latn-CS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razmatramo</a:t>
            </a:r>
            <a:r>
              <a:rPr lang="sr-Latn-CS" dirty="0" smtClean="0"/>
              <a:t> vetro-generator 2.5kW  i dolazimo do </a:t>
            </a:r>
            <a:r>
              <a:rPr lang="sr-Latn-CS" dirty="0" smtClean="0">
                <a:solidFill>
                  <a:srgbClr val="FF0000"/>
                </a:solidFill>
              </a:rPr>
              <a:t>konfiguracije 12</a:t>
            </a:r>
            <a:r>
              <a:rPr lang="sr-Latn-CS" dirty="0" smtClean="0"/>
              <a:t>.</a:t>
            </a:r>
          </a:p>
          <a:p>
            <a:endParaRPr lang="sr-Latn-CS" dirty="0" smtClean="0"/>
          </a:p>
          <a:p>
            <a:endParaRPr lang="sr-Latn-CS" dirty="0" smtClean="0"/>
          </a:p>
          <a:p>
            <a:endParaRPr lang="sr-Latn-CS" dirty="0" smtClean="0"/>
          </a:p>
          <a:p>
            <a:endParaRPr lang="sr-Latn-CS" dirty="0"/>
          </a:p>
          <a:p>
            <a:endParaRPr lang="sr-Latn-CS" dirty="0" smtClean="0"/>
          </a:p>
          <a:p>
            <a:endParaRPr lang="sr-Latn-CS" dirty="0" smtClean="0"/>
          </a:p>
          <a:p>
            <a:endParaRPr lang="sr-Latn-C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sr-Latn-C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43000" y="1600200"/>
          <a:ext cx="6248400" cy="146304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041400"/>
                <a:gridCol w="1041400"/>
                <a:gridCol w="1041400"/>
                <a:gridCol w="1041400"/>
                <a:gridCol w="1041400"/>
                <a:gridCol w="1041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/>
                        <a:t>Konf</a:t>
                      </a:r>
                      <a:r>
                        <a:rPr lang="en-US" sz="1200" dirty="0" smtClean="0"/>
                        <a:t>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Solarni</a:t>
                      </a:r>
                      <a:r>
                        <a:rPr lang="en-US" sz="1200" dirty="0"/>
                        <a:t> panel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Vetro</a:t>
                      </a:r>
                      <a:r>
                        <a:rPr lang="en-US" sz="12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Baterija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Dizel</a:t>
                      </a:r>
                      <a:r>
                        <a:rPr lang="en-US" sz="12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Ukupna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investicija</a:t>
                      </a:r>
                      <a:r>
                        <a:rPr lang="en-US" sz="1200" dirty="0"/>
                        <a:t> (€)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6075Ah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37950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Proven 2.5kW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6075Ah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37150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Chart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419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Chart 44"/>
          <p:cNvPicPr>
            <a:picLocks noChangeAspect="1" noChangeArrowheads="1"/>
          </p:cNvPicPr>
          <p:nvPr/>
        </p:nvPicPr>
        <p:blipFill>
          <a:blip r:embed="rId3" cstate="print"/>
          <a:srcRect b="-92"/>
          <a:stretch>
            <a:fillRect/>
          </a:stretch>
        </p:blipFill>
        <p:spPr bwMode="auto">
          <a:xfrm>
            <a:off x="4419600" y="0"/>
            <a:ext cx="4724400" cy="2209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29" name="Chart 45"/>
          <p:cNvPicPr>
            <a:picLocks noChangeAspect="1" noChangeArrowheads="1"/>
          </p:cNvPicPr>
          <p:nvPr/>
        </p:nvPicPr>
        <p:blipFill>
          <a:blip r:embed="rId4" cstate="print"/>
          <a:srcRect b="-92"/>
          <a:stretch>
            <a:fillRect/>
          </a:stretch>
        </p:blipFill>
        <p:spPr bwMode="auto">
          <a:xfrm>
            <a:off x="-1" y="2209800"/>
            <a:ext cx="4419601" cy="2133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30" name="Chart 46"/>
          <p:cNvPicPr>
            <a:picLocks noChangeAspect="1" noChangeArrowheads="1"/>
          </p:cNvPicPr>
          <p:nvPr/>
        </p:nvPicPr>
        <p:blipFill>
          <a:blip r:embed="rId5" cstate="print"/>
          <a:srcRect b="-92"/>
          <a:stretch>
            <a:fillRect/>
          </a:stretch>
        </p:blipFill>
        <p:spPr bwMode="auto">
          <a:xfrm>
            <a:off x="4419600" y="2209800"/>
            <a:ext cx="4724400" cy="2133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31" name="Chart 47"/>
          <p:cNvPicPr>
            <a:picLocks noChangeAspect="1" noChangeArrowheads="1"/>
          </p:cNvPicPr>
          <p:nvPr/>
        </p:nvPicPr>
        <p:blipFill>
          <a:blip r:embed="rId6" cstate="print"/>
          <a:srcRect b="-92"/>
          <a:stretch>
            <a:fillRect/>
          </a:stretch>
        </p:blipFill>
        <p:spPr bwMode="auto">
          <a:xfrm>
            <a:off x="0" y="4343400"/>
            <a:ext cx="4419600" cy="2209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32" name="Chart 48"/>
          <p:cNvPicPr>
            <a:picLocks noChangeAspect="1" noChangeArrowheads="1"/>
          </p:cNvPicPr>
          <p:nvPr/>
        </p:nvPicPr>
        <p:blipFill>
          <a:blip r:embed="rId7" cstate="print"/>
          <a:srcRect b="-92"/>
          <a:stretch>
            <a:fillRect/>
          </a:stretch>
        </p:blipFill>
        <p:spPr bwMode="auto">
          <a:xfrm>
            <a:off x="4419600" y="4343401"/>
            <a:ext cx="4724400" cy="2209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438400" y="6519446"/>
            <a:ext cx="3933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Rezultati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izračunavanja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za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Konfiguraciju</a:t>
            </a:r>
            <a:r>
              <a:rPr lang="en-US" sz="16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12</a:t>
            </a:r>
            <a:endParaRPr lang="en-US" sz="1600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228600"/>
            <a:ext cx="5614101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dirty="0" smtClean="0"/>
              <a:t>Posmatraćemo </a:t>
            </a:r>
            <a:r>
              <a:rPr lang="sr-Latn-CS" dirty="0" smtClean="0">
                <a:solidFill>
                  <a:srgbClr val="FF0000"/>
                </a:solidFill>
              </a:rPr>
              <a:t>konfiguraciju </a:t>
            </a:r>
            <a:r>
              <a:rPr lang="sr-Latn-CS" sz="2400" dirty="0" smtClean="0">
                <a:solidFill>
                  <a:srgbClr val="FF0000"/>
                </a:solidFill>
              </a:rPr>
              <a:t>11</a:t>
            </a:r>
            <a:r>
              <a:rPr lang="sr-Latn-CS" dirty="0" smtClean="0">
                <a:solidFill>
                  <a:srgbClr val="FF0000"/>
                </a:solidFill>
              </a:rPr>
              <a:t> i </a:t>
            </a:r>
            <a:r>
              <a:rPr lang="sr-Latn-CS" sz="2400" dirty="0" smtClean="0">
                <a:solidFill>
                  <a:srgbClr val="FF0000"/>
                </a:solidFill>
              </a:rPr>
              <a:t>12</a:t>
            </a:r>
            <a:r>
              <a:rPr lang="sr-Latn-CS" dirty="0" smtClean="0">
                <a:solidFill>
                  <a:srgbClr val="FF0000"/>
                </a:solidFill>
              </a:rPr>
              <a:t> </a:t>
            </a:r>
            <a:r>
              <a:rPr lang="sr-Latn-CS" dirty="0" smtClean="0"/>
              <a:t>kroz četiri perioda</a:t>
            </a:r>
            <a:r>
              <a:rPr lang="en-US" dirty="0" smtClean="0"/>
              <a:t>:</a:t>
            </a:r>
            <a:endParaRPr lang="sr-Latn-CS" dirty="0" smtClean="0"/>
          </a:p>
          <a:p>
            <a:endParaRPr lang="sr-Latn-CS" dirty="0" smtClean="0"/>
          </a:p>
          <a:p>
            <a:endParaRPr lang="sr-Latn-C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3276600"/>
            <a:ext cx="8037585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Dizel agregat nije radio u dva perioda (ukupno 3 meseca) od ukupno </a:t>
            </a:r>
          </a:p>
          <a:p>
            <a:r>
              <a:rPr lang="sr-Latn-CS" dirty="0"/>
              <a:t>č</a:t>
            </a:r>
            <a:r>
              <a:rPr lang="sr-Latn-CS" dirty="0" smtClean="0"/>
              <a:t>etiri perioda testiranja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U druga dva perioda (ukupno 2 meseca) dizel agregat je radio 28h </a:t>
            </a:r>
          </a:p>
          <a:p>
            <a:r>
              <a:rPr lang="sr-Latn-CS" dirty="0" smtClean="0"/>
              <a:t>(12h+16h)-Konfiguracija 11, a 58h (28h+30h)-Konfiguracija 12.</a:t>
            </a:r>
          </a:p>
          <a:p>
            <a:endParaRPr lang="sr-Latn-CS" dirty="0"/>
          </a:p>
          <a:p>
            <a:r>
              <a:rPr lang="sr-Latn-CS" dirty="0" smtClean="0"/>
              <a:t>Napomena </a:t>
            </a:r>
            <a:r>
              <a:rPr lang="en-US" dirty="0" smtClean="0"/>
              <a:t>:</a:t>
            </a:r>
            <a:r>
              <a:rPr lang="sr-Latn-CS" dirty="0" smtClean="0"/>
              <a:t> Povećanje nominalne snage dizel agregata (sa 5kW na 10kW)</a:t>
            </a:r>
          </a:p>
          <a:p>
            <a:r>
              <a:rPr lang="sr-Latn-CS" dirty="0" smtClean="0"/>
              <a:t>smanjuje njegov broj radnih sati koji je testiran u Konfiguraciji 13</a:t>
            </a:r>
            <a:r>
              <a:rPr lang="en-US" dirty="0" smtClean="0"/>
              <a:t>, </a:t>
            </a:r>
            <a:r>
              <a:rPr lang="en-US" dirty="0" err="1" smtClean="0"/>
              <a:t>zbog</a:t>
            </a:r>
            <a:r>
              <a:rPr lang="en-US" dirty="0" smtClean="0"/>
              <a:t> toga se </a:t>
            </a:r>
            <a:r>
              <a:rPr lang="en-US" dirty="0" err="1" smtClean="0"/>
              <a:t>ona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namece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optimalna</a:t>
            </a:r>
            <a:r>
              <a:rPr lang="en-US" dirty="0" smtClean="0"/>
              <a:t> .</a:t>
            </a:r>
          </a:p>
          <a:p>
            <a:endParaRPr lang="sr-Latn-CS" dirty="0" smtClean="0">
              <a:solidFill>
                <a:srgbClr val="FF0000"/>
              </a:solidFill>
            </a:endParaRPr>
          </a:p>
          <a:p>
            <a:endParaRPr lang="sr-Latn-C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62000" y="762000"/>
          <a:ext cx="7239000" cy="299612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685800"/>
                <a:gridCol w="701040"/>
                <a:gridCol w="1127760"/>
                <a:gridCol w="685800"/>
                <a:gridCol w="685800"/>
                <a:gridCol w="685800"/>
                <a:gridCol w="685800"/>
                <a:gridCol w="685800"/>
                <a:gridCol w="685800"/>
                <a:gridCol w="609600"/>
              </a:tblGrid>
              <a:tr h="3414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Konfig</a:t>
                      </a:r>
                      <a:r>
                        <a:rPr lang="en-US" sz="1200" dirty="0"/>
                        <a:t>.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Lokacija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Period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EWP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EWM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ESP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ESM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HDOP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HDOY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WEP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19.9.-18.10.07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394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394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274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274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192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186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19.9.-18.10.07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246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246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274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274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1.12.-31.12.07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621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621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174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174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144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323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1.12.-31.12.07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507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507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174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174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28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336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246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1.3.-31.03.08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855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855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369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369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612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1.3.-31.03.08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554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554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369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369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310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1.5.-30.6.08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999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499.5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866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433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327.5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32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Negotin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1.5.-30.6.08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577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288.5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866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433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115.5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762000"/>
            <a:ext cx="800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ZAVRŠNA ANALIZA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1905000"/>
            <a:ext cx="8153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Kao </a:t>
            </a:r>
            <a:r>
              <a:rPr lang="en-US" sz="3600" dirty="0" err="1" smtClean="0"/>
              <a:t>moguce</a:t>
            </a:r>
            <a:r>
              <a:rPr lang="en-US" sz="3600" dirty="0" smtClean="0"/>
              <a:t> </a:t>
            </a:r>
            <a:r>
              <a:rPr lang="en-US" sz="3600" dirty="0" err="1" smtClean="0"/>
              <a:t>optimalne</a:t>
            </a:r>
            <a:r>
              <a:rPr lang="en-US" sz="3600" dirty="0" smtClean="0"/>
              <a:t> </a:t>
            </a:r>
            <a:r>
              <a:rPr lang="en-US" sz="3600" dirty="0" err="1" smtClean="0"/>
              <a:t>konfiguracije</a:t>
            </a:r>
            <a:r>
              <a:rPr lang="en-US" sz="3600" dirty="0" smtClean="0"/>
              <a:t> </a:t>
            </a:r>
            <a:r>
              <a:rPr lang="en-US" sz="3600" dirty="0" err="1" smtClean="0"/>
              <a:t>ostaju</a:t>
            </a:r>
            <a:r>
              <a:rPr lang="en-US" sz="3600" dirty="0" smtClean="0"/>
              <a:t> </a:t>
            </a:r>
            <a:r>
              <a:rPr lang="en-US" sz="3600" dirty="0" err="1" smtClean="0"/>
              <a:t>konfiguracije</a:t>
            </a:r>
            <a:r>
              <a:rPr lang="en-US" sz="3600" dirty="0" smtClean="0"/>
              <a:t> 11,12 </a:t>
            </a:r>
            <a:r>
              <a:rPr lang="en-US" sz="3600" dirty="0" err="1" smtClean="0"/>
              <a:t>i</a:t>
            </a:r>
            <a:r>
              <a:rPr lang="en-US" sz="3600" dirty="0" smtClean="0"/>
              <a:t> 13, </a:t>
            </a:r>
            <a:r>
              <a:rPr lang="en-US" sz="3600" dirty="0" err="1" smtClean="0"/>
              <a:t>i</a:t>
            </a:r>
            <a:r>
              <a:rPr lang="en-US" sz="3600" dirty="0" smtClean="0"/>
              <a:t> </a:t>
            </a:r>
            <a:r>
              <a:rPr lang="en-US" sz="3600" dirty="0" err="1" smtClean="0"/>
              <a:t>za</a:t>
            </a:r>
            <a:r>
              <a:rPr lang="en-US" sz="3600" dirty="0" smtClean="0"/>
              <a:t> </a:t>
            </a:r>
            <a:r>
              <a:rPr lang="en-US" sz="3600" dirty="0" err="1" smtClean="0"/>
              <a:t>njih</a:t>
            </a:r>
            <a:r>
              <a:rPr lang="en-US" sz="3600" dirty="0" smtClean="0"/>
              <a:t> </a:t>
            </a:r>
            <a:r>
              <a:rPr lang="en-US" sz="3600" dirty="0" err="1" smtClean="0"/>
              <a:t>ce</a:t>
            </a:r>
            <a:r>
              <a:rPr lang="en-US" sz="3600" dirty="0" smtClean="0"/>
              <a:t> </a:t>
            </a:r>
            <a:r>
              <a:rPr lang="en-US" sz="3600" dirty="0" err="1" smtClean="0"/>
              <a:t>biti</a:t>
            </a:r>
            <a:r>
              <a:rPr lang="en-US" sz="3600" dirty="0" smtClean="0"/>
              <a:t> </a:t>
            </a:r>
            <a:r>
              <a:rPr lang="en-US" sz="3600" dirty="0" err="1" smtClean="0"/>
              <a:t>izvrsen</a:t>
            </a:r>
            <a:r>
              <a:rPr lang="en-US" sz="3600" dirty="0" smtClean="0"/>
              <a:t> </a:t>
            </a:r>
            <a:r>
              <a:rPr lang="en-US" sz="3600" dirty="0" err="1" smtClean="0"/>
              <a:t>detaljan</a:t>
            </a:r>
            <a:r>
              <a:rPr lang="en-US" sz="3600" dirty="0" smtClean="0"/>
              <a:t> </a:t>
            </a:r>
            <a:r>
              <a:rPr lang="en-US" sz="3600" dirty="0" err="1" smtClean="0"/>
              <a:t>proracun</a:t>
            </a:r>
            <a:r>
              <a:rPr lang="en-US" sz="3600" dirty="0" smtClean="0"/>
              <a:t> </a:t>
            </a:r>
            <a:r>
              <a:rPr lang="en-US" sz="3600" dirty="0" err="1" smtClean="0"/>
              <a:t>troskova</a:t>
            </a:r>
            <a:r>
              <a:rPr lang="en-US" sz="3600" dirty="0" smtClean="0"/>
              <a:t> </a:t>
            </a:r>
            <a:r>
              <a:rPr lang="en-US" sz="3600" dirty="0" err="1" smtClean="0"/>
              <a:t>za</a:t>
            </a:r>
            <a:r>
              <a:rPr lang="en-US" sz="3600" dirty="0" smtClean="0"/>
              <a:t> period </a:t>
            </a:r>
            <a:r>
              <a:rPr lang="en-US" sz="3600" dirty="0" err="1" smtClean="0"/>
              <a:t>od</a:t>
            </a:r>
            <a:r>
              <a:rPr lang="en-US" sz="3600" dirty="0" smtClean="0"/>
              <a:t> 30 </a:t>
            </a:r>
            <a:r>
              <a:rPr lang="en-US" sz="3600" dirty="0" err="1" smtClean="0"/>
              <a:t>godina</a:t>
            </a:r>
            <a:r>
              <a:rPr lang="en-US" sz="3600" dirty="0" smtClean="0"/>
              <a:t>. Na </a:t>
            </a:r>
            <a:r>
              <a:rPr lang="en-US" sz="3600" dirty="0" err="1" smtClean="0"/>
              <a:t>taj</a:t>
            </a:r>
            <a:r>
              <a:rPr lang="en-US" sz="3600" dirty="0" smtClean="0"/>
              <a:t> </a:t>
            </a:r>
            <a:r>
              <a:rPr lang="en-US" sz="3600" dirty="0" err="1" smtClean="0"/>
              <a:t>nacin</a:t>
            </a:r>
            <a:r>
              <a:rPr lang="en-US" sz="3600" dirty="0" smtClean="0"/>
              <a:t> </a:t>
            </a:r>
            <a:r>
              <a:rPr lang="en-US" sz="3600" dirty="0" err="1" smtClean="0"/>
              <a:t>ce</a:t>
            </a:r>
            <a:r>
              <a:rPr lang="en-US" sz="3600" dirty="0" smtClean="0"/>
              <a:t> se </a:t>
            </a:r>
            <a:r>
              <a:rPr lang="en-US" sz="3600" dirty="0" err="1" smtClean="0"/>
              <a:t>utvrditi</a:t>
            </a:r>
            <a:r>
              <a:rPr lang="en-US" sz="3600" dirty="0" smtClean="0"/>
              <a:t> </a:t>
            </a:r>
            <a:r>
              <a:rPr lang="en-US" sz="3600" dirty="0" err="1" smtClean="0"/>
              <a:t>koja</a:t>
            </a:r>
            <a:r>
              <a:rPr lang="en-US" sz="3600" dirty="0" smtClean="0"/>
              <a:t> je </a:t>
            </a:r>
            <a:r>
              <a:rPr lang="en-US" sz="3600" dirty="0" err="1" smtClean="0"/>
              <a:t>zaista</a:t>
            </a:r>
            <a:r>
              <a:rPr lang="en-US" sz="3600" dirty="0" smtClean="0"/>
              <a:t> </a:t>
            </a:r>
            <a:r>
              <a:rPr lang="en-US" sz="3600" dirty="0" err="1" smtClean="0"/>
              <a:t>najoptimalnija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1447797"/>
          <a:ext cx="8686800" cy="4151475"/>
        </p:xfrm>
        <a:graphic>
          <a:graphicData uri="http://schemas.openxmlformats.org/drawingml/2006/table">
            <a:tbl>
              <a:tblPr/>
              <a:tblGrid>
                <a:gridCol w="856373"/>
                <a:gridCol w="897821"/>
                <a:gridCol w="1247257"/>
                <a:gridCol w="999846"/>
                <a:gridCol w="1265112"/>
                <a:gridCol w="989644"/>
                <a:gridCol w="887618"/>
                <a:gridCol w="788144"/>
                <a:gridCol w="754985"/>
              </a:tblGrid>
              <a:tr h="6858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latin typeface="Arial"/>
                        </a:rPr>
                        <a:t>Konfiguracija</a:t>
                      </a:r>
                      <a:endParaRPr lang="en-US" sz="900" b="0" i="0" u="none" strike="noStrike" dirty="0">
                        <a:latin typeface="Arial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latin typeface="Arial"/>
                        </a:rPr>
                        <a:t>Godisnje vreme rada</a:t>
                      </a:r>
                      <a:br>
                        <a:rPr lang="pt-BR" sz="900" b="0" i="0" u="none" strike="noStrike" dirty="0">
                          <a:latin typeface="Arial"/>
                        </a:rPr>
                      </a:br>
                      <a:r>
                        <a:rPr lang="pt-BR" sz="900" b="0" i="0" u="none" strike="noStrike" dirty="0">
                          <a:latin typeface="Arial"/>
                        </a:rPr>
                        <a:t>dizel agregata (h)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latin typeface="Arial"/>
                        </a:rPr>
                        <a:t>Godisnja cena </a:t>
                      </a:r>
                      <a:br>
                        <a:rPr lang="pt-BR" sz="900" b="0" i="0" u="none" strike="noStrike" dirty="0">
                          <a:latin typeface="Arial"/>
                        </a:rPr>
                      </a:br>
                      <a:r>
                        <a:rPr lang="pt-BR" sz="900" b="0" i="0" u="none" strike="noStrike" dirty="0">
                          <a:latin typeface="Arial"/>
                        </a:rPr>
                        <a:t>dizel agregata (5€ po h)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latin typeface="Arial"/>
                        </a:rPr>
                        <a:t>Troskovi</a:t>
                      </a:r>
                      <a:r>
                        <a:rPr lang="en-US" sz="9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900" b="0" i="0" u="none" strike="noStrike" dirty="0" err="1">
                          <a:latin typeface="Arial"/>
                        </a:rPr>
                        <a:t>opreme</a:t>
                      </a:r>
                      <a:endParaRPr lang="en-US" sz="900" b="0" i="0" u="none" strike="noStrike" dirty="0">
                        <a:latin typeface="Arial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 dirty="0" smtClean="0">
                          <a:latin typeface="Arial"/>
                        </a:rPr>
                        <a:t>Cena instalacije</a:t>
                      </a:r>
                      <a:br>
                        <a:rPr lang="pl-PL" sz="900" b="0" i="0" u="none" strike="noStrike" dirty="0" smtClean="0">
                          <a:latin typeface="Arial"/>
                        </a:rPr>
                      </a:br>
                      <a:r>
                        <a:rPr lang="pl-PL" sz="900" b="0" i="0" u="none" strike="noStrike" dirty="0" smtClean="0">
                          <a:latin typeface="Arial"/>
                        </a:rPr>
                        <a:t> [10% od cene opreme]</a:t>
                      </a:r>
                      <a:endParaRPr lang="pl-PL" sz="900" b="0" i="0" u="none" strike="noStrike" dirty="0">
                        <a:latin typeface="Arial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 dirty="0">
                          <a:latin typeface="Arial"/>
                        </a:rPr>
                        <a:t>Cena na odrzavanje</a:t>
                      </a:r>
                      <a:br>
                        <a:rPr lang="pl-PL" sz="900" b="0" i="0" u="none" strike="noStrike" dirty="0">
                          <a:latin typeface="Arial"/>
                        </a:rPr>
                      </a:br>
                      <a:r>
                        <a:rPr lang="pl-PL" sz="900" b="0" i="0" u="none" strike="noStrike" dirty="0">
                          <a:latin typeface="Arial"/>
                        </a:rPr>
                        <a:t>1% od cene opreme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 dirty="0">
                          <a:latin typeface="Arial"/>
                        </a:rPr>
                        <a:t>Troskovi za zamenu </a:t>
                      </a:r>
                      <a:br>
                        <a:rPr lang="pl-PL" sz="900" b="0" i="0" u="none" strike="noStrike" dirty="0">
                          <a:latin typeface="Arial"/>
                        </a:rPr>
                      </a:br>
                      <a:r>
                        <a:rPr lang="pl-PL" sz="900" b="0" i="0" u="none" strike="noStrike" dirty="0">
                          <a:latin typeface="Arial"/>
                        </a:rPr>
                        <a:t>Solarnih panela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latin typeface="Arial"/>
                        </a:rPr>
                        <a:t>Troskovi</a:t>
                      </a:r>
                      <a:r>
                        <a:rPr lang="en-US" sz="9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900" b="0" i="0" u="none" strike="noStrike" dirty="0" err="1">
                          <a:latin typeface="Arial"/>
                        </a:rPr>
                        <a:t>za</a:t>
                      </a:r>
                      <a:r>
                        <a:rPr lang="en-US" sz="9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900" b="0" i="0" u="none" strike="noStrike" dirty="0" err="1">
                          <a:latin typeface="Arial"/>
                        </a:rPr>
                        <a:t>zamenu</a:t>
                      </a:r>
                      <a:r>
                        <a:rPr lang="en-US" sz="900" b="0" i="0" u="none" strike="noStrike" dirty="0">
                          <a:latin typeface="Arial"/>
                        </a:rPr>
                        <a:t/>
                      </a:r>
                      <a:br>
                        <a:rPr lang="en-US" sz="900" b="0" i="0" u="none" strike="noStrike" dirty="0">
                          <a:latin typeface="Arial"/>
                        </a:rPr>
                      </a:br>
                      <a:r>
                        <a:rPr lang="en-US" sz="900" b="0" i="0" u="none" strike="noStrike" dirty="0" err="1">
                          <a:latin typeface="Arial"/>
                        </a:rPr>
                        <a:t>verto-generatora</a:t>
                      </a:r>
                      <a:endParaRPr lang="en-US" sz="900" b="0" i="0" u="none" strike="noStrike" dirty="0">
                        <a:latin typeface="Arial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latin typeface="Arial"/>
                        </a:rPr>
                        <a:t>Troskovi</a:t>
                      </a:r>
                      <a:r>
                        <a:rPr lang="en-US" sz="900" b="0" i="0" u="none" strike="noStrike" dirty="0">
                          <a:latin typeface="Arial"/>
                        </a:rPr>
                        <a:t/>
                      </a:r>
                      <a:br>
                        <a:rPr lang="en-US" sz="900" b="0" i="0" u="none" strike="noStrike" dirty="0">
                          <a:latin typeface="Arial"/>
                        </a:rPr>
                      </a:br>
                      <a:r>
                        <a:rPr lang="en-US" sz="9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900" b="0" i="0" u="none" strike="noStrike" dirty="0" err="1">
                          <a:latin typeface="Arial"/>
                        </a:rPr>
                        <a:t>za</a:t>
                      </a:r>
                      <a:r>
                        <a:rPr lang="en-US" sz="9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900" b="0" i="0" u="none" strike="noStrike" dirty="0" err="1">
                          <a:latin typeface="Arial"/>
                        </a:rPr>
                        <a:t>zamenu</a:t>
                      </a:r>
                      <a:r>
                        <a:rPr lang="en-US" sz="9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900" b="0" i="0" u="none" strike="noStrike" dirty="0" err="1" smtClean="0">
                          <a:latin typeface="Arial"/>
                        </a:rPr>
                        <a:t>baterija</a:t>
                      </a:r>
                      <a:endParaRPr lang="en-US" sz="900" b="0" i="0" u="none" strike="noStrike" dirty="0">
                        <a:latin typeface="Arial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latin typeface="Arial"/>
                        </a:rPr>
                        <a:t>/</a:t>
                      </a:r>
                      <a:endParaRPr lang="en-US" sz="900" b="0" i="0" u="none" strike="noStrike" dirty="0">
                        <a:latin typeface="Arial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latin typeface="Arial"/>
                        </a:rPr>
                        <a:t>/</a:t>
                      </a:r>
                      <a:endParaRPr lang="en-US" sz="900" b="0" i="0" u="none" strike="noStrike" dirty="0">
                        <a:latin typeface="Arial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39250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3925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392.5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32000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47250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latin typeface="Arial"/>
                        </a:rPr>
                        <a:t>/</a:t>
                      </a:r>
                      <a:endParaRPr lang="en-US" sz="900" b="0" i="0" u="none" strike="noStrike" dirty="0">
                        <a:latin typeface="Arial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latin typeface="Arial"/>
                        </a:rPr>
                        <a:t>/</a:t>
                      </a:r>
                      <a:endParaRPr lang="en-US" sz="900" b="0" i="0" u="none" strike="noStrike" dirty="0">
                        <a:latin typeface="Arial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36800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3680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latin typeface="Arial"/>
                        </a:rPr>
                        <a:t>368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32000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3350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47250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latin typeface="Arial"/>
                        </a:rPr>
                        <a:t>/</a:t>
                      </a:r>
                      <a:endParaRPr lang="en-US" sz="900" b="0" i="0" u="none" strike="noStrike" dirty="0">
                        <a:latin typeface="Arial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latin typeface="Arial"/>
                        </a:rPr>
                        <a:t>/</a:t>
                      </a:r>
                      <a:endParaRPr lang="en-US" sz="900" b="0" i="0" u="none" strike="noStrike" dirty="0">
                        <a:latin typeface="Arial"/>
                      </a:endParaRP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35250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3525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352.5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24000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47250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4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384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1920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32550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3255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325.5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24000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33750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6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612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3060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27750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2775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277.5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16000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33750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7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504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2520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28550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2855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285.5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16000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33750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8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288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1440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34800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3480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348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24000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45000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9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372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1860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30800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3080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308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16000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45000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262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1310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37050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3705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370.5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24000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56250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11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67.2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336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37950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3795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379.5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24000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60750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12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139.2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696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37150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3715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371.5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24000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60750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8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13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48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240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39700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3970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397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24000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5800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latin typeface="Arial"/>
                        </a:rPr>
                        <a:t>60750</a:t>
                      </a:r>
                    </a:p>
                  </a:txBody>
                  <a:tcPr marL="5469" marR="5469" marT="54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35736"/>
          </a:xfrm>
        </p:spPr>
        <p:txBody>
          <a:bodyPr/>
          <a:lstStyle/>
          <a:p>
            <a:r>
              <a:rPr lang="en-US" sz="1600" dirty="0" err="1" smtClean="0"/>
              <a:t>Zadatak</a:t>
            </a:r>
            <a:r>
              <a:rPr lang="en-US" sz="1600" dirty="0" smtClean="0"/>
              <a:t> je </a:t>
            </a:r>
            <a:r>
              <a:rPr lang="en-US" sz="1600" dirty="0" err="1" smtClean="0"/>
              <a:t>omogućavanje</a:t>
            </a:r>
            <a:r>
              <a:rPr lang="en-US" sz="1600" dirty="0" smtClean="0"/>
              <a:t> </a:t>
            </a:r>
            <a:r>
              <a:rPr lang="en-US" sz="1600" dirty="0" err="1" smtClean="0"/>
              <a:t>neprekidnog</a:t>
            </a:r>
            <a:r>
              <a:rPr lang="en-US" sz="1600" dirty="0" smtClean="0"/>
              <a:t> </a:t>
            </a:r>
            <a:r>
              <a:rPr lang="en-US" sz="1600" dirty="0" err="1" smtClean="0"/>
              <a:t>napajanja</a:t>
            </a:r>
            <a:r>
              <a:rPr lang="en-US" sz="1600" dirty="0" smtClean="0"/>
              <a:t> </a:t>
            </a:r>
            <a:r>
              <a:rPr lang="en-US" sz="1600" dirty="0" err="1" smtClean="0"/>
              <a:t>bazne</a:t>
            </a:r>
            <a:r>
              <a:rPr lang="en-US" sz="1600" dirty="0" smtClean="0"/>
              <a:t> </a:t>
            </a:r>
            <a:r>
              <a:rPr lang="en-US" sz="1600" dirty="0" err="1" smtClean="0"/>
              <a:t>stanice</a:t>
            </a:r>
            <a:r>
              <a:rPr lang="en-US" sz="1600" dirty="0" smtClean="0"/>
              <a:t> </a:t>
            </a:r>
            <a:r>
              <a:rPr lang="en-US" sz="1600" dirty="0" err="1" smtClean="0"/>
              <a:t>mobilne</a:t>
            </a:r>
            <a:r>
              <a:rPr lang="en-US" sz="1600" dirty="0" smtClean="0"/>
              <a:t> </a:t>
            </a:r>
            <a:r>
              <a:rPr lang="en-US" sz="1600" dirty="0" err="1" smtClean="0"/>
              <a:t>telefonije</a:t>
            </a:r>
            <a:r>
              <a:rPr lang="en-US" sz="1600" dirty="0" smtClean="0"/>
              <a:t> u </a:t>
            </a:r>
            <a:r>
              <a:rPr lang="en-US" sz="1600" dirty="0" err="1" smtClean="0"/>
              <a:t>Negotinu</a:t>
            </a:r>
            <a:r>
              <a:rPr lang="en-US" sz="1600" dirty="0" smtClean="0"/>
              <a:t>, </a:t>
            </a:r>
            <a:r>
              <a:rPr lang="en-US" sz="1600" dirty="0" err="1" smtClean="0"/>
              <a:t>čija</a:t>
            </a:r>
            <a:r>
              <a:rPr lang="en-US" sz="1600" dirty="0" smtClean="0"/>
              <a:t> je </a:t>
            </a:r>
            <a:r>
              <a:rPr lang="en-US" sz="1600" dirty="0" err="1" smtClean="0"/>
              <a:t>lokacija</a:t>
            </a:r>
            <a:r>
              <a:rPr lang="en-US" sz="1600" dirty="0" smtClean="0"/>
              <a:t> </a:t>
            </a:r>
            <a:r>
              <a:rPr lang="en-US" sz="1600" dirty="0" err="1" smtClean="0"/>
              <a:t>takva</a:t>
            </a:r>
            <a:r>
              <a:rPr lang="en-US" sz="1600" dirty="0" smtClean="0"/>
              <a:t> </a:t>
            </a:r>
            <a:r>
              <a:rPr lang="en-US" sz="1600" dirty="0" err="1" smtClean="0"/>
              <a:t>da</a:t>
            </a:r>
            <a:r>
              <a:rPr lang="en-US" sz="1600" dirty="0" smtClean="0"/>
              <a:t> je </a:t>
            </a:r>
            <a:r>
              <a:rPr lang="en-US" sz="1600" dirty="0" err="1" smtClean="0"/>
              <a:t>skupo</a:t>
            </a:r>
            <a:r>
              <a:rPr lang="en-US" sz="1600" dirty="0" smtClean="0"/>
              <a:t> </a:t>
            </a:r>
            <a:r>
              <a:rPr lang="en-US" sz="1600" dirty="0" err="1" smtClean="0"/>
              <a:t>napajanje</a:t>
            </a:r>
            <a:r>
              <a:rPr lang="en-US" sz="1600" dirty="0" smtClean="0"/>
              <a:t> </a:t>
            </a:r>
            <a:r>
              <a:rPr lang="en-US" sz="1600" dirty="0" err="1" smtClean="0"/>
              <a:t>iz</a:t>
            </a:r>
            <a:r>
              <a:rPr lang="en-US" sz="1600" dirty="0" smtClean="0"/>
              <a:t> </a:t>
            </a:r>
            <a:r>
              <a:rPr lang="en-US" sz="1600" dirty="0" err="1" smtClean="0"/>
              <a:t>distributivne</a:t>
            </a:r>
            <a:r>
              <a:rPr lang="en-US" sz="1600" dirty="0" smtClean="0"/>
              <a:t> </a:t>
            </a:r>
            <a:r>
              <a:rPr lang="en-US" sz="1600" dirty="0" err="1" smtClean="0"/>
              <a:t>mreze</a:t>
            </a:r>
            <a:r>
              <a:rPr lang="en-US" sz="1600" dirty="0" smtClean="0"/>
              <a:t>, </a:t>
            </a:r>
            <a:r>
              <a:rPr lang="en-US" sz="1600" dirty="0" err="1" smtClean="0"/>
              <a:t>i</a:t>
            </a:r>
            <a:r>
              <a:rPr lang="en-US" sz="1600" dirty="0" smtClean="0"/>
              <a:t> </a:t>
            </a:r>
            <a:r>
              <a:rPr lang="en-US" sz="1600" dirty="0" err="1" smtClean="0"/>
              <a:t>kao</a:t>
            </a:r>
            <a:r>
              <a:rPr lang="en-US" sz="1600" dirty="0" smtClean="0"/>
              <a:t> </a:t>
            </a:r>
            <a:r>
              <a:rPr lang="en-US" sz="1600" dirty="0" err="1" smtClean="0"/>
              <a:t>rešenje</a:t>
            </a:r>
            <a:r>
              <a:rPr lang="en-US" sz="1600" dirty="0" smtClean="0"/>
              <a:t> se </a:t>
            </a:r>
            <a:r>
              <a:rPr lang="en-US" sz="1600" dirty="0" err="1" smtClean="0"/>
              <a:t>nameće</a:t>
            </a:r>
            <a:r>
              <a:rPr lang="en-US" sz="1600" dirty="0" smtClean="0"/>
              <a:t> </a:t>
            </a:r>
            <a:r>
              <a:rPr lang="en-US" sz="1600" dirty="0" err="1" smtClean="0"/>
              <a:t>hibridni</a:t>
            </a:r>
            <a:r>
              <a:rPr lang="en-US" sz="1600" dirty="0" smtClean="0"/>
              <a:t> </a:t>
            </a:r>
            <a:r>
              <a:rPr lang="en-US" sz="1600" dirty="0" err="1" smtClean="0"/>
              <a:t>sistem</a:t>
            </a:r>
            <a:r>
              <a:rPr lang="en-US" sz="1600" dirty="0" smtClean="0"/>
              <a:t> </a:t>
            </a:r>
            <a:r>
              <a:rPr lang="en-US" sz="1600" dirty="0" err="1" smtClean="0"/>
              <a:t>napajanja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Elementi</a:t>
            </a:r>
            <a:r>
              <a:rPr lang="en-US" dirty="0" smtClean="0"/>
              <a:t> </a:t>
            </a:r>
            <a:r>
              <a:rPr lang="en-US" dirty="0" err="1" smtClean="0"/>
              <a:t>hibridnog</a:t>
            </a:r>
            <a:r>
              <a:rPr lang="en-US" dirty="0" smtClean="0"/>
              <a:t> </a:t>
            </a:r>
            <a:r>
              <a:rPr lang="en-US" dirty="0" err="1" smtClean="0"/>
              <a:t>sistema</a:t>
            </a:r>
            <a:r>
              <a:rPr lang="en-US" dirty="0" smtClean="0"/>
              <a:t> :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err="1" smtClean="0"/>
              <a:t>Vetro</a:t>
            </a:r>
            <a:r>
              <a:rPr lang="en-US" dirty="0" smtClean="0"/>
              <a:t>-generator</a:t>
            </a:r>
          </a:p>
          <a:p>
            <a:pPr marL="582930" indent="-514350">
              <a:buFont typeface="+mj-lt"/>
              <a:buAutoNum type="arabicPeriod"/>
            </a:pPr>
            <a:r>
              <a:rPr lang="en-US" dirty="0" err="1" smtClean="0"/>
              <a:t>Solarni</a:t>
            </a:r>
            <a:r>
              <a:rPr lang="en-US" dirty="0" smtClean="0"/>
              <a:t> </a:t>
            </a:r>
            <a:r>
              <a:rPr lang="en-US" dirty="0" err="1" smtClean="0"/>
              <a:t>paneli</a:t>
            </a:r>
            <a:endParaRPr lang="en-US" dirty="0" smtClean="0"/>
          </a:p>
          <a:p>
            <a:pPr marL="582930" indent="-514350">
              <a:buFont typeface="+mj-lt"/>
              <a:buAutoNum type="arabicPeriod"/>
            </a:pPr>
            <a:r>
              <a:rPr lang="en-US" dirty="0" err="1" smtClean="0"/>
              <a:t>Baterije</a:t>
            </a:r>
            <a:r>
              <a:rPr lang="en-US" dirty="0" smtClean="0"/>
              <a:t> </a:t>
            </a:r>
            <a:r>
              <a:rPr lang="en-US" dirty="0" err="1" smtClean="0"/>
              <a:t>akumulatora</a:t>
            </a:r>
            <a:endParaRPr lang="en-US" dirty="0" smtClean="0"/>
          </a:p>
          <a:p>
            <a:pPr marL="582930" indent="-514350">
              <a:buFont typeface="+mj-lt"/>
              <a:buAutoNum type="arabicPeriod"/>
            </a:pPr>
            <a:r>
              <a:rPr lang="en-US" dirty="0" err="1" smtClean="0"/>
              <a:t>Dizel-električni</a:t>
            </a:r>
            <a:r>
              <a:rPr lang="en-US" dirty="0" smtClean="0"/>
              <a:t> </a:t>
            </a:r>
            <a:r>
              <a:rPr lang="en-US" dirty="0" err="1" smtClean="0"/>
              <a:t>agregat</a:t>
            </a:r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81000" y="1447800"/>
          <a:ext cx="8382000" cy="4003425"/>
        </p:xfrm>
        <a:graphic>
          <a:graphicData uri="http://schemas.openxmlformats.org/drawingml/2006/table">
            <a:tbl>
              <a:tblPr/>
              <a:tblGrid>
                <a:gridCol w="1517004"/>
                <a:gridCol w="2621780"/>
                <a:gridCol w="1956716"/>
                <a:gridCol w="2286500"/>
              </a:tblGrid>
              <a:tr h="914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latin typeface="Arial"/>
                        </a:rPr>
                        <a:t>Konfiguracija</a:t>
                      </a:r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latin typeface="Arial"/>
                        </a:rPr>
                        <a:t>Ukupan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1000" b="0" i="0" u="none" strike="noStrike" dirty="0" err="1">
                          <a:latin typeface="Arial"/>
                        </a:rPr>
                        <a:t>trosak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1000" b="0" i="0" u="none" strike="noStrike" dirty="0" err="1">
                          <a:latin typeface="Arial"/>
                        </a:rPr>
                        <a:t>za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 30 </a:t>
                      </a:r>
                      <a:r>
                        <a:rPr lang="en-US" sz="1000" b="0" i="0" u="none" strike="noStrike" dirty="0" err="1">
                          <a:latin typeface="Arial"/>
                        </a:rPr>
                        <a:t>godina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,</a:t>
                      </a:r>
                      <a:br>
                        <a:rPr lang="en-US" sz="1000" b="0" i="0" u="none" strike="noStrike" dirty="0">
                          <a:latin typeface="Arial"/>
                        </a:rPr>
                      </a:br>
                      <a:r>
                        <a:rPr lang="en-US" sz="1000" b="0" i="0" u="none" strike="noStrike" dirty="0" err="1">
                          <a:latin typeface="Arial"/>
                        </a:rPr>
                        <a:t>koji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1000" b="0" i="0" u="none" strike="noStrike" dirty="0" err="1">
                          <a:latin typeface="Arial"/>
                        </a:rPr>
                        <a:t>investitor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1000" b="0" i="0" u="none" strike="noStrike" dirty="0" err="1">
                          <a:latin typeface="Arial"/>
                        </a:rPr>
                        <a:t>treba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1000" b="0" i="0" u="none" strike="noStrike" dirty="0" err="1">
                          <a:latin typeface="Arial"/>
                        </a:rPr>
                        <a:t>da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1000" b="0" i="0" u="none" strike="noStrike" dirty="0" err="1">
                          <a:latin typeface="Arial"/>
                        </a:rPr>
                        <a:t>plati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/>
                      </a:r>
                      <a:br>
                        <a:rPr lang="en-US" sz="1000" b="0" i="0" u="none" strike="noStrike" dirty="0">
                          <a:latin typeface="Arial"/>
                        </a:rPr>
                      </a:br>
                      <a:r>
                        <a:rPr lang="en-US" sz="1000" b="0" i="0" u="none" strike="noStrike" dirty="0">
                          <a:latin typeface="Arial"/>
                        </a:rPr>
                        <a:t>  [€]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latin typeface="Arial"/>
                        </a:rPr>
                        <a:t>Gubici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1000" b="0" i="0" u="none" strike="noStrike" dirty="0" err="1">
                          <a:latin typeface="Arial"/>
                        </a:rPr>
                        <a:t>zbog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 </a:t>
                      </a:r>
                      <a:br>
                        <a:rPr lang="en-US" sz="1000" b="0" i="0" u="none" strike="noStrike" dirty="0">
                          <a:latin typeface="Arial"/>
                        </a:rPr>
                      </a:br>
                      <a:r>
                        <a:rPr lang="en-US" sz="1000" b="0" i="0" u="none" strike="noStrike" dirty="0" err="1">
                          <a:latin typeface="Arial"/>
                        </a:rPr>
                        <a:t>kamatne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1000" b="0" i="0" u="none" strike="noStrike" dirty="0" err="1">
                          <a:latin typeface="Arial"/>
                        </a:rPr>
                        <a:t>stope</a:t>
                      </a:r>
                      <a:r>
                        <a:rPr lang="en-US" sz="1000" b="0" i="0" u="none" strike="noStrike" dirty="0">
                          <a:latin typeface="Arial"/>
                        </a:rPr>
                        <a:t> [€]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Ukupni troskovi [€]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166720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388801.19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555521.19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185400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409381.75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594781.75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171120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latin typeface="Arial"/>
                        </a:rPr>
                        <a:t>86061.99</a:t>
                      </a:r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557181.99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166720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393995.84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560715.84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165720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381576.24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547296.24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177220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418013.49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595233.49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153760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378035.39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latin typeface="Arial"/>
                        </a:rPr>
                        <a:t>531795.39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162640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391674.75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554314.75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153330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382938.16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536268.16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9906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/>
              <a:t>Konfiguracija</a:t>
            </a:r>
            <a:r>
              <a:rPr lang="en-US" sz="4400" dirty="0" smtClean="0"/>
              <a:t>   11: 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19625" y="11430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/>
              </a:rPr>
              <a:t>531795.39 </a:t>
            </a:r>
            <a:r>
              <a:rPr lang="en-US" sz="3200" dirty="0" smtClean="0">
                <a:solidFill>
                  <a:srgbClr val="FF0000"/>
                </a:solidFill>
              </a:rPr>
              <a:t>€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26670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/>
              <a:t>Konfiguracija</a:t>
            </a:r>
            <a:r>
              <a:rPr lang="en-US" sz="4400" dirty="0" smtClean="0"/>
              <a:t>   12: 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28194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/>
              </a:rPr>
              <a:t>554317.75 </a:t>
            </a:r>
            <a:r>
              <a:rPr lang="en-US" sz="3200" dirty="0" smtClean="0">
                <a:solidFill>
                  <a:srgbClr val="FF0000"/>
                </a:solidFill>
              </a:rPr>
              <a:t>€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4958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/>
              <a:t>Konfiguracija</a:t>
            </a:r>
            <a:r>
              <a:rPr lang="en-US" sz="4400" dirty="0" smtClean="0"/>
              <a:t>   13: 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6800" y="46482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/>
              </a:rPr>
              <a:t>536268.16 </a:t>
            </a:r>
            <a:r>
              <a:rPr lang="en-US" sz="3200" dirty="0" smtClean="0">
                <a:solidFill>
                  <a:srgbClr val="FF0000"/>
                </a:solidFill>
              </a:rPr>
              <a:t>€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762000"/>
            <a:ext cx="8229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Zakljucak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Finansijska</a:t>
            </a:r>
            <a:r>
              <a:rPr lang="en-US" dirty="0" smtClean="0"/>
              <a:t> </a:t>
            </a:r>
            <a:r>
              <a:rPr lang="en-US" dirty="0" err="1" smtClean="0"/>
              <a:t>analiza</a:t>
            </a:r>
            <a:r>
              <a:rPr lang="en-US" dirty="0" smtClean="0"/>
              <a:t> </a:t>
            </a:r>
            <a:r>
              <a:rPr lang="en-US" dirty="0" err="1" smtClean="0"/>
              <a:t>pokazuje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je </a:t>
            </a:r>
            <a:r>
              <a:rPr lang="en-US" dirty="0" err="1" smtClean="0"/>
              <a:t>za</a:t>
            </a:r>
            <a:r>
              <a:rPr lang="en-US" dirty="0" smtClean="0"/>
              <a:t> period </a:t>
            </a:r>
            <a:r>
              <a:rPr lang="en-US" dirty="0" err="1" smtClean="0"/>
              <a:t>od</a:t>
            </a:r>
            <a:r>
              <a:rPr lang="en-US" dirty="0" smtClean="0"/>
              <a:t> 30 </a:t>
            </a:r>
            <a:r>
              <a:rPr lang="en-US" dirty="0" err="1" smtClean="0"/>
              <a:t>godina</a:t>
            </a:r>
            <a:r>
              <a:rPr lang="en-US" dirty="0" smtClean="0"/>
              <a:t> </a:t>
            </a:r>
            <a:r>
              <a:rPr lang="en-US" dirty="0" err="1" smtClean="0"/>
              <a:t>najisplatljivija</a:t>
            </a:r>
            <a:r>
              <a:rPr lang="en-US" dirty="0" smtClean="0"/>
              <a:t> </a:t>
            </a:r>
            <a:r>
              <a:rPr lang="en-US" dirty="0" err="1" smtClean="0"/>
              <a:t>konfiguracija</a:t>
            </a:r>
            <a:r>
              <a:rPr lang="en-US" dirty="0" smtClean="0"/>
              <a:t> </a:t>
            </a:r>
            <a:r>
              <a:rPr lang="en-US" dirty="0" err="1" smtClean="0"/>
              <a:t>broj</a:t>
            </a:r>
            <a:r>
              <a:rPr lang="en-US" dirty="0" smtClean="0"/>
              <a:t> 11,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toga mi </a:t>
            </a:r>
            <a:r>
              <a:rPr lang="en-US" dirty="0" err="1" smtClean="0"/>
              <a:t>nju</a:t>
            </a:r>
            <a:r>
              <a:rPr lang="en-US" dirty="0" smtClean="0"/>
              <a:t> </a:t>
            </a:r>
            <a:r>
              <a:rPr lang="en-US" dirty="0" err="1" smtClean="0"/>
              <a:t>biramo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najoptimalniju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NAPOMENA: </a:t>
            </a:r>
            <a:r>
              <a:rPr lang="en-US" dirty="0" err="1" smtClean="0"/>
              <a:t>Konfiguracija</a:t>
            </a:r>
            <a:r>
              <a:rPr lang="en-US" dirty="0" smtClean="0"/>
              <a:t> </a:t>
            </a:r>
            <a:r>
              <a:rPr lang="en-US" dirty="0" err="1" smtClean="0"/>
              <a:t>broj</a:t>
            </a:r>
            <a:r>
              <a:rPr lang="en-US" dirty="0" smtClean="0"/>
              <a:t> 12  je </a:t>
            </a:r>
            <a:r>
              <a:rPr lang="en-US" dirty="0" err="1" smtClean="0"/>
              <a:t>skuplja</a:t>
            </a:r>
            <a:r>
              <a:rPr lang="en-US" dirty="0" smtClean="0"/>
              <a:t>  4.23 % </a:t>
            </a:r>
            <a:r>
              <a:rPr lang="en-US" dirty="0" err="1" smtClean="0"/>
              <a:t>od</a:t>
            </a:r>
            <a:r>
              <a:rPr lang="en-US" dirty="0" smtClean="0"/>
              <a:t> 11 </a:t>
            </a:r>
            <a:r>
              <a:rPr lang="en-US" dirty="0" err="1" smtClean="0"/>
              <a:t>sto</a:t>
            </a:r>
            <a:r>
              <a:rPr lang="en-US" dirty="0" smtClean="0"/>
              <a:t> </a:t>
            </a:r>
            <a:r>
              <a:rPr lang="en-US" dirty="0" err="1" smtClean="0"/>
              <a:t>nije</a:t>
            </a:r>
            <a:r>
              <a:rPr lang="en-US" dirty="0" smtClean="0"/>
              <a:t> </a:t>
            </a:r>
            <a:r>
              <a:rPr lang="en-US" dirty="0" err="1" smtClean="0"/>
              <a:t>toliko</a:t>
            </a:r>
            <a:r>
              <a:rPr lang="en-US" dirty="0" smtClean="0"/>
              <a:t> </a:t>
            </a:r>
            <a:r>
              <a:rPr lang="en-US" dirty="0" err="1" smtClean="0"/>
              <a:t>velika</a:t>
            </a:r>
            <a:r>
              <a:rPr lang="en-US" dirty="0" smtClean="0"/>
              <a:t> </a:t>
            </a:r>
            <a:r>
              <a:rPr lang="en-US" dirty="0" err="1" smtClean="0"/>
              <a:t>razlika</a:t>
            </a:r>
            <a:r>
              <a:rPr lang="en-US" dirty="0" smtClean="0"/>
              <a:t>, a </a:t>
            </a:r>
            <a:r>
              <a:rPr lang="en-US" dirty="0" err="1" smtClean="0"/>
              <a:t>svakako</a:t>
            </a:r>
            <a:r>
              <a:rPr lang="en-US" dirty="0" smtClean="0"/>
              <a:t> je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aspekta</a:t>
            </a:r>
            <a:r>
              <a:rPr lang="en-US" dirty="0" smtClean="0"/>
              <a:t> </a:t>
            </a:r>
            <a:r>
              <a:rPr lang="en-US" dirty="0" err="1" smtClean="0"/>
              <a:t>mehanicke</a:t>
            </a:r>
            <a:r>
              <a:rPr lang="en-US" dirty="0" smtClean="0"/>
              <a:t> </a:t>
            </a:r>
            <a:r>
              <a:rPr lang="en-US" dirty="0" err="1" smtClean="0"/>
              <a:t>stabilnosti</a:t>
            </a:r>
            <a:r>
              <a:rPr lang="en-US" dirty="0" smtClean="0"/>
              <a:t> </a:t>
            </a:r>
            <a:r>
              <a:rPr lang="en-US" dirty="0" err="1" smtClean="0"/>
              <a:t>bezbednija</a:t>
            </a:r>
            <a:r>
              <a:rPr lang="en-US" dirty="0" smtClean="0"/>
              <a:t>, pa je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samom</a:t>
            </a:r>
            <a:r>
              <a:rPr lang="en-US" dirty="0" smtClean="0"/>
              <a:t> </a:t>
            </a:r>
            <a:r>
              <a:rPr lang="en-US" dirty="0" err="1" smtClean="0"/>
              <a:t>investitoru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odluci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izabrati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6200" y="2971800"/>
            <a:ext cx="15424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</a:rPr>
              <a:t>KRAJ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Zadatak 3\Hybrid-Solar-Win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295400"/>
            <a:ext cx="5877362" cy="5181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24000" y="381000"/>
            <a:ext cx="579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2000" dirty="0" smtClean="0"/>
              <a:t>PRINCIPIJELNA ŠEMA HIBRIDNOG SISTEMA NAPAJANJA</a:t>
            </a:r>
            <a:endParaRPr lang="en-US" sz="2000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762000"/>
            <a:ext cx="868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TROŠKOVI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600200"/>
            <a:ext cx="7772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Očekivani</a:t>
            </a:r>
            <a:r>
              <a:rPr lang="en-US" dirty="0" smtClean="0"/>
              <a:t> </a:t>
            </a:r>
            <a:r>
              <a:rPr lang="en-US" dirty="0" err="1" smtClean="0"/>
              <a:t>troškovi</a:t>
            </a:r>
            <a:r>
              <a:rPr lang="en-US" dirty="0" smtClean="0"/>
              <a:t> </a:t>
            </a:r>
            <a:r>
              <a:rPr lang="en-US" dirty="0" err="1" smtClean="0"/>
              <a:t>hibridnog</a:t>
            </a:r>
            <a:r>
              <a:rPr lang="en-US" dirty="0" smtClean="0"/>
              <a:t>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period ekspl0atacije </a:t>
            </a:r>
            <a:r>
              <a:rPr lang="en-US" dirty="0" err="1" smtClean="0"/>
              <a:t>od</a:t>
            </a:r>
            <a:r>
              <a:rPr lang="en-US" dirty="0" smtClean="0"/>
              <a:t> 30 </a:t>
            </a:r>
            <a:r>
              <a:rPr lang="en-US" dirty="0" err="1" smtClean="0"/>
              <a:t>godina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Investiciona</a:t>
            </a:r>
            <a:r>
              <a:rPr lang="en-US" dirty="0" smtClean="0"/>
              <a:t> </a:t>
            </a:r>
            <a:r>
              <a:rPr lang="en-US" dirty="0" err="1" smtClean="0"/>
              <a:t>suma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opremu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: solar, </a:t>
            </a:r>
            <a:r>
              <a:rPr lang="en-US" dirty="0" err="1" smtClean="0"/>
              <a:t>vetro</a:t>
            </a:r>
            <a:r>
              <a:rPr lang="en-US" dirty="0" smtClean="0"/>
              <a:t>-generator, </a:t>
            </a:r>
            <a:r>
              <a:rPr lang="en-US" dirty="0" err="1" smtClean="0"/>
              <a:t>dizel</a:t>
            </a:r>
            <a:r>
              <a:rPr lang="en-US" dirty="0" smtClean="0"/>
              <a:t>-generator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baterije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Instalacija</a:t>
            </a:r>
            <a:r>
              <a:rPr lang="en-US" dirty="0" smtClean="0"/>
              <a:t> </a:t>
            </a:r>
            <a:r>
              <a:rPr lang="en-US" dirty="0" err="1" smtClean="0"/>
              <a:t>celog</a:t>
            </a:r>
            <a:r>
              <a:rPr lang="en-US" dirty="0" smtClean="0"/>
              <a:t> </a:t>
            </a:r>
            <a:r>
              <a:rPr lang="en-US" dirty="0" err="1" smtClean="0"/>
              <a:t>projekta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</a:t>
            </a:r>
            <a:r>
              <a:rPr lang="en-US" dirty="0" err="1" smtClean="0"/>
              <a:t>predstavlja</a:t>
            </a:r>
            <a:r>
              <a:rPr lang="en-US" dirty="0" smtClean="0"/>
              <a:t> </a:t>
            </a:r>
            <a:r>
              <a:rPr lang="en-US" dirty="0" err="1" smtClean="0"/>
              <a:t>oko</a:t>
            </a:r>
            <a:r>
              <a:rPr lang="en-US" dirty="0" smtClean="0"/>
              <a:t> 10% </a:t>
            </a:r>
            <a:r>
              <a:rPr lang="en-US" dirty="0" err="1" smtClean="0"/>
              <a:t>od</a:t>
            </a:r>
            <a:r>
              <a:rPr lang="en-US" dirty="0" smtClean="0"/>
              <a:t> </a:t>
            </a:r>
            <a:r>
              <a:rPr lang="en-US" dirty="0" err="1" smtClean="0"/>
              <a:t>prethodno</a:t>
            </a:r>
            <a:r>
              <a:rPr lang="en-US" dirty="0" smtClean="0"/>
              <a:t> </a:t>
            </a:r>
            <a:r>
              <a:rPr lang="en-US" dirty="0" err="1" smtClean="0"/>
              <a:t>ulozene</a:t>
            </a:r>
            <a:r>
              <a:rPr lang="en-US" dirty="0" smtClean="0"/>
              <a:t> </a:t>
            </a:r>
            <a:r>
              <a:rPr lang="en-US" dirty="0" err="1" smtClean="0"/>
              <a:t>sume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Zamena</a:t>
            </a:r>
            <a:r>
              <a:rPr lang="en-US" dirty="0" smtClean="0"/>
              <a:t> </a:t>
            </a:r>
            <a:r>
              <a:rPr lang="en-US" dirty="0" err="1" smtClean="0"/>
              <a:t>solarnih</a:t>
            </a:r>
            <a:r>
              <a:rPr lang="en-US" dirty="0" smtClean="0"/>
              <a:t> </a:t>
            </a:r>
            <a:r>
              <a:rPr lang="en-US" dirty="0" err="1" smtClean="0"/>
              <a:t>panela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10 </a:t>
            </a:r>
            <a:r>
              <a:rPr lang="en-US" dirty="0" err="1" smtClean="0"/>
              <a:t>godina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Zamena</a:t>
            </a:r>
            <a:r>
              <a:rPr lang="en-US" dirty="0" smtClean="0"/>
              <a:t> </a:t>
            </a:r>
            <a:r>
              <a:rPr lang="en-US" dirty="0" err="1" smtClean="0"/>
              <a:t>akumulatora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5 </a:t>
            </a:r>
            <a:r>
              <a:rPr lang="en-US" dirty="0" err="1" smtClean="0"/>
              <a:t>godina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Zamena</a:t>
            </a:r>
            <a:r>
              <a:rPr lang="en-US" dirty="0" smtClean="0"/>
              <a:t> </a:t>
            </a:r>
            <a:r>
              <a:rPr lang="en-US" dirty="0" err="1" smtClean="0"/>
              <a:t>vetro-generatora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15 </a:t>
            </a:r>
            <a:r>
              <a:rPr lang="en-US" dirty="0" err="1" smtClean="0"/>
              <a:t>godina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Cena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dizel-agregata</a:t>
            </a:r>
            <a:r>
              <a:rPr lang="en-US" dirty="0" smtClean="0"/>
              <a:t>, 5 €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Fiksno</a:t>
            </a:r>
            <a:r>
              <a:rPr lang="en-US" dirty="0" smtClean="0"/>
              <a:t> </a:t>
            </a:r>
            <a:r>
              <a:rPr lang="en-US" dirty="0" err="1" smtClean="0"/>
              <a:t>godisnje</a:t>
            </a:r>
            <a:r>
              <a:rPr lang="en-US" dirty="0" smtClean="0"/>
              <a:t> </a:t>
            </a:r>
            <a:r>
              <a:rPr lang="en-US" dirty="0" err="1" smtClean="0"/>
              <a:t>odrzavanje</a:t>
            </a:r>
            <a:r>
              <a:rPr lang="en-US" dirty="0" smtClean="0"/>
              <a:t>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se </a:t>
            </a:r>
            <a:r>
              <a:rPr lang="en-US" dirty="0" err="1" smtClean="0"/>
              <a:t>procenjuje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1% </a:t>
            </a:r>
            <a:r>
              <a:rPr lang="en-US" dirty="0" err="1" smtClean="0"/>
              <a:t>od</a:t>
            </a:r>
            <a:r>
              <a:rPr lang="en-US" dirty="0" smtClean="0"/>
              <a:t> </a:t>
            </a:r>
            <a:r>
              <a:rPr lang="en-US" dirty="0" err="1" smtClean="0"/>
              <a:t>ukupne</a:t>
            </a:r>
            <a:r>
              <a:rPr lang="en-US" dirty="0" smtClean="0"/>
              <a:t> </a:t>
            </a:r>
            <a:r>
              <a:rPr lang="en-US" dirty="0" err="1" smtClean="0"/>
              <a:t>sume</a:t>
            </a:r>
            <a:r>
              <a:rPr lang="en-US" dirty="0" smtClean="0"/>
              <a:t> </a:t>
            </a:r>
            <a:r>
              <a:rPr lang="en-US" dirty="0" err="1" smtClean="0"/>
              <a:t>ulozene</a:t>
            </a:r>
            <a:r>
              <a:rPr lang="en-US" dirty="0" smtClean="0"/>
              <a:t> u </a:t>
            </a:r>
            <a:r>
              <a:rPr lang="en-US" dirty="0" err="1" smtClean="0"/>
              <a:t>opremu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Trošak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predstavlja</a:t>
            </a:r>
            <a:r>
              <a:rPr lang="en-US" dirty="0" smtClean="0"/>
              <a:t> </a:t>
            </a:r>
            <a:r>
              <a:rPr lang="en-US" dirty="0" err="1" smtClean="0"/>
              <a:t>nemanje</a:t>
            </a:r>
            <a:r>
              <a:rPr lang="en-US" dirty="0" smtClean="0"/>
              <a:t> </a:t>
            </a:r>
            <a:r>
              <a:rPr lang="en-US" dirty="0" err="1" smtClean="0"/>
              <a:t>kamate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bi </a:t>
            </a:r>
            <a:r>
              <a:rPr lang="en-US" dirty="0" err="1" smtClean="0"/>
              <a:t>imali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smo</a:t>
            </a:r>
            <a:r>
              <a:rPr lang="en-US" dirty="0" smtClean="0"/>
              <a:t> </a:t>
            </a:r>
            <a:r>
              <a:rPr lang="en-US" dirty="0" err="1" smtClean="0"/>
              <a:t>svu</a:t>
            </a:r>
            <a:r>
              <a:rPr lang="en-US" dirty="0" smtClean="0"/>
              <a:t> </a:t>
            </a:r>
            <a:r>
              <a:rPr lang="en-US" dirty="0" err="1" smtClean="0"/>
              <a:t>ulozenu</a:t>
            </a:r>
            <a:r>
              <a:rPr lang="en-US" dirty="0" smtClean="0"/>
              <a:t> </a:t>
            </a:r>
            <a:r>
              <a:rPr lang="en-US" dirty="0" err="1" smtClean="0"/>
              <a:t>sumu</a:t>
            </a:r>
            <a:r>
              <a:rPr lang="en-US" dirty="0" smtClean="0"/>
              <a:t> </a:t>
            </a:r>
            <a:r>
              <a:rPr lang="en-US" dirty="0" err="1" smtClean="0"/>
              <a:t>stavili</a:t>
            </a:r>
            <a:r>
              <a:rPr lang="en-US" dirty="0" smtClean="0"/>
              <a:t> u </a:t>
            </a:r>
            <a:r>
              <a:rPr lang="en-US" dirty="0" err="1" smtClean="0"/>
              <a:t>banku</a:t>
            </a:r>
            <a:endParaRPr lang="en-US" dirty="0" smtClean="0"/>
          </a:p>
          <a:p>
            <a:pPr marL="342900" indent="-342900"/>
            <a:endParaRPr lang="en-US" dirty="0" smtClean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533400"/>
            <a:ext cx="678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2000" dirty="0" smtClean="0"/>
              <a:t>Upoređivanje solarnih panela i vetro-generatora različitih proizvođača</a:t>
            </a:r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0" y="1676400"/>
          <a:ext cx="5897657" cy="2514602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911475"/>
                <a:gridCol w="1303494"/>
                <a:gridCol w="1341344"/>
                <a:gridCol w="1341344"/>
              </a:tblGrid>
              <a:tr h="5802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Vetro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generatori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Proizvedena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energija</a:t>
                      </a:r>
                      <a:r>
                        <a:rPr lang="en-US" sz="1200" dirty="0"/>
                        <a:t> (kWh)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/>
                        <a:t>Solarni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paneli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Proizvedena energija (kWh)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8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Fortis </a:t>
                      </a:r>
                      <a:r>
                        <a:rPr lang="en-US" sz="1200" dirty="0" err="1"/>
                        <a:t>Espada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S</a:t>
                      </a:r>
                      <a:r>
                        <a:rPr lang="en-US" sz="1200" baseline="-25000" dirty="0" err="1"/>
                        <a:t>r</a:t>
                      </a:r>
                      <a:r>
                        <a:rPr lang="en-US" sz="1200" dirty="0"/>
                        <a:t> = </a:t>
                      </a:r>
                      <a:r>
                        <a:rPr lang="en-US" sz="1200" dirty="0" smtClean="0"/>
                        <a:t>0.8</a:t>
                      </a:r>
                      <a:r>
                        <a:rPr lang="en-US" sz="1200" dirty="0"/>
                        <a:t> kW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178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20 x </a:t>
                      </a:r>
                      <a:r>
                        <a:rPr lang="en-US" sz="1200" dirty="0" err="1"/>
                        <a:t>SolarWorld</a:t>
                      </a:r>
                      <a:r>
                        <a:rPr lang="en-US" sz="1200" dirty="0"/>
                        <a:t> </a:t>
                      </a:r>
                      <a:endParaRPr lang="en-US" sz="1800" dirty="0"/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SW 175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249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8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Fortis Passaat S</a:t>
                      </a:r>
                      <a:r>
                        <a:rPr lang="en-US" sz="1200" baseline="-25000"/>
                        <a:t>r</a:t>
                      </a:r>
                      <a:r>
                        <a:rPr lang="en-US" sz="1200"/>
                        <a:t> = 1.4 kW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305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20 x Sharp </a:t>
                      </a:r>
                      <a:endParaRPr lang="en-US" sz="1800" dirty="0"/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NT-175U1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244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8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Proven WT </a:t>
                      </a:r>
                      <a:r>
                        <a:rPr lang="en-US" sz="1200" dirty="0" err="1"/>
                        <a:t>S</a:t>
                      </a:r>
                      <a:r>
                        <a:rPr lang="en-US" sz="1200" baseline="-25000" dirty="0" err="1"/>
                        <a:t>r</a:t>
                      </a:r>
                      <a:r>
                        <a:rPr lang="en-US" sz="1200" dirty="0"/>
                        <a:t> = 2.5 kW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671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20 x Kyocera KC 175GHT-2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250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8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WES </a:t>
                      </a:r>
                      <a:r>
                        <a:rPr lang="en-US" sz="1200" dirty="0" err="1"/>
                        <a:t>Tulipo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S</a:t>
                      </a:r>
                      <a:r>
                        <a:rPr lang="en-US" sz="1200" baseline="-25000" dirty="0" err="1"/>
                        <a:t>r</a:t>
                      </a:r>
                      <a:r>
                        <a:rPr lang="en-US" sz="1200" dirty="0"/>
                        <a:t> = </a:t>
                      </a:r>
                      <a:r>
                        <a:rPr lang="en-US" sz="1200" dirty="0" smtClean="0"/>
                        <a:t>3</a:t>
                      </a:r>
                      <a:r>
                        <a:rPr lang="en-US" sz="1200" dirty="0"/>
                        <a:t> kW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923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20 x Suntech </a:t>
                      </a:r>
                      <a:endParaRPr lang="en-US" sz="1800"/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STP 175-24/Ac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249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8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Yangzhou </a:t>
                      </a:r>
                      <a:r>
                        <a:rPr lang="en-US" sz="1200" dirty="0" err="1" smtClean="0"/>
                        <a:t>S</a:t>
                      </a:r>
                      <a:r>
                        <a:rPr lang="en-US" sz="1200" baseline="-25000" dirty="0" err="1" smtClean="0"/>
                        <a:t>r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/>
                        <a:t>= 3 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1015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20 x Sharp </a:t>
                      </a:r>
                      <a:endParaRPr lang="en-US" sz="1800"/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ND-176U1Y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250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14400" y="4572000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sr-Latn-CS" dirty="0" smtClean="0"/>
              <a:t>Iste nominalne snage ≈ Iste proizvedene energije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W = f (P)           </a:t>
            </a:r>
            <a:r>
              <a:rPr lang="en-US" dirty="0" smtClean="0"/>
              <a:t>              </a:t>
            </a:r>
            <a:r>
              <a:rPr lang="en-US" dirty="0" err="1" smtClean="0"/>
              <a:t>ni</a:t>
            </a:r>
            <a:r>
              <a:rPr lang="sr-Latn-CS" dirty="0" smtClean="0"/>
              <a:t>je linearna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Nije neophodno ponavljati proračune za različite proizvođ</a:t>
            </a:r>
            <a:r>
              <a:rPr lang="en-US" dirty="0" smtClean="0"/>
              <a:t>a</a:t>
            </a:r>
            <a:r>
              <a:rPr lang="sr-Latn-CS" dirty="0" smtClean="0"/>
              <a:t>če</a:t>
            </a:r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Osnovni kriterijumi za odabir : KVALITET i CENA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2209800" y="4876800"/>
            <a:ext cx="8382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sr-Latn-CS" sz="3200" dirty="0" smtClean="0"/>
              <a:t>Uticaj nagibnog ugla solarnih panela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dirty="0"/>
          </a:p>
        </p:txBody>
      </p:sp>
      <p:pic>
        <p:nvPicPr>
          <p:cNvPr id="19458" name="Chart 54"/>
          <p:cNvPicPr>
            <a:picLocks noChangeAspect="1" noChangeArrowheads="1"/>
          </p:cNvPicPr>
          <p:nvPr/>
        </p:nvPicPr>
        <p:blipFill>
          <a:blip r:embed="rId2" cstate="print"/>
          <a:srcRect b="-92"/>
          <a:stretch>
            <a:fillRect/>
          </a:stretch>
        </p:blipFill>
        <p:spPr bwMode="auto">
          <a:xfrm>
            <a:off x="1828800" y="1219200"/>
            <a:ext cx="5380442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" y="5029200"/>
            <a:ext cx="7696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sr-Latn-CS" dirty="0" smtClean="0"/>
              <a:t>Godišnji maksimum energije zračenja za fiksni nagibni ugao od 32°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lokaciji</a:t>
            </a:r>
            <a:r>
              <a:rPr lang="en-US" dirty="0" smtClean="0"/>
              <a:t> </a:t>
            </a:r>
            <a:r>
              <a:rPr lang="en-US" dirty="0" err="1" smtClean="0"/>
              <a:t>Negotin</a:t>
            </a:r>
            <a:r>
              <a:rPr lang="en-US" dirty="0" smtClean="0"/>
              <a:t>.</a:t>
            </a:r>
            <a:endParaRPr lang="sr-Latn-CS" dirty="0" smtClean="0"/>
          </a:p>
          <a:p>
            <a:endParaRPr lang="sr-Latn-CS" dirty="0" smtClean="0"/>
          </a:p>
          <a:p>
            <a:pPr>
              <a:buFont typeface="Wingdings" pitchFamily="2" charset="2"/>
              <a:buChar char="Ø"/>
            </a:pPr>
            <a:r>
              <a:rPr lang="sr-Latn-CS" dirty="0" smtClean="0"/>
              <a:t>Mogućnost implementiranja mehanizma za promenu ugla inklinacije</a:t>
            </a:r>
          </a:p>
          <a:p>
            <a:endParaRPr lang="sr-Latn-CS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C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Postizanje tehno-ekonomskog optimuma</a:t>
            </a:r>
            <a:endParaRPr lang="en-US" sz="3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905000"/>
            <a:ext cx="7772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endParaRPr lang="sr-Latn-CS" sz="2000" dirty="0" smtClean="0"/>
          </a:p>
          <a:p>
            <a:pPr>
              <a:buFont typeface="Wingdings" pitchFamily="2" charset="2"/>
              <a:buChar char="Ø"/>
            </a:pPr>
            <a:r>
              <a:rPr lang="sr-Latn-CS" sz="2000" dirty="0" smtClean="0"/>
              <a:t>NEPREKIDNO NAPAJANJE BAZNE STANICE</a:t>
            </a:r>
          </a:p>
          <a:p>
            <a:pPr>
              <a:buFont typeface="Wingdings" pitchFamily="2" charset="2"/>
              <a:buChar char="Ø"/>
            </a:pPr>
            <a:endParaRPr lang="sr-Latn-CS" sz="2000" dirty="0" smtClean="0"/>
          </a:p>
          <a:p>
            <a:endParaRPr lang="sr-Latn-CS" sz="2000" dirty="0"/>
          </a:p>
          <a:p>
            <a:pPr>
              <a:buFont typeface="Wingdings" pitchFamily="2" charset="2"/>
              <a:buChar char="Ø"/>
            </a:pPr>
            <a:r>
              <a:rPr lang="sr-Latn-CS" sz="2000" dirty="0" smtClean="0"/>
              <a:t>MINIMIZACIJA  POČETNIH  INVESTICIJA  I  POGONSKIH  TROŠKOVA (ODRŽAVANJE  I  GORIVO)</a:t>
            </a:r>
          </a:p>
          <a:p>
            <a:r>
              <a:rPr lang="sr-Latn-CS" sz="2000" dirty="0"/>
              <a:t> </a:t>
            </a:r>
            <a:r>
              <a:rPr lang="sr-Latn-CS" sz="2000" dirty="0" smtClean="0"/>
              <a:t>                                                  </a:t>
            </a:r>
          </a:p>
          <a:p>
            <a:endParaRPr lang="sr-Latn-CS" dirty="0"/>
          </a:p>
          <a:p>
            <a:endParaRPr lang="en-US" dirty="0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447800" y="990600"/>
          <a:ext cx="6324600" cy="36576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054101"/>
                <a:gridCol w="1041086"/>
                <a:gridCol w="1431494"/>
                <a:gridCol w="910951"/>
                <a:gridCol w="845882"/>
                <a:gridCol w="1041086"/>
              </a:tblGrid>
              <a:tr h="365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Konfiguracija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Solarni</a:t>
                      </a:r>
                      <a:r>
                        <a:rPr lang="en-US" sz="1000" dirty="0"/>
                        <a:t> panel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Vetro</a:t>
                      </a:r>
                      <a:r>
                        <a:rPr lang="en-US" sz="10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Baterija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Dizel</a:t>
                      </a:r>
                      <a:r>
                        <a:rPr lang="en-US" sz="1000" dirty="0"/>
                        <a:t> generator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/>
                        <a:t>Ukupna</a:t>
                      </a:r>
                      <a:r>
                        <a:rPr lang="en-US" sz="1000" dirty="0"/>
                        <a:t> </a:t>
                      </a:r>
                      <a:r>
                        <a:rPr lang="en-US" sz="1000" dirty="0" err="1"/>
                        <a:t>investicija</a:t>
                      </a:r>
                      <a:r>
                        <a:rPr lang="en-US" sz="1000" dirty="0"/>
                        <a:t> (€)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N</a:t>
                      </a:r>
                      <a:r>
                        <a:rPr lang="en-US" sz="1000" baseline="-25000"/>
                        <a:t>S1</a:t>
                      </a:r>
                      <a:r>
                        <a:rPr lang="en-US" sz="1000"/>
                        <a:t> x P</a:t>
                      </a:r>
                      <a:r>
                        <a:rPr lang="en-US" sz="1000" baseline="-25000"/>
                        <a:t>rS1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Type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Capacity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Power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20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4725Ah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39250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2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20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Fortis 1.4kW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4725</a:t>
                      </a:r>
                      <a:r>
                        <a:rPr lang="de-DE" sz="1000" dirty="0"/>
                        <a:t>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36800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3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4725Ah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35250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4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3375Ah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32550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10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2250Ah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/>
                        <a:t>26300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6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10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Proven 2.5kW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3375Ah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27750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7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10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3375Ah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28550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8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4500Ah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34800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9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10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4500Ah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30800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WES Tulipo 3kW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5625Ah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37050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6075Ah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5kW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37950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15 x 175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Proven 2.5kW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6075Ah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37150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WES </a:t>
                      </a:r>
                      <a:r>
                        <a:rPr lang="en-US" sz="1000" dirty="0" err="1"/>
                        <a:t>Tulipo</a:t>
                      </a:r>
                      <a:r>
                        <a:rPr lang="en-US" sz="1000" dirty="0"/>
                        <a:t> 3kW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 dirty="0"/>
                        <a:t>6075Ah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10kW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39700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4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15 x 175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/>
                        <a:t>Proven 2.5kW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00"/>
                        <a:t>6075Ah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/>
                        <a:t>10kW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38900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90800" y="381000"/>
            <a:ext cx="3958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2400" i="1" dirty="0" smtClean="0"/>
              <a:t>Podaci o korišćenoj opremi</a:t>
            </a:r>
            <a:endParaRPr lang="en-US" sz="2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4724400"/>
            <a:ext cx="640431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sr-Latn-CS" dirty="0" smtClean="0"/>
              <a:t>Solarni paneli: </a:t>
            </a:r>
            <a:r>
              <a:rPr lang="en-US" dirty="0" smtClean="0"/>
              <a:t>“</a:t>
            </a:r>
            <a:r>
              <a:rPr lang="sr-Latn-CS" dirty="0" smtClean="0"/>
              <a:t>Suntech</a:t>
            </a:r>
            <a:r>
              <a:rPr lang="en-US" dirty="0" smtClean="0"/>
              <a:t> STP 175-24/Ac” (175W= 800€)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Vetro</a:t>
            </a:r>
            <a:r>
              <a:rPr lang="en-US" dirty="0" smtClean="0"/>
              <a:t> generator: (2.5kW= 5000€ ; 3kW=5800€; 1.4kW=3350€)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Baterija</a:t>
            </a:r>
            <a:r>
              <a:rPr lang="en-US" dirty="0" smtClean="0"/>
              <a:t>: “</a:t>
            </a:r>
            <a:r>
              <a:rPr lang="en-US" dirty="0" err="1" smtClean="0"/>
              <a:t>Deka</a:t>
            </a:r>
            <a:r>
              <a:rPr lang="en-US" dirty="0" smtClean="0"/>
              <a:t> Solar 8GU4” (225Ah=450€)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Dizel</a:t>
            </a:r>
            <a:r>
              <a:rPr lang="en-US" dirty="0" smtClean="0"/>
              <a:t> </a:t>
            </a:r>
            <a:r>
              <a:rPr lang="en-US" dirty="0" err="1" smtClean="0"/>
              <a:t>agregat</a:t>
            </a:r>
            <a:r>
              <a:rPr lang="en-US" dirty="0" smtClean="0"/>
              <a:t>: (5kW=3000€; 10kW=4750€)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upravljanja</a:t>
            </a:r>
            <a:r>
              <a:rPr lang="en-US" dirty="0" smtClean="0"/>
              <a:t> (hardware &amp; software): do 5000€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838200" y="609600"/>
          <a:ext cx="7162800" cy="74676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666691"/>
                <a:gridCol w="1260180"/>
                <a:gridCol w="1167302"/>
                <a:gridCol w="558856"/>
                <a:gridCol w="598211"/>
                <a:gridCol w="513990"/>
                <a:gridCol w="553346"/>
                <a:gridCol w="630483"/>
                <a:gridCol w="650161"/>
                <a:gridCol w="563580"/>
              </a:tblGrid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Konfig</a:t>
                      </a:r>
                      <a:r>
                        <a:rPr lang="en-US" sz="1400" dirty="0"/>
                        <a:t>.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Lokacija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Period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EWP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EWM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ESP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ESM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HDOP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HDOY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WEP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Ražanj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1.11.-30.11.08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950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950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249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249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606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Ražanj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1.11.-30.11.08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249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249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Ražanj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1.11.-30.11.08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950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950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542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Ražanj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1.11.-30.11.08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950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950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187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541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Ražanj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1.11.-30.11.08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950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950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192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553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Ražanj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1.11.-30.11.08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690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690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125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125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180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299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19.9.-18.10.07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246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246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183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183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51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612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94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19.9.-18.10.07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183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183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42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504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196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19.9.-18.10.07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274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274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32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384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235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19.9.-18.10.07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274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274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144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166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19.9.-18.10.07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183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183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31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372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135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1.12.-31.12.07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621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621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174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174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432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376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1.12.-31.12.07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621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621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174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174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22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264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333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1.12.-31.12.07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621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621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174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174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144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323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1.12.-31.12.07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507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507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174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174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28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336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246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1.5.-30.6.08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577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288.5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866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433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115.5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1.3.-31.03.08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554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554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369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369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310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19.9.-18.10.07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246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246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274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274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30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360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124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1.5.-30.6.08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999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499.5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866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433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327.5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1.3.-31.03.08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855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855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369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369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612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19.9.-18.10.07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274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274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192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186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19.9.-18.10.07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394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274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274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96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183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Negotin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1.12.-31.12.07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621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621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174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174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890" algn="l"/>
                          <a:tab pos="172720" algn="ctr"/>
                        </a:tabLst>
                      </a:pPr>
                      <a:r>
                        <a:rPr lang="en-US" sz="140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en-US" sz="2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144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334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Veliko Gradiste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1.9.-31.10.07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318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159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545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272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210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Veliko Gradiste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1.1.-31.1.08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463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463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184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13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156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201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Veliko Gradiste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1.3.-31.3.08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222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222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378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378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72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Veliko Gradiste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1.5.-30.6.08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321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150.5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879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439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84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60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  <a:tr h="2075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Veliko Gradiste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1.11.-30.11.08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556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556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195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195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7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/>
                        <a:t>84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226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124200" y="152400"/>
            <a:ext cx="23440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 smtClean="0"/>
              <a:t>Rezultati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simulacije</a:t>
            </a:r>
            <a:endParaRPr lang="en-US" sz="2000" i="1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1325</TotalTime>
  <Words>1691</Words>
  <Application>Microsoft Office PowerPoint</Application>
  <PresentationFormat>On-screen Show (4:3)</PresentationFormat>
  <Paragraphs>845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Flow</vt:lpstr>
      <vt:lpstr>Equation</vt:lpstr>
      <vt:lpstr>Slide 1</vt:lpstr>
      <vt:lpstr>Zadatak je omogućavanje neprekidnog napajanja bazne stanice mobilne telefonije u Negotinu, čija je lokacija takva da je skupo napajanje iz distributivne mreze, i kao rešenje se nameće hibridni sistem napajanja.</vt:lpstr>
      <vt:lpstr>Slide 3</vt:lpstr>
      <vt:lpstr>Slide 4</vt:lpstr>
      <vt:lpstr>Slide 5</vt:lpstr>
      <vt:lpstr>Uticaj nagibnog ugla solarnih panela </vt:lpstr>
      <vt:lpstr>Postizanje tehno-ekonomskog optimuma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etf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dn050534d</dc:creator>
  <cp:lastModifiedBy>rs070113d</cp:lastModifiedBy>
  <cp:revision>181</cp:revision>
  <dcterms:created xsi:type="dcterms:W3CDTF">2009-11-21T14:05:20Z</dcterms:created>
  <dcterms:modified xsi:type="dcterms:W3CDTF">2010-12-13T15:10:05Z</dcterms:modified>
</cp:coreProperties>
</file>