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40" r:id="rId1"/>
  </p:sldMasterIdLst>
  <p:notesMasterIdLst>
    <p:notesMasterId r:id="rId25"/>
  </p:notesMasterIdLst>
  <p:sldIdLst>
    <p:sldId id="257" r:id="rId2"/>
    <p:sldId id="258" r:id="rId3"/>
    <p:sldId id="264" r:id="rId4"/>
    <p:sldId id="277" r:id="rId5"/>
    <p:sldId id="265" r:id="rId6"/>
    <p:sldId id="266" r:id="rId7"/>
    <p:sldId id="267" r:id="rId8"/>
    <p:sldId id="268" r:id="rId9"/>
    <p:sldId id="269" r:id="rId10"/>
    <p:sldId id="270" r:id="rId11"/>
    <p:sldId id="278" r:id="rId12"/>
    <p:sldId id="279" r:id="rId13"/>
    <p:sldId id="280" r:id="rId14"/>
    <p:sldId id="271" r:id="rId15"/>
    <p:sldId id="272" r:id="rId16"/>
    <p:sldId id="273" r:id="rId17"/>
    <p:sldId id="274" r:id="rId18"/>
    <p:sldId id="281" r:id="rId19"/>
    <p:sldId id="275" r:id="rId20"/>
    <p:sldId id="282" r:id="rId21"/>
    <p:sldId id="283" r:id="rId22"/>
    <p:sldId id="284" r:id="rId23"/>
    <p:sldId id="285" r:id="rId2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1D6FF"/>
    <a:srgbClr val="3FCD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10C7A20-98CD-42B1-B227-F6EE31041CE0}" type="datetimeFigureOut">
              <a:rPr lang="en-US" smtClean="0"/>
              <a:pPr/>
              <a:t>1/27/2012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4515CD0-D99F-4885-AF3B-FE99BAA20FA7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515CD0-D99F-4885-AF3B-FE99BAA20FA7}" type="slidenum">
              <a:rPr lang="en-US" smtClean="0"/>
              <a:pPr/>
              <a:t>11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Isosceles Triangle 6"/>
          <p:cNvSpPr/>
          <p:nvPr/>
        </p:nvSpPr>
        <p:spPr>
          <a:xfrm rot="16200000">
            <a:off x="7554353" y="5254283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>
            <a:normAutofit/>
          </a:bodyPr>
          <a:lstStyle>
            <a:lvl1pPr algn="r">
              <a:defRPr sz="440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1371600" y="6012656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fld id="{1D8BD707-D9CF-40AE-B4C6-C98DA3205C09}" type="datetimeFigureOut">
              <a:rPr lang="en-US" smtClean="0"/>
              <a:pPr/>
              <a:t>1/27/2012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1371600" y="5650704"/>
            <a:ext cx="5791200" cy="365125"/>
          </a:xfrm>
        </p:spPr>
        <p:txBody>
          <a:bodyPr tIns="0" bIns="0" anchor="b"/>
          <a:lstStyle>
            <a:lvl1pPr algn="r">
              <a:defRPr sz="1100"/>
            </a:lvl1pPr>
          </a:lstStyle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8392247" y="5752307"/>
            <a:ext cx="502920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91456" y="6480048"/>
            <a:ext cx="2133600" cy="301752"/>
          </a:xfr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1/27/2012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0831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ight Triangle 8"/>
          <p:cNvSpPr/>
          <p:nvPr/>
        </p:nvSpPr>
        <p:spPr>
          <a:xfrm flipV="1">
            <a:off x="7034" y="7034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algn="ctr" defTabSz="914400" rtl="0" eaLnBrk="1" latinLnBrk="0" hangingPunct="1"/>
            <a:endParaRPr kumimoji="0"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Isosceles Triangle 7"/>
          <p:cNvSpPr/>
          <p:nvPr/>
        </p:nvSpPr>
        <p:spPr>
          <a:xfrm rot="5400000" flipV="1">
            <a:off x="7554353" y="309490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955632" y="6477000"/>
            <a:ext cx="2133600" cy="304800"/>
          </a:xfr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1/27/2012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19376" y="6480969"/>
            <a:ext cx="4260056" cy="300831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451056" y="809624"/>
            <a:ext cx="502920" cy="300831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1" name="Straight Connector 10"/>
          <p:cNvCxnSpPr/>
          <p:nvPr/>
        </p:nvCxnSpPr>
        <p:spPr>
          <a:xfrm rot="10800000">
            <a:off x="6468794" y="9381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 flipV="1"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 anchor="ctr"/>
          <a:lstStyle>
            <a:lvl1pPr marL="0" algn="l">
              <a:buNone/>
              <a:defRPr sz="3600" b="1" cap="none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 anchor="t"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1/27/2012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1752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0552" cy="301752"/>
          </a:xfr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1/27/2012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1104" cy="301752"/>
          </a:xfr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7589520" y="6483096"/>
            <a:ext cx="502920" cy="301752"/>
          </a:xfrm>
        </p:spPr>
        <p:txBody>
          <a:bodyPr/>
          <a:lstStyle>
            <a:lvl1pPr algn="ctr">
              <a:defRPr/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1/27/2012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1/27/2012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57200" y="6481890"/>
            <a:ext cx="4260056" cy="300831"/>
          </a:xfr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78976" y="6556248"/>
            <a:ext cx="2133600" cy="301752"/>
          </a:xfrm>
        </p:spPr>
        <p:txBody>
          <a:bodyPr/>
          <a:lstStyle>
            <a:lvl1pPr>
              <a:defRPr sz="900"/>
            </a:lvl1pPr>
          </a:lstStyle>
          <a:p>
            <a:fld id="{1D8BD707-D9CF-40AE-B4C6-C98DA3205C09}" type="datetimeFigureOut">
              <a:rPr lang="en-US" smtClean="0"/>
              <a:pPr/>
              <a:t>1/27/2012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135856" y="6556248"/>
            <a:ext cx="5143120" cy="301752"/>
          </a:xfrm>
        </p:spPr>
        <p:txBody>
          <a:bodyPr/>
          <a:lstStyle>
            <a:lvl1pPr>
              <a:defRPr sz="9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410576" y="6556248"/>
            <a:ext cx="502920" cy="301752"/>
          </a:xfrm>
        </p:spPr>
        <p:txBody>
          <a:bodyPr/>
          <a:lstStyle>
            <a:lvl1pPr>
              <a:defRPr sz="900"/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108192" y="6556248"/>
            <a:ext cx="2103120" cy="301752"/>
          </a:xfrm>
        </p:spPr>
        <p:txBody>
          <a:bodyPr/>
          <a:lstStyle>
            <a:lvl1pPr>
              <a:defRPr sz="900"/>
            </a:lvl1pPr>
          </a:lstStyle>
          <a:p>
            <a:fld id="{1D8BD707-D9CF-40AE-B4C6-C98DA3205C09}" type="datetimeFigureOut">
              <a:rPr lang="en-US" smtClean="0"/>
              <a:pPr/>
              <a:t>1/27/2012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170432" y="6557169"/>
            <a:ext cx="4948072" cy="301752"/>
          </a:xfrm>
        </p:spPr>
        <p:txBody>
          <a:bodyPr/>
          <a:lstStyle>
            <a:lvl1pPr>
              <a:defRPr sz="9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217192" y="6556248"/>
            <a:ext cx="365760" cy="301752"/>
          </a:xfrm>
        </p:spPr>
        <p:txBody>
          <a:bodyPr/>
          <a:lstStyle>
            <a:lvl1pPr algn="ctr">
              <a:defRPr sz="900"/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ight Triangle 10"/>
          <p:cNvSpPr/>
          <p:nvPr/>
        </p:nvSpPr>
        <p:spPr>
          <a:xfrm>
            <a:off x="7034" y="14068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 rot="10800000" flipV="1">
            <a:off x="6468794" y="4948410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882808"/>
            <a:ext cx="8229600" cy="4572000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4791456" y="6480969"/>
            <a:ext cx="2133600" cy="301752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1/27/2012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457200" y="6481890"/>
            <a:ext cx="4260056" cy="300831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7589520" y="6480969"/>
            <a:ext cx="502920" cy="301752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841" r:id="rId1"/>
    <p:sldLayoutId id="2147483842" r:id="rId2"/>
    <p:sldLayoutId id="2147483843" r:id="rId3"/>
    <p:sldLayoutId id="2147483844" r:id="rId4"/>
    <p:sldLayoutId id="2147483845" r:id="rId5"/>
    <p:sldLayoutId id="2147483846" r:id="rId6"/>
    <p:sldLayoutId id="2147483847" r:id="rId7"/>
    <p:sldLayoutId id="2147483848" r:id="rId8"/>
    <p:sldLayoutId id="2147483849" r:id="rId9"/>
    <p:sldLayoutId id="2147483850" r:id="rId10"/>
    <p:sldLayoutId id="2147483851" r:id="rId11"/>
  </p:sldLayoutIdLst>
  <p:txStyles>
    <p:titleStyle>
      <a:lvl1pPr marL="484632" algn="l" rtl="0" eaLnBrk="1" latinLnBrk="0" hangingPunct="1">
        <a:spcBef>
          <a:spcPct val="0"/>
        </a:spcBef>
        <a:buNone/>
        <a:defRPr kumimoji="0" sz="4200" kern="1200">
          <a:ln w="6350">
            <a:solidFill>
              <a:schemeClr val="accent1">
                <a:shade val="43000"/>
              </a:schemeClr>
            </a:solidFill>
          </a:ln>
          <a:solidFill>
            <a:schemeClr val="accent1">
              <a:tint val="83000"/>
              <a:satMod val="150000"/>
            </a:schemeClr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448056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85750" algn="l" rtl="0" eaLnBrk="1" latinLnBrk="0" hangingPunct="1">
        <a:spcBef>
          <a:spcPct val="20000"/>
        </a:spcBef>
        <a:buClr>
          <a:schemeClr val="accent1"/>
        </a:buClr>
        <a:buSzPct val="95000"/>
        <a:buFont typeface="Verdana"/>
        <a:buChar char="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6424" indent="-228600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10312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2.png"/><Relationship Id="rId5" Type="http://schemas.openxmlformats.org/officeDocument/2006/relationships/image" Target="../media/image16.png"/><Relationship Id="rId4" Type="http://schemas.openxmlformats.org/officeDocument/2006/relationships/image" Target="../media/image3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7" Type="http://schemas.openxmlformats.org/officeDocument/2006/relationships/image" Target="../media/image21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6.png"/><Relationship Id="rId5" Type="http://schemas.openxmlformats.org/officeDocument/2006/relationships/image" Target="../media/image16.png"/><Relationship Id="rId4" Type="http://schemas.openxmlformats.org/officeDocument/2006/relationships/image" Target="../media/image3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7" Type="http://schemas.openxmlformats.org/officeDocument/2006/relationships/image" Target="../media/image47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6.png"/><Relationship Id="rId5" Type="http://schemas.openxmlformats.org/officeDocument/2006/relationships/image" Target="../media/image45.png"/><Relationship Id="rId4" Type="http://schemas.openxmlformats.org/officeDocument/2006/relationships/image" Target="../media/image44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3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15.png"/><Relationship Id="rId7" Type="http://schemas.openxmlformats.org/officeDocument/2006/relationships/image" Target="../media/image19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Relationship Id="rId9" Type="http://schemas.openxmlformats.org/officeDocument/2006/relationships/image" Target="../media/image21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40544" y="228600"/>
            <a:ext cx="8062912" cy="3505200"/>
          </a:xfrm>
        </p:spPr>
        <p:txBody>
          <a:bodyPr numCol="1">
            <a:noAutofit/>
          </a:bodyPr>
          <a:lstStyle/>
          <a:p>
            <a:pPr algn="ctr"/>
            <a:r>
              <a:rPr lang="sr-Latn-CS" sz="4800" i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Times New Roman" pitchFamily="18" charset="0"/>
              </a:rPr>
              <a:t>Proračun polazne struje kondenzatora prilikom priključenja u pogon i mogućnost njenog ograničenja</a:t>
            </a:r>
            <a:endParaRPr lang="en-US" sz="4800" i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+mn-lt"/>
              <a:cs typeface="Times New Roman" pitchFamily="18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33400" y="4343400"/>
            <a:ext cx="8062912" cy="1752600"/>
          </a:xfrm>
        </p:spPr>
        <p:txBody>
          <a:bodyPr/>
          <a:lstStyle/>
          <a:p>
            <a:pPr algn="l">
              <a:spcAft>
                <a:spcPts val="2400"/>
              </a:spcAft>
            </a:pPr>
            <a:r>
              <a:rPr lang="sr-Latn-CS" i="1" noProof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Milinković Milena		    Srndović Milan</a:t>
            </a:r>
          </a:p>
          <a:p>
            <a:pPr algn="l">
              <a:spcAft>
                <a:spcPts val="2400"/>
              </a:spcAft>
            </a:pPr>
            <a:r>
              <a:rPr lang="sr-Latn-CS" i="1" noProof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Kostić Rastko		  	    Ćurčić Stefan</a:t>
            </a:r>
            <a:endParaRPr lang="sr-Latn-CS" i="1" noProof="1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8600" y="228600"/>
            <a:ext cx="8763000" cy="6324600"/>
          </a:xfrm>
        </p:spPr>
        <p:txBody>
          <a:bodyPr/>
          <a:lstStyle/>
          <a:p>
            <a:pPr algn="just">
              <a:buFont typeface="Arial" pitchFamily="34" charset="0"/>
              <a:buChar char="•"/>
            </a:pPr>
            <a:r>
              <a:rPr lang="sr-Latn-CS" dirty="0" smtClean="0"/>
              <a:t> </a:t>
            </a:r>
            <a:r>
              <a:rPr lang="sr-Latn-CS" sz="2400" i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Na osnovu predhodno dobijenog može se doneti sledeći zaključak :</a:t>
            </a:r>
            <a:r>
              <a:rPr lang="sr-Latn-CS" sz="2400" b="1" i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sr-Latn-CS" sz="2600" b="1" i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polazna struja kondezatora dobijena na osnovu dv</a:t>
            </a:r>
            <a:r>
              <a:rPr lang="en-US" sz="2600" b="1" i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a</a:t>
            </a:r>
            <a:r>
              <a:rPr lang="sr-Latn-CS" sz="2600" b="1" i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 različit</a:t>
            </a:r>
            <a:r>
              <a:rPr lang="sr-Latn-CS" sz="2600" b="1" i="1" noProof="1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a pristupa </a:t>
            </a:r>
            <a:r>
              <a:rPr lang="sr-Latn-CS" sz="2600" b="1" i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i na osnovu simulacije prelaznog procesa se jako malo razlikuju, pa se konstatacija da ne treba ovu struju ograničavati po</a:t>
            </a:r>
            <a:r>
              <a:rPr lang="en-US" sz="2600" b="1" i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k</a:t>
            </a:r>
            <a:r>
              <a:rPr lang="sr-Latn-CS" sz="2600" b="1" i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azala tačnom</a:t>
            </a:r>
            <a:endParaRPr lang="sr-Latn-CS" sz="2600" i="1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pPr algn="just">
              <a:buFont typeface="Arial" pitchFamily="34" charset="0"/>
              <a:buChar char="•"/>
            </a:pPr>
            <a:endParaRPr lang="sr-Latn-CS" sz="2400" b="1" i="1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pPr algn="just">
              <a:buFont typeface="Arial" pitchFamily="34" charset="0"/>
              <a:buChar char="•"/>
            </a:pPr>
            <a:r>
              <a:rPr lang="sr-Latn-CS" sz="2400" b="1" i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 </a:t>
            </a:r>
            <a:r>
              <a:rPr lang="sr-Latn-CS" sz="2400" i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Sada će biti izračunata  polazna struja kondezatora 15 sec nakon što je kondezator bio isključen, kada se energija akumulirana u njemu smanjila</a:t>
            </a:r>
          </a:p>
          <a:p>
            <a:pPr algn="just"/>
            <a:r>
              <a:rPr lang="sr-Latn-CS" sz="2400" i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</a:p>
          <a:p>
            <a:pPr algn="just">
              <a:buFont typeface="Arial" pitchFamily="34" charset="0"/>
              <a:buChar char="•"/>
            </a:pPr>
            <a:r>
              <a:rPr lang="sr-Latn-CS" sz="2400" i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U ovom slučaju je za očekivati da je ona nešto veća od predhodno izračunatog slučaja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8600" y="228600"/>
            <a:ext cx="8686800" cy="6477000"/>
          </a:xfrm>
        </p:spPr>
        <p:txBody>
          <a:bodyPr/>
          <a:lstStyle/>
          <a:p>
            <a:pPr algn="just">
              <a:buFont typeface="Arial" pitchFamily="34" charset="0"/>
              <a:buChar char="•"/>
            </a:pPr>
            <a:r>
              <a:rPr lang="sr-Latn-CS" noProof="1" smtClean="0"/>
              <a:t> </a:t>
            </a:r>
            <a:r>
              <a:rPr lang="sr-Latn-CS" sz="2400" i="1" noProof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Na osnovu kataloga koji nam je bio dostupan , izračunaće se prvo vrednost otpora </a:t>
            </a:r>
            <a:r>
              <a:rPr lang="sr-Latn-CS" sz="2800" b="1" i="1" noProof="1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R</a:t>
            </a:r>
            <a:r>
              <a:rPr lang="sr-Latn-CS" sz="2400" i="1" noProof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preko koga se kondenzator prazni kada je van pogona</a:t>
            </a:r>
          </a:p>
          <a:p>
            <a:pPr algn="just">
              <a:buFont typeface="Arial" pitchFamily="34" charset="0"/>
              <a:buChar char="•"/>
            </a:pPr>
            <a:endParaRPr lang="sr-Latn-CS" sz="2400" i="1" noProof="1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pPr algn="just">
              <a:buFont typeface="Arial" pitchFamily="34" charset="0"/>
              <a:buChar char="•"/>
            </a:pPr>
            <a:r>
              <a:rPr lang="sr-Latn-CS" sz="2400" i="1" noProof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Za već navedene parametre kola i uslove u zadatku dobijamo :</a:t>
            </a:r>
          </a:p>
          <a:p>
            <a:pPr algn="just">
              <a:buFont typeface="Arial" pitchFamily="34" charset="0"/>
              <a:buChar char="•"/>
            </a:pPr>
            <a:endParaRPr lang="sr-Latn-CS" sz="2400" i="1" noProof="1" smtClean="0"/>
          </a:p>
          <a:p>
            <a:pPr algn="just">
              <a:buFont typeface="Arial" pitchFamily="34" charset="0"/>
              <a:buChar char="•"/>
            </a:pPr>
            <a:endParaRPr lang="sr-Latn-CS" sz="2400" i="1" noProof="1" smtClean="0"/>
          </a:p>
          <a:p>
            <a:pPr algn="just">
              <a:buFont typeface="Arial" pitchFamily="34" charset="0"/>
              <a:buChar char="•"/>
            </a:pPr>
            <a:endParaRPr lang="sr-Latn-CS" sz="2400" i="1" noProof="1" smtClean="0"/>
          </a:p>
          <a:p>
            <a:pPr algn="just">
              <a:buFont typeface="Arial" pitchFamily="34" charset="0"/>
              <a:buChar char="•"/>
            </a:pPr>
            <a:endParaRPr lang="sr-Latn-CS" sz="2400" i="1" noProof="1" smtClean="0"/>
          </a:p>
          <a:p>
            <a:pPr algn="just">
              <a:buFont typeface="Arial" pitchFamily="34" charset="0"/>
              <a:buChar char="•"/>
            </a:pPr>
            <a:endParaRPr lang="sr-Latn-CS" sz="2400" i="1" noProof="1" smtClean="0"/>
          </a:p>
          <a:p>
            <a:pPr algn="just">
              <a:buFont typeface="Arial" pitchFamily="34" charset="0"/>
              <a:buChar char="•"/>
            </a:pPr>
            <a:r>
              <a:rPr lang="sr-Latn-CS" sz="2400" i="1" noProof="1" smtClean="0"/>
              <a:t> </a:t>
            </a:r>
            <a:r>
              <a:rPr lang="sr-Latn-CS" sz="2400" i="1" noProof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Pražnjenje kondezatora se odvija po sledećem matematičkom pravilu :</a:t>
            </a:r>
          </a:p>
          <a:p>
            <a:pPr algn="just">
              <a:buFont typeface="Arial" pitchFamily="34" charset="0"/>
              <a:buChar char="•"/>
            </a:pPr>
            <a:endParaRPr lang="sr-Latn-CS" sz="2400" i="1" noProof="1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pPr algn="just">
              <a:buFont typeface="Arial" pitchFamily="34" charset="0"/>
              <a:buChar char="•"/>
            </a:pPr>
            <a:r>
              <a:rPr lang="sr-Latn-CS" sz="2400" i="1" noProof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Na osnovu ovog biće izračunata akumulirana energija u kondenzatoru 15 sec nakon njegovog isključenja kada se on ponovo vraća u radno stanje</a:t>
            </a:r>
          </a:p>
          <a:p>
            <a:pPr algn="just">
              <a:buFont typeface="Arial" pitchFamily="34" charset="0"/>
              <a:buChar char="•"/>
            </a:pPr>
            <a:endParaRPr lang="sr-Latn-CS" sz="2400" i="1" noProof="1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686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36865" name="Picture 1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52400" y="2895600"/>
            <a:ext cx="2714625" cy="1352550"/>
          </a:xfrm>
          <a:prstGeom prst="rect">
            <a:avLst/>
          </a:prstGeom>
          <a:noFill/>
        </p:spPr>
      </p:pic>
      <p:sp>
        <p:nvSpPr>
          <p:cNvPr id="36868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36867" name="Picture 3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810000" y="2819400"/>
            <a:ext cx="5334000" cy="1371600"/>
          </a:xfrm>
          <a:prstGeom prst="rect">
            <a:avLst/>
          </a:prstGeom>
          <a:noFill/>
        </p:spPr>
      </p:pic>
      <p:sp>
        <p:nvSpPr>
          <p:cNvPr id="36869" name="Rectangle 5"/>
          <p:cNvSpPr>
            <a:spLocks noChangeArrowheads="1"/>
          </p:cNvSpPr>
          <p:nvPr/>
        </p:nvSpPr>
        <p:spPr bwMode="auto">
          <a:xfrm>
            <a:off x="457200" y="1628775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9" name="Picture 22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048000" y="3200400"/>
            <a:ext cx="533400" cy="619125"/>
          </a:xfrm>
          <a:prstGeom prst="rect">
            <a:avLst/>
          </a:prstGeom>
          <a:noFill/>
        </p:spPr>
      </p:pic>
      <p:sp>
        <p:nvSpPr>
          <p:cNvPr id="36871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36870" name="Picture 6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495800" y="4876800"/>
            <a:ext cx="2638425" cy="6381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8600" y="228600"/>
            <a:ext cx="8686800" cy="6400800"/>
          </a:xfrm>
        </p:spPr>
        <p:txBody>
          <a:bodyPr/>
          <a:lstStyle/>
          <a:p>
            <a:pPr algn="l">
              <a:buFont typeface="Arial" pitchFamily="34" charset="0"/>
              <a:buChar char="•"/>
            </a:pPr>
            <a:r>
              <a:rPr lang="sr-Latn-CS" dirty="0" smtClean="0"/>
              <a:t> </a:t>
            </a:r>
            <a:r>
              <a:rPr lang="sr-Latn-CS" sz="2400" i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Sada imamo sledeće :</a:t>
            </a:r>
          </a:p>
          <a:p>
            <a:pPr algn="l"/>
            <a:endParaRPr lang="sr-Latn-CS" sz="2400" i="1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pPr algn="l">
              <a:buFont typeface="Arial" pitchFamily="34" charset="0"/>
              <a:buChar char="•"/>
            </a:pPr>
            <a:endParaRPr lang="sr-Latn-CS" sz="2400" i="1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pPr algn="l">
              <a:buFont typeface="Arial" pitchFamily="34" charset="0"/>
              <a:buChar char="•"/>
            </a:pPr>
            <a:endParaRPr lang="sr-Latn-CS" sz="2400" i="1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pPr algn="l">
              <a:buFont typeface="Arial" pitchFamily="34" charset="0"/>
              <a:buChar char="•"/>
            </a:pPr>
            <a:endParaRPr lang="sr-Latn-CS" sz="2400" i="1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pPr algn="just">
              <a:buFont typeface="Arial" pitchFamily="34" charset="0"/>
              <a:buChar char="•"/>
            </a:pPr>
            <a:r>
              <a:rPr lang="sr-Latn-CS" sz="2400" i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Sada je energija akumulisana u jednoj grani trougla 15 sec nakon isključenja kondenzatora iz pogona :</a:t>
            </a:r>
          </a:p>
          <a:p>
            <a:pPr algn="l"/>
            <a:endParaRPr lang="sr-Latn-CS" sz="2400" i="1" dirty="0" smtClean="0"/>
          </a:p>
          <a:p>
            <a:pPr algn="l"/>
            <a:endParaRPr lang="sr-Latn-CS" sz="2400" i="1" dirty="0" smtClean="0"/>
          </a:p>
          <a:p>
            <a:pPr algn="l"/>
            <a:endParaRPr lang="sr-Latn-CS" sz="2400" i="1" dirty="0" smtClean="0"/>
          </a:p>
          <a:p>
            <a:pPr algn="just">
              <a:buFont typeface="Arial" pitchFamily="34" charset="0"/>
              <a:buChar char="•"/>
            </a:pPr>
            <a:r>
              <a:rPr lang="sr-Latn-CS" sz="2400" i="1" dirty="0" smtClean="0"/>
              <a:t> </a:t>
            </a:r>
            <a:r>
              <a:rPr lang="sr-Latn-CS" sz="2400" i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Trofazna reaktivna kapacitivna snaga baterije kondezatora  15 sec nakon isključenja : </a:t>
            </a:r>
            <a:r>
              <a:rPr lang="sr-Latn-CS" sz="2400" b="1" i="1" noProof="1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Qc=142.773 KVAr</a:t>
            </a:r>
          </a:p>
          <a:p>
            <a:pPr algn="just">
              <a:buFont typeface="Arial" pitchFamily="34" charset="0"/>
              <a:buChar char="•"/>
            </a:pPr>
            <a:endParaRPr lang="sr-Latn-CS" sz="2400" b="1" i="1" noProof="1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pPr algn="l">
              <a:buFont typeface="Arial" pitchFamily="34" charset="0"/>
              <a:buChar char="•"/>
            </a:pPr>
            <a:r>
              <a:rPr lang="sr-Latn-CS" sz="2400" i="1" dirty="0" smtClean="0"/>
              <a:t> </a:t>
            </a:r>
            <a:r>
              <a:rPr lang="en-US" sz="2400" i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sr-Latn-CS" sz="2400" i="1" noProof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Prividna snaga trofaznog kratkog spoja mreže : </a:t>
            </a:r>
            <a:endParaRPr lang="sr-Latn-CS" sz="2400" i="1" dirty="0" smtClean="0"/>
          </a:p>
        </p:txBody>
      </p:sp>
      <p:sp>
        <p:nvSpPr>
          <p:cNvPr id="37890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7891" name="Rectangle 3"/>
          <p:cNvSpPr>
            <a:spLocks noChangeArrowheads="1"/>
          </p:cNvSpPr>
          <p:nvPr/>
        </p:nvSpPr>
        <p:spPr bwMode="auto">
          <a:xfrm>
            <a:off x="457200" y="866775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37892" name="Picture 4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52600" y="838200"/>
            <a:ext cx="5410200" cy="609600"/>
          </a:xfrm>
          <a:prstGeom prst="rect">
            <a:avLst/>
          </a:prstGeom>
          <a:noFill/>
        </p:spPr>
      </p:pic>
      <p:cxnSp>
        <p:nvCxnSpPr>
          <p:cNvPr id="14" name="Straight Connector 13"/>
          <p:cNvCxnSpPr/>
          <p:nvPr/>
        </p:nvCxnSpPr>
        <p:spPr>
          <a:xfrm rot="5400000">
            <a:off x="5448300" y="876300"/>
            <a:ext cx="457200" cy="38100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 rot="5400000">
            <a:off x="6438900" y="876300"/>
            <a:ext cx="457200" cy="38100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896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7897" name="Rectangle 9"/>
          <p:cNvSpPr>
            <a:spLocks noChangeArrowheads="1"/>
          </p:cNvSpPr>
          <p:nvPr/>
        </p:nvSpPr>
        <p:spPr bwMode="auto">
          <a:xfrm>
            <a:off x="457200" y="9048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7899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7900" name="Rectangle 12"/>
          <p:cNvSpPr>
            <a:spLocks noChangeArrowheads="1"/>
          </p:cNvSpPr>
          <p:nvPr/>
        </p:nvSpPr>
        <p:spPr bwMode="auto">
          <a:xfrm>
            <a:off x="457200" y="9715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7902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37901" name="Picture 13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819400" y="1524000"/>
            <a:ext cx="3305175" cy="552450"/>
          </a:xfrm>
          <a:prstGeom prst="rect">
            <a:avLst/>
          </a:prstGeom>
          <a:noFill/>
        </p:spPr>
      </p:pic>
      <p:sp>
        <p:nvSpPr>
          <p:cNvPr id="37903" name="Rectangle 15"/>
          <p:cNvSpPr>
            <a:spLocks noChangeArrowheads="1"/>
          </p:cNvSpPr>
          <p:nvPr/>
        </p:nvSpPr>
        <p:spPr bwMode="auto">
          <a:xfrm>
            <a:off x="457200" y="10096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7905" name="Rectangle 1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7906" name="Rectangle 18"/>
          <p:cNvSpPr>
            <a:spLocks noChangeArrowheads="1"/>
          </p:cNvSpPr>
          <p:nvPr/>
        </p:nvSpPr>
        <p:spPr bwMode="auto">
          <a:xfrm>
            <a:off x="457200" y="13144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28" name="Picture 17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28600" y="3200400"/>
            <a:ext cx="3429000" cy="476250"/>
          </a:xfrm>
          <a:prstGeom prst="rect">
            <a:avLst/>
          </a:prstGeom>
          <a:noFill/>
        </p:spPr>
      </p:pic>
      <p:pic>
        <p:nvPicPr>
          <p:cNvPr id="29" name="Picture 22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657600" y="3124200"/>
            <a:ext cx="457200" cy="619125"/>
          </a:xfrm>
          <a:prstGeom prst="rect">
            <a:avLst/>
          </a:prstGeom>
          <a:noFill/>
        </p:spPr>
      </p:pic>
      <p:sp>
        <p:nvSpPr>
          <p:cNvPr id="37908" name="Rectangle 2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37907" name="Picture 19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114800" y="3200400"/>
            <a:ext cx="5943600" cy="857250"/>
          </a:xfrm>
          <a:prstGeom prst="rect">
            <a:avLst/>
          </a:prstGeom>
          <a:noFill/>
        </p:spPr>
      </p:pic>
      <p:pic>
        <p:nvPicPr>
          <p:cNvPr id="34" name="Picture 1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209800" y="5638800"/>
            <a:ext cx="5391150" cy="8763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8600" y="228600"/>
            <a:ext cx="8763000" cy="6400800"/>
          </a:xfrm>
        </p:spPr>
        <p:txBody>
          <a:bodyPr>
            <a:normAutofit/>
          </a:bodyPr>
          <a:lstStyle/>
          <a:p>
            <a:pPr algn="just">
              <a:buFont typeface="Arial" pitchFamily="34" charset="0"/>
              <a:buChar char="•"/>
            </a:pPr>
            <a:r>
              <a:rPr lang="sr-Latn-CS" dirty="0" smtClean="0"/>
              <a:t> </a:t>
            </a:r>
            <a:r>
              <a:rPr lang="sr-Latn-CS" sz="3200" i="1" noProof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sr-Latn-CS" sz="2400" i="1" noProof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Koeficijent uvećanja polazne struje u odnosu na nominalnu struju kondezatorske baterije :</a:t>
            </a:r>
          </a:p>
          <a:p>
            <a:pPr algn="just">
              <a:buFont typeface="Arial" pitchFamily="34" charset="0"/>
              <a:buChar char="•"/>
            </a:pPr>
            <a:endParaRPr lang="sr-Latn-CS" sz="2400" i="1" noProof="1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pPr algn="just">
              <a:buFont typeface="Arial" pitchFamily="34" charset="0"/>
              <a:buChar char="•"/>
            </a:pPr>
            <a:endParaRPr lang="sr-Latn-CS" sz="2400" i="1" noProof="1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pPr algn="just">
              <a:buFont typeface="Arial" pitchFamily="34" charset="0"/>
              <a:buChar char="•"/>
            </a:pPr>
            <a:endParaRPr lang="sr-Latn-CS" sz="2400" i="1" noProof="1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pPr algn="just">
              <a:buFont typeface="Arial" pitchFamily="34" charset="0"/>
              <a:buChar char="•"/>
            </a:pPr>
            <a:endParaRPr lang="sr-Latn-CS" sz="2400" i="1" noProof="1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pPr algn="just">
              <a:buFont typeface="Arial" pitchFamily="34" charset="0"/>
              <a:buChar char="•"/>
            </a:pPr>
            <a:endParaRPr lang="sr-Latn-CS" sz="2400" i="1" noProof="1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pPr algn="just"/>
            <a:endParaRPr lang="sr-Latn-CS" sz="2400" i="1" noProof="1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pPr algn="just">
              <a:buFont typeface="Arial" pitchFamily="34" charset="0"/>
              <a:buChar char="•"/>
            </a:pPr>
            <a:r>
              <a:rPr lang="sr-Latn-CS" sz="2400" i="1" noProof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Na osnovu ovog može se doneti zaključak da nije potrebno dodavati prigušnicu ili otpor za ograničenje polazne struje kondenzatorske baterije za ugao uključenja 0º i postojeću energiju u kondezatoru!</a:t>
            </a:r>
          </a:p>
          <a:p>
            <a:pPr algn="just"/>
            <a:endParaRPr lang="sr-Latn-CS" sz="2400" i="1" noProof="1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pPr algn="just">
              <a:buFont typeface="Arial" pitchFamily="34" charset="0"/>
              <a:buChar char="•"/>
            </a:pPr>
            <a:r>
              <a:rPr lang="sr-Latn-CS" sz="2400" i="1" noProof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U odnosu na predhodni slučaj kada je k bilo reda 13, ovde je polazna struja veća, što je i bila pretpostavka</a:t>
            </a:r>
          </a:p>
          <a:p>
            <a:pPr algn="l">
              <a:buFont typeface="Arial" pitchFamily="34" charset="0"/>
              <a:buChar char="•"/>
            </a:pPr>
            <a:endParaRPr lang="en-US" dirty="0"/>
          </a:p>
        </p:txBody>
      </p:sp>
      <p:sp>
        <p:nvSpPr>
          <p:cNvPr id="3891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8915" name="Rectangle 3"/>
          <p:cNvSpPr>
            <a:spLocks noChangeArrowheads="1"/>
          </p:cNvSpPr>
          <p:nvPr/>
        </p:nvSpPr>
        <p:spPr bwMode="auto">
          <a:xfrm>
            <a:off x="457200" y="14001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8917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38916" name="Picture 4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057400" y="1524000"/>
            <a:ext cx="5267325" cy="1133475"/>
          </a:xfrm>
          <a:prstGeom prst="rect">
            <a:avLst/>
          </a:prstGeom>
          <a:noFill/>
        </p:spPr>
      </p:pic>
      <p:sp>
        <p:nvSpPr>
          <p:cNvPr id="38918" name="Rectangle 6"/>
          <p:cNvSpPr>
            <a:spLocks noChangeArrowheads="1"/>
          </p:cNvSpPr>
          <p:nvPr/>
        </p:nvSpPr>
        <p:spPr bwMode="auto">
          <a:xfrm>
            <a:off x="457200" y="15906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0" y="152400"/>
            <a:ext cx="8991600" cy="6477000"/>
          </a:xfrm>
        </p:spPr>
        <p:txBody>
          <a:bodyPr/>
          <a:lstStyle/>
          <a:p>
            <a:pPr algn="just">
              <a:buFont typeface="Arial" pitchFamily="34" charset="0"/>
              <a:buChar char="•"/>
            </a:pPr>
            <a:r>
              <a:rPr lang="en-US" dirty="0" smtClean="0"/>
              <a:t> </a:t>
            </a:r>
            <a:r>
              <a:rPr lang="sr-Latn-CS" sz="2400" i="1" noProof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Sada je preostala energija u kondenzatoru uzeta kao bazna i na osnovu nje izračun</a:t>
            </a:r>
            <a:r>
              <a:rPr lang="en-US" sz="2400" i="1" noProof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a</a:t>
            </a:r>
            <a:r>
              <a:rPr lang="sr-Latn-CS" sz="2400" i="1" noProof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t fiktivni kapacitet koji je unešen u simulaciju</a:t>
            </a:r>
          </a:p>
          <a:p>
            <a:pPr algn="just">
              <a:buFont typeface="Arial" pitchFamily="34" charset="0"/>
              <a:buChar char="•"/>
            </a:pPr>
            <a:endParaRPr lang="sr-Latn-CS" sz="2400" b="1" i="1" noProof="1"/>
          </a:p>
        </p:txBody>
      </p:sp>
      <p:pic>
        <p:nvPicPr>
          <p:cNvPr id="5" name="Picture 4"/>
          <p:cNvPicPr/>
          <p:nvPr/>
        </p:nvPicPr>
        <p:blipFill>
          <a:blip r:embed="rId2"/>
          <a:srcRect b="4167"/>
          <a:stretch>
            <a:fillRect/>
          </a:stretch>
        </p:blipFill>
        <p:spPr bwMode="auto">
          <a:xfrm>
            <a:off x="0" y="1600200"/>
            <a:ext cx="9144000" cy="525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" y="228600"/>
            <a:ext cx="8839200" cy="6629400"/>
          </a:xfrm>
        </p:spPr>
        <p:txBody>
          <a:bodyPr/>
          <a:lstStyle/>
          <a:p>
            <a:pPr algn="l"/>
            <a:endParaRPr lang="en-US" dirty="0"/>
          </a:p>
        </p:txBody>
      </p:sp>
      <p:pic>
        <p:nvPicPr>
          <p:cNvPr id="5" name="Picture 4"/>
          <p:cNvPicPr/>
          <p:nvPr/>
        </p:nvPicPr>
        <p:blipFill>
          <a:blip r:embed="rId2"/>
          <a:srcRect b="3448"/>
          <a:stretch>
            <a:fillRect/>
          </a:stretch>
        </p:blipFill>
        <p:spPr bwMode="auto">
          <a:xfrm>
            <a:off x="152400" y="228600"/>
            <a:ext cx="8839200" cy="647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5"/>
          <p:cNvSpPr/>
          <p:nvPr/>
        </p:nvSpPr>
        <p:spPr>
          <a:xfrm>
            <a:off x="4419600" y="1066800"/>
            <a:ext cx="219483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r-Latn-CS" sz="2800" b="1" noProof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I</a:t>
            </a:r>
            <a:r>
              <a:rPr lang="sr-Latn-CS" sz="2000" b="1" noProof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ud</a:t>
            </a:r>
            <a:r>
              <a:rPr lang="en-US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~ 5000 A</a:t>
            </a:r>
            <a:endParaRPr lang="en-US" sz="28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cxnSp>
        <p:nvCxnSpPr>
          <p:cNvPr id="7" name="Straight Arrow Connector 6"/>
          <p:cNvCxnSpPr/>
          <p:nvPr/>
        </p:nvCxnSpPr>
        <p:spPr>
          <a:xfrm rot="10800000">
            <a:off x="685800" y="1143000"/>
            <a:ext cx="3749040" cy="182880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" y="228600"/>
            <a:ext cx="8763000" cy="6400800"/>
          </a:xfrm>
        </p:spPr>
        <p:txBody>
          <a:bodyPr/>
          <a:lstStyle/>
          <a:p>
            <a:pPr algn="just">
              <a:buFont typeface="Arial" pitchFamily="34" charset="0"/>
              <a:buChar char="•"/>
            </a:pPr>
            <a:r>
              <a:rPr lang="en-US" dirty="0" smtClean="0"/>
              <a:t> </a:t>
            </a:r>
            <a:r>
              <a:rPr lang="sr-Latn-CS" sz="2400" i="1" noProof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Sada će se uzeti ugao uključenja kondenzatora u pogon od  </a:t>
            </a:r>
            <a:r>
              <a:rPr lang="sr-Latn-CS" sz="2400" b="1" i="1" noProof="1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π rad</a:t>
            </a:r>
            <a:r>
              <a:rPr lang="sr-Latn-CS" sz="2400" i="1" noProof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, kao kritičniji slučaj u odnosu na predhodni, sa energijom u kondenzatoru manjom od energije pri prvom uključenju </a:t>
            </a:r>
          </a:p>
          <a:p>
            <a:pPr algn="just">
              <a:buFont typeface="Arial" pitchFamily="34" charset="0"/>
              <a:buChar char="•"/>
            </a:pPr>
            <a:endParaRPr lang="sr-Latn-CS" sz="2400" i="1" noProof="1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pPr algn="just">
              <a:buFont typeface="Arial" pitchFamily="34" charset="0"/>
              <a:buChar char="•"/>
            </a:pPr>
            <a:r>
              <a:rPr lang="sr-Latn-CS" sz="2400" i="1" noProof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Ugao uključeja od π rad se u simulaciju preslikava kao nominalni napon kondenzatora sa predznakom minus :</a:t>
            </a:r>
          </a:p>
          <a:p>
            <a:pPr algn="just"/>
            <a:endParaRPr lang="sr-Latn-CS" sz="2400" i="1" noProof="1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pPr algn="just"/>
            <a:endParaRPr lang="sr-Latn-CS" sz="2400" i="1" noProof="1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pPr algn="just"/>
            <a:endParaRPr lang="sr-Latn-CS" sz="2400" i="1" noProof="1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pPr algn="just">
              <a:buFont typeface="Arial" pitchFamily="34" charset="0"/>
              <a:buChar char="•"/>
            </a:pPr>
            <a:r>
              <a:rPr lang="sr-Latn-CS" sz="2400" i="1" noProof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Ovaj ugao je unet u simulaciju prelaznog procesa da bi bili maksimalno sigurni da polazna struja neće biti veća od nominalne pomnožene sa 100</a:t>
            </a:r>
          </a:p>
          <a:p>
            <a:pPr algn="just">
              <a:buFont typeface="Arial" pitchFamily="34" charset="0"/>
              <a:buChar char="•"/>
            </a:pPr>
            <a:endParaRPr lang="sr-Latn-CS" sz="2400" i="1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pPr algn="just">
              <a:buFont typeface="Arial" pitchFamily="34" charset="0"/>
              <a:buChar char="•"/>
            </a:pPr>
            <a:endParaRPr lang="sr-Latn-CS" sz="2400" i="1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pPr algn="just"/>
            <a:endParaRPr lang="sr-Latn-CS" sz="2400" i="1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pPr algn="just"/>
            <a:endParaRPr lang="en-US" sz="2400" i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409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101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667000" y="3124200"/>
            <a:ext cx="3028950" cy="4476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8600" y="228600"/>
            <a:ext cx="8610600" cy="6324600"/>
          </a:xfrm>
        </p:spPr>
        <p:txBody>
          <a:bodyPr/>
          <a:lstStyle/>
          <a:p>
            <a:pPr algn="l"/>
            <a:endParaRPr lang="en-US" dirty="0"/>
          </a:p>
        </p:txBody>
      </p:sp>
      <p:pic>
        <p:nvPicPr>
          <p:cNvPr id="5" name="Picture 4"/>
          <p:cNvPicPr/>
          <p:nvPr/>
        </p:nvPicPr>
        <p:blipFill>
          <a:blip r:embed="rId2"/>
          <a:srcRect b="3614"/>
          <a:stretch>
            <a:fillRect/>
          </a:stretch>
        </p:blipFill>
        <p:spPr bwMode="auto">
          <a:xfrm>
            <a:off x="228600" y="228600"/>
            <a:ext cx="8610600" cy="632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" y="228600"/>
            <a:ext cx="8763000" cy="6400800"/>
          </a:xfrm>
        </p:spPr>
        <p:txBody>
          <a:bodyPr/>
          <a:lstStyle/>
          <a:p>
            <a:endParaRPr lang="en-US" dirty="0"/>
          </a:p>
        </p:txBody>
      </p:sp>
      <p:pic>
        <p:nvPicPr>
          <p:cNvPr id="4" name="Picture 3"/>
          <p:cNvPicPr/>
          <p:nvPr/>
        </p:nvPicPr>
        <p:blipFill>
          <a:blip r:embed="rId2"/>
          <a:srcRect b="3571"/>
          <a:stretch>
            <a:fillRect/>
          </a:stretch>
        </p:blipFill>
        <p:spPr bwMode="auto">
          <a:xfrm>
            <a:off x="152400" y="228600"/>
            <a:ext cx="8763000" cy="632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4"/>
          <p:cNvSpPr/>
          <p:nvPr/>
        </p:nvSpPr>
        <p:spPr>
          <a:xfrm>
            <a:off x="4724400" y="914400"/>
            <a:ext cx="219483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r-Latn-CS" sz="2800" b="1" noProof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I</a:t>
            </a:r>
            <a:r>
              <a:rPr lang="sr-Latn-CS" sz="2000" b="1" noProof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ud</a:t>
            </a:r>
            <a:r>
              <a:rPr lang="en-US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~ 5</a:t>
            </a:r>
            <a:r>
              <a:rPr lang="sr-Latn-CS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5</a:t>
            </a:r>
            <a:r>
              <a:rPr lang="en-US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00 A</a:t>
            </a:r>
            <a:endParaRPr lang="en-US" sz="28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cxnSp>
        <p:nvCxnSpPr>
          <p:cNvPr id="6" name="Straight Arrow Connector 5"/>
          <p:cNvCxnSpPr/>
          <p:nvPr/>
        </p:nvCxnSpPr>
        <p:spPr>
          <a:xfrm rot="10800000">
            <a:off x="746760" y="990600"/>
            <a:ext cx="3931920" cy="152400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8600" y="304800"/>
            <a:ext cx="8915400" cy="6324600"/>
          </a:xfrm>
        </p:spPr>
        <p:txBody>
          <a:bodyPr>
            <a:normAutofit lnSpcReduction="10000"/>
          </a:bodyPr>
          <a:lstStyle/>
          <a:p>
            <a:pPr algn="just">
              <a:buFont typeface="Arial" pitchFamily="34" charset="0"/>
              <a:buChar char="•"/>
            </a:pPr>
            <a:r>
              <a:rPr lang="sr-Latn-CS" sz="2400" i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Kao što je i pretpostavljeno, ovo je kritičniji slučaj, odnosno struja uključenja je veća</a:t>
            </a:r>
            <a:r>
              <a:rPr lang="en-US" sz="2400" i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endParaRPr lang="sr-Latn-CS" sz="2400" i="1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pPr algn="just"/>
            <a:endParaRPr lang="sr-Latn-CS" sz="2400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just">
              <a:buFont typeface="Arial" pitchFamily="34" charset="0"/>
              <a:buChar char="•"/>
            </a:pPr>
            <a:r>
              <a:rPr lang="sr-Latn-CS" sz="2400" i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en-US" sz="2400" i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Po</a:t>
            </a:r>
            <a:r>
              <a:rPr lang="sr-Latn-CS" sz="2400" i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što ni u ovom slučaju polazna struja kondenzatora se ne približava graničnoj vrednosti, </a:t>
            </a:r>
            <a:r>
              <a:rPr lang="sr-Latn-CS" sz="2400" b="1" i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može se doneti zaključak da je bezbedno priključiti kondenzator u pogon u svim navedenim uslovima</a:t>
            </a:r>
            <a:endParaRPr lang="sr-Latn-CS" sz="2400" b="1" i="1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pPr algn="just"/>
            <a:endParaRPr lang="sr-Latn-CS" sz="2400" i="1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pPr algn="just">
              <a:buFont typeface="Arial" pitchFamily="34" charset="0"/>
              <a:buChar char="•"/>
            </a:pPr>
            <a:r>
              <a:rPr lang="sr-Latn-CS" sz="2400" i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Sada treba još izračunati snagu disipacije na otporniku R preko koje se prazni kondenzator kada je van pogona </a:t>
            </a:r>
          </a:p>
          <a:p>
            <a:pPr algn="just">
              <a:buFont typeface="Arial" pitchFamily="34" charset="0"/>
              <a:buChar char="•"/>
            </a:pPr>
            <a:endParaRPr lang="sr-Latn-CS" sz="2400" i="1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pPr algn="just">
              <a:buFont typeface="Arial" pitchFamily="34" charset="0"/>
              <a:buChar char="•"/>
            </a:pPr>
            <a:r>
              <a:rPr lang="sr-Latn-CS" sz="2400" i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U trenutku isključenja kondenzatora, napon na njemu je 400V i opada do 338V nakon 15sec kada se ponovo uključuje</a:t>
            </a:r>
          </a:p>
          <a:p>
            <a:pPr algn="just">
              <a:buFont typeface="Arial" pitchFamily="34" charset="0"/>
              <a:buChar char="•"/>
            </a:pPr>
            <a:endParaRPr lang="sr-Latn-CS" sz="2400" i="1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pPr algn="just">
              <a:buFont typeface="Arial" pitchFamily="34" charset="0"/>
              <a:buChar char="•"/>
            </a:pPr>
            <a:r>
              <a:rPr lang="sr-Latn-CS" sz="2400" i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To znači da će snaga disipacije na otporniku biti promenjiva u vremenu</a:t>
            </a:r>
            <a:r>
              <a:rPr lang="en-US" sz="2400" i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en-US" sz="2400" i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i</a:t>
            </a:r>
            <a:r>
              <a:rPr lang="sr-Latn-CS" sz="2400" i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srazmerna promeni </a:t>
            </a:r>
            <a:r>
              <a:rPr lang="en-US" sz="2400" i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kvadrata</a:t>
            </a:r>
            <a:r>
              <a:rPr lang="en-US" sz="2400" i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sr-Latn-CS" sz="2400" i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napona </a:t>
            </a:r>
            <a:r>
              <a:rPr lang="sr-Latn-CS" sz="2400" i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na kondenzatoru</a:t>
            </a:r>
          </a:p>
          <a:p>
            <a:pPr algn="just">
              <a:buFont typeface="Arial" pitchFamily="34" charset="0"/>
              <a:buChar char="•"/>
            </a:pPr>
            <a:endParaRPr lang="sr-Latn-CS" sz="2400" i="1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pPr algn="just">
              <a:buFont typeface="Arial" pitchFamily="34" charset="0"/>
              <a:buChar char="•"/>
            </a:pPr>
            <a:endParaRPr lang="sr-Latn-CS" sz="2400" i="1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pPr algn="just"/>
            <a:endParaRPr lang="en-US" sz="2400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030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" y="381000"/>
            <a:ext cx="8839200" cy="6096000"/>
          </a:xfrm>
        </p:spPr>
        <p:txBody>
          <a:bodyPr>
            <a:normAutofit/>
          </a:bodyPr>
          <a:lstStyle/>
          <a:p>
            <a:pPr algn="l"/>
            <a:r>
              <a:rPr lang="sr-Latn-CS" sz="4400" i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Opis zadatka :</a:t>
            </a:r>
          </a:p>
          <a:p>
            <a:pPr algn="l"/>
            <a:endParaRPr lang="sr-Latn-CS" sz="2800" i="1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pPr algn="just">
              <a:spcAft>
                <a:spcPts val="1200"/>
              </a:spcAft>
              <a:buFont typeface="Arial" pitchFamily="34" charset="0"/>
              <a:buChar char="•"/>
            </a:pPr>
            <a:r>
              <a:rPr lang="sr-Latn-CS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sr-Latn-CS" sz="2800" i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Kondezator  karakteristika : Q</a:t>
            </a:r>
            <a:r>
              <a:rPr lang="en-US" sz="2800" i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=200</a:t>
            </a:r>
            <a:r>
              <a:rPr lang="sr-Latn-CS" sz="2800" i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sr-Latn-CS" sz="2800" i="1" noProof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KVAr</a:t>
            </a:r>
            <a:r>
              <a:rPr lang="sr-Latn-CS" sz="2800" i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en-US" sz="2800" i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, </a:t>
            </a:r>
            <a:r>
              <a:rPr lang="sr-Latn-CS" sz="2800" i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    </a:t>
            </a:r>
            <a:r>
              <a:rPr lang="en-US" sz="2800" i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Un=3x400 V </a:t>
            </a:r>
            <a:r>
              <a:rPr lang="sr-Latn-CS" sz="2800" i="1" noProof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treba priključiti u jednom </a:t>
            </a:r>
            <a:r>
              <a:rPr lang="sr-Latn-CS" sz="2800" i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pogonu</a:t>
            </a:r>
          </a:p>
          <a:p>
            <a:pPr algn="just">
              <a:spcAft>
                <a:spcPts val="1200"/>
              </a:spcAft>
              <a:buFont typeface="Arial" pitchFamily="34" charset="0"/>
              <a:buChar char="•"/>
            </a:pPr>
            <a:r>
              <a:rPr lang="sr-Latn-CS" sz="2800" i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Kondenzator radi u intermitentnom pogonu, odnosno 15 sec nakon isključenja se uključuje</a:t>
            </a:r>
          </a:p>
          <a:p>
            <a:pPr algn="just">
              <a:spcAft>
                <a:spcPts val="1200"/>
              </a:spcAft>
              <a:buFont typeface="Arial" pitchFamily="34" charset="0"/>
              <a:buChar char="•"/>
            </a:pPr>
            <a:r>
              <a:rPr lang="sr-Latn-CS" sz="2800" i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Vršna vrednost pri uključenju ne sme biti veća od 100 In, definisano IEC Standardom</a:t>
            </a:r>
          </a:p>
          <a:p>
            <a:pPr algn="just">
              <a:spcAft>
                <a:spcPts val="1200"/>
              </a:spcAft>
              <a:buFont typeface="Arial" pitchFamily="34" charset="0"/>
              <a:buChar char="•"/>
            </a:pPr>
            <a:r>
              <a:rPr lang="sr-Latn-CS" sz="2800" i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Standardno vreme (prema IEC 60831), koje moraju ispuniti kondenzatori je da se sa nominalnog napona (400 V) isprazne na 75 V je 3 minuta </a:t>
            </a:r>
            <a:endParaRPr lang="en-US" sz="2800" i="1" dirty="0" smtClean="0"/>
          </a:p>
          <a:p>
            <a:pPr algn="l">
              <a:spcAft>
                <a:spcPts val="1200"/>
              </a:spcAft>
              <a:buFont typeface="Arial" pitchFamily="34" charset="0"/>
              <a:buChar char="•"/>
            </a:pPr>
            <a:endParaRPr lang="sr-Latn-CS" i="1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pPr algn="l"/>
            <a:endParaRPr 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" y="228600"/>
            <a:ext cx="8763000" cy="6400800"/>
          </a:xfrm>
        </p:spPr>
        <p:txBody>
          <a:bodyPr/>
          <a:lstStyle/>
          <a:p>
            <a:pPr algn="just">
              <a:buFont typeface="Arial" pitchFamily="34" charset="0"/>
              <a:buChar char="•"/>
            </a:pPr>
            <a:r>
              <a:rPr lang="sr-Latn-CS" dirty="0" smtClean="0"/>
              <a:t> </a:t>
            </a:r>
            <a:r>
              <a:rPr lang="sr-Latn-CS" sz="2400" i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Zamens</a:t>
            </a:r>
            <a:r>
              <a:rPr lang="en-US" sz="2400" i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k</a:t>
            </a:r>
            <a:r>
              <a:rPr lang="sr-Latn-CS" sz="2400" i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a šema pri pražnjenju kondenzatora izgleda ovako :</a:t>
            </a:r>
          </a:p>
          <a:p>
            <a:pPr algn="l"/>
            <a:endParaRPr lang="sr-Latn-CS" sz="2400" i="1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pPr algn="l">
              <a:buFont typeface="Arial" pitchFamily="34" charset="0"/>
              <a:buChar char="•"/>
            </a:pPr>
            <a:endParaRPr lang="sr-Latn-CS" sz="2400" i="1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pPr algn="l">
              <a:buFont typeface="Arial" pitchFamily="34" charset="0"/>
              <a:buChar char="•"/>
            </a:pPr>
            <a:endParaRPr lang="sr-Latn-CS" sz="2400" i="1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pPr algn="l">
              <a:buFont typeface="Arial" pitchFamily="34" charset="0"/>
              <a:buChar char="•"/>
            </a:pPr>
            <a:endParaRPr lang="sr-Latn-CS" sz="2400" i="1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pPr algn="l">
              <a:buFont typeface="Arial" pitchFamily="34" charset="0"/>
              <a:buChar char="•"/>
            </a:pPr>
            <a:endParaRPr lang="sr-Latn-CS" sz="2400" i="1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pPr algn="l">
              <a:buFont typeface="Arial" pitchFamily="34" charset="0"/>
              <a:buChar char="•"/>
            </a:pPr>
            <a:endParaRPr lang="sr-Latn-CS" sz="2400" i="1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pPr algn="l">
              <a:buFont typeface="Arial" pitchFamily="34" charset="0"/>
              <a:buChar char="•"/>
            </a:pPr>
            <a:endParaRPr lang="sr-Latn-CS" sz="2400" i="1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pPr algn="l">
              <a:buFont typeface="Arial" pitchFamily="34" charset="0"/>
              <a:buChar char="•"/>
            </a:pPr>
            <a:endParaRPr lang="sr-Latn-CS" sz="2400" i="1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pPr algn="just">
              <a:buFont typeface="Arial" pitchFamily="34" charset="0"/>
              <a:buChar char="•"/>
            </a:pPr>
            <a:r>
              <a:rPr lang="sr-Latn-CS" sz="2400" i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 Za napon na kondenzatoru od 400V snaga disipacije na otporniku će biti ,</a:t>
            </a:r>
          </a:p>
          <a:p>
            <a:pPr algn="l"/>
            <a:endParaRPr lang="sr-Latn-CS" sz="2400" i="1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pPr algn="l">
              <a:buFont typeface="Arial" pitchFamily="34" charset="0"/>
              <a:buChar char="•"/>
            </a:pPr>
            <a:endParaRPr lang="sr-Latn-CS" sz="2400" i="1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pPr algn="l"/>
            <a:r>
              <a:rPr lang="sr-Latn-CS" sz="2400" i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a neposredno pre uključenja u pogon :</a:t>
            </a:r>
          </a:p>
          <a:p>
            <a:pPr algn="l"/>
            <a:r>
              <a:rPr lang="sr-Latn-CS" sz="2400" i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endParaRPr lang="sr-Latn-CS" sz="2400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l"/>
            <a:endParaRPr lang="en-US" dirty="0"/>
          </a:p>
        </p:txBody>
      </p:sp>
      <p:cxnSp>
        <p:nvCxnSpPr>
          <p:cNvPr id="4" name="AutoShape 2"/>
          <p:cNvCxnSpPr>
            <a:cxnSpLocks noChangeShapeType="1"/>
          </p:cNvCxnSpPr>
          <p:nvPr/>
        </p:nvCxnSpPr>
        <p:spPr bwMode="auto">
          <a:xfrm>
            <a:off x="1524000" y="2286000"/>
            <a:ext cx="822960" cy="0"/>
          </a:xfrm>
          <a:prstGeom prst="straightConnector1">
            <a:avLst/>
          </a:prstGeom>
          <a:noFill/>
          <a:ln w="76200">
            <a:solidFill>
              <a:srgbClr val="61D6FF"/>
            </a:solidFill>
            <a:round/>
            <a:headEnd/>
            <a:tailEnd/>
          </a:ln>
        </p:spPr>
      </p:cxnSp>
      <p:cxnSp>
        <p:nvCxnSpPr>
          <p:cNvPr id="5" name="AutoShape 2"/>
          <p:cNvCxnSpPr>
            <a:cxnSpLocks noChangeShapeType="1"/>
          </p:cNvCxnSpPr>
          <p:nvPr/>
        </p:nvCxnSpPr>
        <p:spPr bwMode="auto">
          <a:xfrm>
            <a:off x="1524000" y="2514600"/>
            <a:ext cx="822960" cy="1588"/>
          </a:xfrm>
          <a:prstGeom prst="straightConnector1">
            <a:avLst/>
          </a:prstGeom>
          <a:noFill/>
          <a:ln w="76200">
            <a:solidFill>
              <a:srgbClr val="61D6FF"/>
            </a:solidFill>
            <a:round/>
            <a:headEnd/>
            <a:tailEnd/>
          </a:ln>
        </p:spPr>
      </p:cxnSp>
      <p:cxnSp>
        <p:nvCxnSpPr>
          <p:cNvPr id="6" name="Straight Connector 5"/>
          <p:cNvCxnSpPr/>
          <p:nvPr/>
        </p:nvCxnSpPr>
        <p:spPr>
          <a:xfrm rot="5400000" flipH="1" flipV="1">
            <a:off x="1622330" y="2797270"/>
            <a:ext cx="566928" cy="1588"/>
          </a:xfrm>
          <a:prstGeom prst="line">
            <a:avLst/>
          </a:prstGeom>
          <a:ln w="38100">
            <a:solidFill>
              <a:srgbClr val="61D6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Rectangle 6"/>
          <p:cNvSpPr/>
          <p:nvPr/>
        </p:nvSpPr>
        <p:spPr>
          <a:xfrm rot="16200000">
            <a:off x="3924300" y="2247900"/>
            <a:ext cx="838200" cy="304800"/>
          </a:xfrm>
          <a:prstGeom prst="rect">
            <a:avLst/>
          </a:prstGeom>
          <a:ln>
            <a:solidFill>
              <a:srgbClr val="61D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8" name="Picture 3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438400" y="2209800"/>
            <a:ext cx="514350" cy="409575"/>
          </a:xfrm>
          <a:prstGeom prst="rect">
            <a:avLst/>
          </a:prstGeom>
          <a:noFill/>
        </p:spPr>
      </p:pic>
      <p:cxnSp>
        <p:nvCxnSpPr>
          <p:cNvPr id="9" name="Straight Arrow Connector 8"/>
          <p:cNvCxnSpPr/>
          <p:nvPr/>
        </p:nvCxnSpPr>
        <p:spPr>
          <a:xfrm rot="5400000" flipH="1" flipV="1">
            <a:off x="640874" y="2330926"/>
            <a:ext cx="1463040" cy="1588"/>
          </a:xfrm>
          <a:prstGeom prst="straightConnector1">
            <a:avLst/>
          </a:prstGeom>
          <a:ln w="38100">
            <a:solidFill>
              <a:srgbClr val="61D6FF"/>
            </a:solidFill>
            <a:prstDash val="sysDot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 rot="5400000" flipH="1" flipV="1">
            <a:off x="1494314" y="1858486"/>
            <a:ext cx="822960" cy="1588"/>
          </a:xfrm>
          <a:prstGeom prst="line">
            <a:avLst/>
          </a:prstGeom>
          <a:ln w="38100">
            <a:solidFill>
              <a:srgbClr val="61D6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1905000" y="1447800"/>
            <a:ext cx="2468880" cy="1588"/>
          </a:xfrm>
          <a:prstGeom prst="line">
            <a:avLst/>
          </a:prstGeom>
          <a:ln w="38100">
            <a:solidFill>
              <a:srgbClr val="61D6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 rot="5400000" flipH="1" flipV="1">
            <a:off x="4069874" y="1721326"/>
            <a:ext cx="548640" cy="1588"/>
          </a:xfrm>
          <a:prstGeom prst="line">
            <a:avLst/>
          </a:prstGeom>
          <a:ln w="38100">
            <a:solidFill>
              <a:srgbClr val="61D6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 rot="5400000" flipH="1" flipV="1">
            <a:off x="4153694" y="3009106"/>
            <a:ext cx="381000" cy="1588"/>
          </a:xfrm>
          <a:prstGeom prst="line">
            <a:avLst/>
          </a:prstGeom>
          <a:ln w="38100">
            <a:solidFill>
              <a:srgbClr val="61D6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84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35841" name="Picture 1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57200" y="2286000"/>
            <a:ext cx="762000" cy="447675"/>
          </a:xfrm>
          <a:prstGeom prst="rect">
            <a:avLst/>
          </a:prstGeom>
          <a:noFill/>
        </p:spPr>
      </p:pic>
      <p:sp>
        <p:nvSpPr>
          <p:cNvPr id="3584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5846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35845" name="Picture 5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733800" y="2209800"/>
            <a:ext cx="352425" cy="447675"/>
          </a:xfrm>
          <a:prstGeom prst="rect">
            <a:avLst/>
          </a:prstGeom>
          <a:noFill/>
        </p:spPr>
      </p:pic>
      <p:cxnSp>
        <p:nvCxnSpPr>
          <p:cNvPr id="22" name="AutoShape 2"/>
          <p:cNvCxnSpPr>
            <a:cxnSpLocks noChangeShapeType="1"/>
          </p:cNvCxnSpPr>
          <p:nvPr/>
        </p:nvCxnSpPr>
        <p:spPr bwMode="auto">
          <a:xfrm>
            <a:off x="1600200" y="3124200"/>
            <a:ext cx="548640" cy="1588"/>
          </a:xfrm>
          <a:prstGeom prst="straightConnector1">
            <a:avLst/>
          </a:prstGeom>
          <a:noFill/>
          <a:ln w="38100">
            <a:solidFill>
              <a:srgbClr val="61D6FF"/>
            </a:solidFill>
            <a:round/>
            <a:headEnd/>
            <a:tailEnd/>
          </a:ln>
        </p:spPr>
      </p:cxnSp>
      <p:cxnSp>
        <p:nvCxnSpPr>
          <p:cNvPr id="23" name="AutoShape 2"/>
          <p:cNvCxnSpPr>
            <a:cxnSpLocks noChangeShapeType="1"/>
          </p:cNvCxnSpPr>
          <p:nvPr/>
        </p:nvCxnSpPr>
        <p:spPr bwMode="auto">
          <a:xfrm>
            <a:off x="4114800" y="3200400"/>
            <a:ext cx="548640" cy="1588"/>
          </a:xfrm>
          <a:prstGeom prst="straightConnector1">
            <a:avLst/>
          </a:prstGeom>
          <a:noFill/>
          <a:ln w="38100">
            <a:solidFill>
              <a:srgbClr val="61D6FF"/>
            </a:solidFill>
            <a:round/>
            <a:headEnd/>
            <a:tailEnd/>
          </a:ln>
        </p:spPr>
      </p:cxnSp>
      <p:cxnSp>
        <p:nvCxnSpPr>
          <p:cNvPr id="24" name="AutoShape 2"/>
          <p:cNvCxnSpPr>
            <a:cxnSpLocks noChangeShapeType="1"/>
          </p:cNvCxnSpPr>
          <p:nvPr/>
        </p:nvCxnSpPr>
        <p:spPr bwMode="auto">
          <a:xfrm>
            <a:off x="4267200" y="3352800"/>
            <a:ext cx="274320" cy="1588"/>
          </a:xfrm>
          <a:prstGeom prst="straightConnector1">
            <a:avLst/>
          </a:prstGeom>
          <a:noFill/>
          <a:ln w="38100">
            <a:solidFill>
              <a:srgbClr val="61D6FF"/>
            </a:solidFill>
            <a:round/>
            <a:headEnd/>
            <a:tailEnd/>
          </a:ln>
        </p:spPr>
      </p:cxnSp>
      <p:cxnSp>
        <p:nvCxnSpPr>
          <p:cNvPr id="25" name="AutoShape 2"/>
          <p:cNvCxnSpPr>
            <a:cxnSpLocks noChangeShapeType="1"/>
          </p:cNvCxnSpPr>
          <p:nvPr/>
        </p:nvCxnSpPr>
        <p:spPr bwMode="auto">
          <a:xfrm>
            <a:off x="1752600" y="3276600"/>
            <a:ext cx="274320" cy="1588"/>
          </a:xfrm>
          <a:prstGeom prst="straightConnector1">
            <a:avLst/>
          </a:prstGeom>
          <a:noFill/>
          <a:ln w="38100">
            <a:solidFill>
              <a:srgbClr val="61D6FF"/>
            </a:solidFill>
            <a:round/>
            <a:headEnd/>
            <a:tailEnd/>
          </a:ln>
        </p:spPr>
      </p:cxnSp>
      <p:cxnSp>
        <p:nvCxnSpPr>
          <p:cNvPr id="26" name="AutoShape 2"/>
          <p:cNvCxnSpPr>
            <a:cxnSpLocks noChangeShapeType="1"/>
          </p:cNvCxnSpPr>
          <p:nvPr/>
        </p:nvCxnSpPr>
        <p:spPr bwMode="auto">
          <a:xfrm>
            <a:off x="4343400" y="3505200"/>
            <a:ext cx="91440" cy="1588"/>
          </a:xfrm>
          <a:prstGeom prst="straightConnector1">
            <a:avLst/>
          </a:prstGeom>
          <a:noFill/>
          <a:ln w="38100">
            <a:solidFill>
              <a:srgbClr val="61D6FF"/>
            </a:solidFill>
            <a:round/>
            <a:headEnd/>
            <a:tailEnd/>
          </a:ln>
        </p:spPr>
      </p:cxnSp>
      <p:cxnSp>
        <p:nvCxnSpPr>
          <p:cNvPr id="27" name="AutoShape 2"/>
          <p:cNvCxnSpPr>
            <a:cxnSpLocks noChangeShapeType="1"/>
          </p:cNvCxnSpPr>
          <p:nvPr/>
        </p:nvCxnSpPr>
        <p:spPr bwMode="auto">
          <a:xfrm>
            <a:off x="1828800" y="3429000"/>
            <a:ext cx="91440" cy="1588"/>
          </a:xfrm>
          <a:prstGeom prst="straightConnector1">
            <a:avLst/>
          </a:prstGeom>
          <a:noFill/>
          <a:ln w="38100">
            <a:solidFill>
              <a:srgbClr val="61D6FF"/>
            </a:solidFill>
            <a:round/>
            <a:headEnd/>
            <a:tailEnd/>
          </a:ln>
        </p:spPr>
      </p:cxnSp>
      <p:sp>
        <p:nvSpPr>
          <p:cNvPr id="35848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35847" name="Picture 7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800600" y="1676400"/>
            <a:ext cx="4114800" cy="1266825"/>
          </a:xfrm>
          <a:prstGeom prst="rect">
            <a:avLst/>
          </a:prstGeom>
          <a:noFill/>
        </p:spPr>
      </p:pic>
      <p:sp>
        <p:nvSpPr>
          <p:cNvPr id="35849" name="Rectangle 9"/>
          <p:cNvSpPr>
            <a:spLocks noChangeArrowheads="1"/>
          </p:cNvSpPr>
          <p:nvPr/>
        </p:nvSpPr>
        <p:spPr bwMode="auto">
          <a:xfrm>
            <a:off x="457200" y="17240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5851" name="Rectangle 1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35850" name="Picture 10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76600" y="4419600"/>
            <a:ext cx="3267075" cy="876300"/>
          </a:xfrm>
          <a:prstGeom prst="rect">
            <a:avLst/>
          </a:prstGeom>
          <a:noFill/>
        </p:spPr>
      </p:pic>
      <p:sp>
        <p:nvSpPr>
          <p:cNvPr id="35853" name="Rectangle 1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35852" name="Picture 12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067425" y="5410200"/>
            <a:ext cx="3076575" cy="8763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8600" y="228600"/>
            <a:ext cx="8686800" cy="6400800"/>
          </a:xfrm>
        </p:spPr>
        <p:txBody>
          <a:bodyPr/>
          <a:lstStyle/>
          <a:p>
            <a:pPr algn="just">
              <a:buFont typeface="Arial" pitchFamily="34" charset="0"/>
              <a:buChar char="•"/>
            </a:pPr>
            <a:r>
              <a:rPr lang="en-US" dirty="0" smtClean="0"/>
              <a:t> </a:t>
            </a:r>
            <a:r>
              <a:rPr lang="sr-Latn-CS" sz="2400" i="1" noProof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Predhodna konstatacija se može grafički predstaviti :</a:t>
            </a:r>
          </a:p>
          <a:p>
            <a:pPr algn="just">
              <a:buFont typeface="Arial" pitchFamily="34" charset="0"/>
              <a:buChar char="•"/>
            </a:pPr>
            <a:endParaRPr lang="sr-Latn-CS" sz="2400" i="1" noProof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95" name="Rectangle 7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pSp>
        <p:nvGrpSpPr>
          <p:cNvPr id="1027" name="Group 3"/>
          <p:cNvGrpSpPr>
            <a:grpSpLocks noChangeAspect="1"/>
          </p:cNvGrpSpPr>
          <p:nvPr/>
        </p:nvGrpSpPr>
        <p:grpSpPr bwMode="auto">
          <a:xfrm>
            <a:off x="228382" y="920505"/>
            <a:ext cx="8229600" cy="5937068"/>
            <a:chOff x="-78" y="173"/>
            <a:chExt cx="8400" cy="6480"/>
          </a:xfrm>
        </p:grpSpPr>
        <p:sp>
          <p:nvSpPr>
            <p:cNvPr id="1094" name="AutoShape 70"/>
            <p:cNvSpPr>
              <a:spLocks noChangeAspect="1" noChangeArrowheads="1" noTextEdit="1"/>
            </p:cNvSpPr>
            <p:nvPr/>
          </p:nvSpPr>
          <p:spPr bwMode="auto">
            <a:xfrm>
              <a:off x="-78" y="173"/>
              <a:ext cx="8400" cy="6480"/>
            </a:xfrm>
            <a:prstGeom prst="rect">
              <a:avLst/>
            </a:prstGeom>
            <a:noFill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93" name="Rectangle 69"/>
            <p:cNvSpPr>
              <a:spLocks noChangeArrowheads="1"/>
            </p:cNvSpPr>
            <p:nvPr/>
          </p:nvSpPr>
          <p:spPr bwMode="auto">
            <a:xfrm>
              <a:off x="1095" y="480"/>
              <a:ext cx="6510" cy="5130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92" name="Rectangle 68"/>
            <p:cNvSpPr>
              <a:spLocks noChangeArrowheads="1"/>
            </p:cNvSpPr>
            <p:nvPr/>
          </p:nvSpPr>
          <p:spPr bwMode="auto">
            <a:xfrm>
              <a:off x="1095" y="480"/>
              <a:ext cx="6510" cy="5130"/>
            </a:xfrm>
            <a:prstGeom prst="rect">
              <a:avLst/>
            </a:prstGeom>
            <a:noFill/>
            <a:ln w="0">
              <a:solidFill>
                <a:srgbClr val="FFFFFF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91" name="Freeform 67"/>
            <p:cNvSpPr>
              <a:spLocks/>
            </p:cNvSpPr>
            <p:nvPr/>
          </p:nvSpPr>
          <p:spPr bwMode="auto">
            <a:xfrm>
              <a:off x="1095" y="480"/>
              <a:ext cx="1" cy="5130"/>
            </a:xfrm>
            <a:custGeom>
              <a:avLst/>
              <a:gdLst/>
              <a:ahLst/>
              <a:cxnLst>
                <a:cxn ang="0">
                  <a:pos x="0" y="342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h="342">
                  <a:moveTo>
                    <a:pt x="0" y="342"/>
                  </a:move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ysDot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90" name="Freeform 66"/>
            <p:cNvSpPr>
              <a:spLocks/>
            </p:cNvSpPr>
            <p:nvPr/>
          </p:nvSpPr>
          <p:spPr bwMode="auto">
            <a:xfrm>
              <a:off x="3255" y="480"/>
              <a:ext cx="1" cy="5130"/>
            </a:xfrm>
            <a:custGeom>
              <a:avLst/>
              <a:gdLst/>
              <a:ahLst/>
              <a:cxnLst>
                <a:cxn ang="0">
                  <a:pos x="0" y="342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h="342">
                  <a:moveTo>
                    <a:pt x="0" y="342"/>
                  </a:move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ysDot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89" name="Freeform 65"/>
            <p:cNvSpPr>
              <a:spLocks/>
            </p:cNvSpPr>
            <p:nvPr/>
          </p:nvSpPr>
          <p:spPr bwMode="auto">
            <a:xfrm>
              <a:off x="5430" y="480"/>
              <a:ext cx="1" cy="5130"/>
            </a:xfrm>
            <a:custGeom>
              <a:avLst/>
              <a:gdLst/>
              <a:ahLst/>
              <a:cxnLst>
                <a:cxn ang="0">
                  <a:pos x="0" y="342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h="342">
                  <a:moveTo>
                    <a:pt x="0" y="342"/>
                  </a:move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ysDot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88" name="Freeform 64"/>
            <p:cNvSpPr>
              <a:spLocks/>
            </p:cNvSpPr>
            <p:nvPr/>
          </p:nvSpPr>
          <p:spPr bwMode="auto">
            <a:xfrm>
              <a:off x="7605" y="480"/>
              <a:ext cx="1" cy="5130"/>
            </a:xfrm>
            <a:custGeom>
              <a:avLst/>
              <a:gdLst/>
              <a:ahLst/>
              <a:cxnLst>
                <a:cxn ang="0">
                  <a:pos x="0" y="342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h="342">
                  <a:moveTo>
                    <a:pt x="0" y="342"/>
                  </a:move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ysDot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87" name="Freeform 63"/>
            <p:cNvSpPr>
              <a:spLocks/>
            </p:cNvSpPr>
            <p:nvPr/>
          </p:nvSpPr>
          <p:spPr bwMode="auto">
            <a:xfrm>
              <a:off x="1095" y="5610"/>
              <a:ext cx="6510" cy="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34" y="0"/>
                </a:cxn>
                <a:cxn ang="0">
                  <a:pos x="434" y="0"/>
                </a:cxn>
              </a:cxnLst>
              <a:rect l="0" t="0" r="r" b="b"/>
              <a:pathLst>
                <a:path w="434">
                  <a:moveTo>
                    <a:pt x="0" y="0"/>
                  </a:moveTo>
                  <a:lnTo>
                    <a:pt x="434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ysDot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86" name="Freeform 62"/>
            <p:cNvSpPr>
              <a:spLocks/>
            </p:cNvSpPr>
            <p:nvPr/>
          </p:nvSpPr>
          <p:spPr bwMode="auto">
            <a:xfrm>
              <a:off x="1095" y="4965"/>
              <a:ext cx="6510" cy="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34" y="0"/>
                </a:cxn>
                <a:cxn ang="0">
                  <a:pos x="434" y="0"/>
                </a:cxn>
              </a:cxnLst>
              <a:rect l="0" t="0" r="r" b="b"/>
              <a:pathLst>
                <a:path w="434">
                  <a:moveTo>
                    <a:pt x="0" y="0"/>
                  </a:moveTo>
                  <a:lnTo>
                    <a:pt x="434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ysDot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85" name="Freeform 61"/>
            <p:cNvSpPr>
              <a:spLocks/>
            </p:cNvSpPr>
            <p:nvPr/>
          </p:nvSpPr>
          <p:spPr bwMode="auto">
            <a:xfrm>
              <a:off x="1095" y="4320"/>
              <a:ext cx="6510" cy="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34" y="0"/>
                </a:cxn>
                <a:cxn ang="0">
                  <a:pos x="434" y="0"/>
                </a:cxn>
              </a:cxnLst>
              <a:rect l="0" t="0" r="r" b="b"/>
              <a:pathLst>
                <a:path w="434">
                  <a:moveTo>
                    <a:pt x="0" y="0"/>
                  </a:moveTo>
                  <a:lnTo>
                    <a:pt x="434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ysDot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84" name="Freeform 60"/>
            <p:cNvSpPr>
              <a:spLocks/>
            </p:cNvSpPr>
            <p:nvPr/>
          </p:nvSpPr>
          <p:spPr bwMode="auto">
            <a:xfrm>
              <a:off x="1095" y="3675"/>
              <a:ext cx="6510" cy="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34" y="0"/>
                </a:cxn>
                <a:cxn ang="0">
                  <a:pos x="434" y="0"/>
                </a:cxn>
              </a:cxnLst>
              <a:rect l="0" t="0" r="r" b="b"/>
              <a:pathLst>
                <a:path w="434">
                  <a:moveTo>
                    <a:pt x="0" y="0"/>
                  </a:moveTo>
                  <a:lnTo>
                    <a:pt x="434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ysDot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83" name="Freeform 59"/>
            <p:cNvSpPr>
              <a:spLocks/>
            </p:cNvSpPr>
            <p:nvPr/>
          </p:nvSpPr>
          <p:spPr bwMode="auto">
            <a:xfrm>
              <a:off x="1095" y="3045"/>
              <a:ext cx="6510" cy="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34" y="0"/>
                </a:cxn>
                <a:cxn ang="0">
                  <a:pos x="434" y="0"/>
                </a:cxn>
              </a:cxnLst>
              <a:rect l="0" t="0" r="r" b="b"/>
              <a:pathLst>
                <a:path w="434">
                  <a:moveTo>
                    <a:pt x="0" y="0"/>
                  </a:moveTo>
                  <a:lnTo>
                    <a:pt x="434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ysDot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82" name="Freeform 58"/>
            <p:cNvSpPr>
              <a:spLocks/>
            </p:cNvSpPr>
            <p:nvPr/>
          </p:nvSpPr>
          <p:spPr bwMode="auto">
            <a:xfrm>
              <a:off x="1095" y="2400"/>
              <a:ext cx="6510" cy="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34" y="0"/>
                </a:cxn>
                <a:cxn ang="0">
                  <a:pos x="434" y="0"/>
                </a:cxn>
              </a:cxnLst>
              <a:rect l="0" t="0" r="r" b="b"/>
              <a:pathLst>
                <a:path w="434">
                  <a:moveTo>
                    <a:pt x="0" y="0"/>
                  </a:moveTo>
                  <a:lnTo>
                    <a:pt x="434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ysDot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81" name="Freeform 57"/>
            <p:cNvSpPr>
              <a:spLocks/>
            </p:cNvSpPr>
            <p:nvPr/>
          </p:nvSpPr>
          <p:spPr bwMode="auto">
            <a:xfrm>
              <a:off x="1095" y="1755"/>
              <a:ext cx="6510" cy="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34" y="0"/>
                </a:cxn>
                <a:cxn ang="0">
                  <a:pos x="434" y="0"/>
                </a:cxn>
              </a:cxnLst>
              <a:rect l="0" t="0" r="r" b="b"/>
              <a:pathLst>
                <a:path w="434">
                  <a:moveTo>
                    <a:pt x="0" y="0"/>
                  </a:moveTo>
                  <a:lnTo>
                    <a:pt x="434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ysDot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80" name="Freeform 56"/>
            <p:cNvSpPr>
              <a:spLocks/>
            </p:cNvSpPr>
            <p:nvPr/>
          </p:nvSpPr>
          <p:spPr bwMode="auto">
            <a:xfrm>
              <a:off x="1095" y="1110"/>
              <a:ext cx="6510" cy="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34" y="0"/>
                </a:cxn>
                <a:cxn ang="0">
                  <a:pos x="434" y="0"/>
                </a:cxn>
              </a:cxnLst>
              <a:rect l="0" t="0" r="r" b="b"/>
              <a:pathLst>
                <a:path w="434">
                  <a:moveTo>
                    <a:pt x="0" y="0"/>
                  </a:moveTo>
                  <a:lnTo>
                    <a:pt x="434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ysDot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79" name="Freeform 55"/>
            <p:cNvSpPr>
              <a:spLocks/>
            </p:cNvSpPr>
            <p:nvPr/>
          </p:nvSpPr>
          <p:spPr bwMode="auto">
            <a:xfrm>
              <a:off x="1095" y="480"/>
              <a:ext cx="6510" cy="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34" y="0"/>
                </a:cxn>
                <a:cxn ang="0">
                  <a:pos x="434" y="0"/>
                </a:cxn>
              </a:cxnLst>
              <a:rect l="0" t="0" r="r" b="b"/>
              <a:pathLst>
                <a:path w="434">
                  <a:moveTo>
                    <a:pt x="0" y="0"/>
                  </a:moveTo>
                  <a:lnTo>
                    <a:pt x="434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ysDot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78" name="Line 54"/>
            <p:cNvSpPr>
              <a:spLocks noChangeShapeType="1"/>
            </p:cNvSpPr>
            <p:nvPr/>
          </p:nvSpPr>
          <p:spPr bwMode="auto">
            <a:xfrm>
              <a:off x="1095" y="480"/>
              <a:ext cx="6510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77" name="Line 53"/>
            <p:cNvSpPr>
              <a:spLocks noChangeShapeType="1"/>
            </p:cNvSpPr>
            <p:nvPr/>
          </p:nvSpPr>
          <p:spPr bwMode="auto">
            <a:xfrm>
              <a:off x="1095" y="5610"/>
              <a:ext cx="6510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76" name="Line 52"/>
            <p:cNvSpPr>
              <a:spLocks noChangeShapeType="1"/>
            </p:cNvSpPr>
            <p:nvPr/>
          </p:nvSpPr>
          <p:spPr bwMode="auto">
            <a:xfrm flipV="1">
              <a:off x="7605" y="480"/>
              <a:ext cx="1" cy="513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75" name="Line 51"/>
            <p:cNvSpPr>
              <a:spLocks noChangeShapeType="1"/>
            </p:cNvSpPr>
            <p:nvPr/>
          </p:nvSpPr>
          <p:spPr bwMode="auto">
            <a:xfrm flipV="1">
              <a:off x="1095" y="480"/>
              <a:ext cx="1" cy="513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74" name="Line 50"/>
            <p:cNvSpPr>
              <a:spLocks noChangeShapeType="1"/>
            </p:cNvSpPr>
            <p:nvPr/>
          </p:nvSpPr>
          <p:spPr bwMode="auto">
            <a:xfrm>
              <a:off x="1095" y="5610"/>
              <a:ext cx="6510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73" name="Line 49"/>
            <p:cNvSpPr>
              <a:spLocks noChangeShapeType="1"/>
            </p:cNvSpPr>
            <p:nvPr/>
          </p:nvSpPr>
          <p:spPr bwMode="auto">
            <a:xfrm flipV="1">
              <a:off x="1095" y="480"/>
              <a:ext cx="1" cy="513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72" name="Line 48"/>
            <p:cNvSpPr>
              <a:spLocks noChangeShapeType="1"/>
            </p:cNvSpPr>
            <p:nvPr/>
          </p:nvSpPr>
          <p:spPr bwMode="auto">
            <a:xfrm flipV="1">
              <a:off x="1095" y="5535"/>
              <a:ext cx="1" cy="7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71" name="Line 47"/>
            <p:cNvSpPr>
              <a:spLocks noChangeShapeType="1"/>
            </p:cNvSpPr>
            <p:nvPr/>
          </p:nvSpPr>
          <p:spPr bwMode="auto">
            <a:xfrm>
              <a:off x="1095" y="480"/>
              <a:ext cx="1" cy="6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70" name="Rectangle 46"/>
            <p:cNvSpPr>
              <a:spLocks noChangeArrowheads="1"/>
            </p:cNvSpPr>
            <p:nvPr/>
          </p:nvSpPr>
          <p:spPr bwMode="auto">
            <a:xfrm>
              <a:off x="1050" y="5655"/>
              <a:ext cx="101" cy="2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400" b="1" i="0" u="none" strike="noStrike" cap="none" normalizeH="0" baseline="0" dirty="0" smtClean="0">
                  <a:ln>
                    <a:noFill/>
                  </a:ln>
                  <a:solidFill>
                    <a:srgbClr val="00FFFF"/>
                  </a:solidFill>
                  <a:effectLst/>
                  <a:latin typeface="Helvetica"/>
                  <a:ea typeface="Times New Roman" pitchFamily="18" charset="0"/>
                  <a:cs typeface="Times New Roman" pitchFamily="18" charset="0"/>
                </a:rPr>
                <a:t>0</a:t>
              </a:r>
              <a:endParaRPr kumimoji="0" 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1069" name="Line 45"/>
            <p:cNvSpPr>
              <a:spLocks noChangeShapeType="1"/>
            </p:cNvSpPr>
            <p:nvPr/>
          </p:nvSpPr>
          <p:spPr bwMode="auto">
            <a:xfrm flipV="1">
              <a:off x="3255" y="5535"/>
              <a:ext cx="1" cy="7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68" name="Line 44"/>
            <p:cNvSpPr>
              <a:spLocks noChangeShapeType="1"/>
            </p:cNvSpPr>
            <p:nvPr/>
          </p:nvSpPr>
          <p:spPr bwMode="auto">
            <a:xfrm>
              <a:off x="3255" y="480"/>
              <a:ext cx="1" cy="6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67" name="Rectangle 43"/>
            <p:cNvSpPr>
              <a:spLocks noChangeArrowheads="1"/>
            </p:cNvSpPr>
            <p:nvPr/>
          </p:nvSpPr>
          <p:spPr bwMode="auto">
            <a:xfrm flipH="1">
              <a:off x="3163" y="5655"/>
              <a:ext cx="47" cy="2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400" b="1" i="0" u="none" strike="noStrike" cap="none" normalizeH="0" baseline="0" dirty="0" smtClean="0">
                  <a:ln>
                    <a:noFill/>
                  </a:ln>
                  <a:solidFill>
                    <a:srgbClr val="00FFFF"/>
                  </a:solidFill>
                  <a:effectLst/>
                  <a:latin typeface="Helvetica"/>
                  <a:ea typeface="Times New Roman" pitchFamily="18" charset="0"/>
                  <a:cs typeface="Times New Roman" pitchFamily="18" charset="0"/>
                </a:rPr>
                <a:t>5</a:t>
              </a:r>
              <a:endParaRPr kumimoji="0" 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1066" name="Line 42"/>
            <p:cNvSpPr>
              <a:spLocks noChangeShapeType="1"/>
            </p:cNvSpPr>
            <p:nvPr/>
          </p:nvSpPr>
          <p:spPr bwMode="auto">
            <a:xfrm flipV="1">
              <a:off x="5430" y="5535"/>
              <a:ext cx="1" cy="7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65" name="Line 41"/>
            <p:cNvSpPr>
              <a:spLocks noChangeShapeType="1"/>
            </p:cNvSpPr>
            <p:nvPr/>
          </p:nvSpPr>
          <p:spPr bwMode="auto">
            <a:xfrm>
              <a:off x="5430" y="480"/>
              <a:ext cx="1" cy="6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64" name="Rectangle 40"/>
            <p:cNvSpPr>
              <a:spLocks noChangeArrowheads="1"/>
            </p:cNvSpPr>
            <p:nvPr/>
          </p:nvSpPr>
          <p:spPr bwMode="auto">
            <a:xfrm>
              <a:off x="5325" y="5655"/>
              <a:ext cx="508" cy="2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400" b="1" i="0" u="none" strike="noStrike" cap="none" normalizeH="0" baseline="0" dirty="0" smtClean="0">
                  <a:ln>
                    <a:noFill/>
                  </a:ln>
                  <a:solidFill>
                    <a:srgbClr val="00FFFF"/>
                  </a:solidFill>
                  <a:effectLst/>
                  <a:latin typeface="Helvetica"/>
                  <a:ea typeface="Times New Roman" pitchFamily="18" charset="0"/>
                  <a:cs typeface="Times New Roman" pitchFamily="18" charset="0"/>
                </a:rPr>
                <a:t>10</a:t>
              </a:r>
              <a:endParaRPr kumimoji="0" 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1063" name="Line 39"/>
            <p:cNvSpPr>
              <a:spLocks noChangeShapeType="1"/>
            </p:cNvSpPr>
            <p:nvPr/>
          </p:nvSpPr>
          <p:spPr bwMode="auto">
            <a:xfrm flipV="1">
              <a:off x="7605" y="5535"/>
              <a:ext cx="1" cy="7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62" name="Line 38"/>
            <p:cNvSpPr>
              <a:spLocks noChangeShapeType="1"/>
            </p:cNvSpPr>
            <p:nvPr/>
          </p:nvSpPr>
          <p:spPr bwMode="auto">
            <a:xfrm>
              <a:off x="7605" y="480"/>
              <a:ext cx="1" cy="6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61" name="Rectangle 37"/>
            <p:cNvSpPr>
              <a:spLocks noChangeArrowheads="1"/>
            </p:cNvSpPr>
            <p:nvPr/>
          </p:nvSpPr>
          <p:spPr bwMode="auto">
            <a:xfrm>
              <a:off x="7500" y="5655"/>
              <a:ext cx="203" cy="2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400" b="1" i="0" u="none" strike="noStrike" cap="none" normalizeH="0" baseline="0" dirty="0" smtClean="0">
                  <a:ln>
                    <a:noFill/>
                  </a:ln>
                  <a:solidFill>
                    <a:srgbClr val="00FFFF"/>
                  </a:solidFill>
                  <a:effectLst/>
                  <a:latin typeface="Helvetica"/>
                  <a:ea typeface="Times New Roman" pitchFamily="18" charset="0"/>
                  <a:cs typeface="Times New Roman" pitchFamily="18" charset="0"/>
                </a:rPr>
                <a:t>15</a:t>
              </a:r>
              <a:endParaRPr kumimoji="0" 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1060" name="Line 36"/>
            <p:cNvSpPr>
              <a:spLocks noChangeShapeType="1"/>
            </p:cNvSpPr>
            <p:nvPr/>
          </p:nvSpPr>
          <p:spPr bwMode="auto">
            <a:xfrm>
              <a:off x="1095" y="5610"/>
              <a:ext cx="60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59" name="Line 35"/>
            <p:cNvSpPr>
              <a:spLocks noChangeShapeType="1"/>
            </p:cNvSpPr>
            <p:nvPr/>
          </p:nvSpPr>
          <p:spPr bwMode="auto">
            <a:xfrm flipH="1">
              <a:off x="7530" y="5610"/>
              <a:ext cx="75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58" name="Rectangle 34"/>
            <p:cNvSpPr>
              <a:spLocks noChangeArrowheads="1"/>
            </p:cNvSpPr>
            <p:nvPr/>
          </p:nvSpPr>
          <p:spPr bwMode="auto">
            <a:xfrm>
              <a:off x="765" y="5490"/>
              <a:ext cx="254" cy="2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400" b="1" i="0" u="none" strike="noStrike" cap="none" normalizeH="0" baseline="0" dirty="0" smtClean="0">
                  <a:ln>
                    <a:noFill/>
                  </a:ln>
                  <a:solidFill>
                    <a:srgbClr val="00FFFF"/>
                  </a:solidFill>
                  <a:effectLst/>
                  <a:latin typeface="Helvetica"/>
                  <a:ea typeface="Times New Roman" pitchFamily="18" charset="0"/>
                  <a:cs typeface="Times New Roman" pitchFamily="18" charset="0"/>
                </a:rPr>
                <a:t>1.7</a:t>
              </a:r>
              <a:endParaRPr kumimoji="0" 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1057" name="Line 33"/>
            <p:cNvSpPr>
              <a:spLocks noChangeShapeType="1"/>
            </p:cNvSpPr>
            <p:nvPr/>
          </p:nvSpPr>
          <p:spPr bwMode="auto">
            <a:xfrm>
              <a:off x="1095" y="4965"/>
              <a:ext cx="60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56" name="Line 32"/>
            <p:cNvSpPr>
              <a:spLocks noChangeShapeType="1"/>
            </p:cNvSpPr>
            <p:nvPr/>
          </p:nvSpPr>
          <p:spPr bwMode="auto">
            <a:xfrm flipH="1">
              <a:off x="7530" y="4965"/>
              <a:ext cx="75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55" name="Rectangle 31"/>
            <p:cNvSpPr>
              <a:spLocks noChangeArrowheads="1"/>
            </p:cNvSpPr>
            <p:nvPr/>
          </p:nvSpPr>
          <p:spPr bwMode="auto">
            <a:xfrm>
              <a:off x="765" y="4845"/>
              <a:ext cx="254" cy="2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400" b="1" i="0" u="none" strike="noStrike" cap="none" normalizeH="0" baseline="0" dirty="0" smtClean="0">
                  <a:ln>
                    <a:noFill/>
                  </a:ln>
                  <a:solidFill>
                    <a:srgbClr val="00FFFF"/>
                  </a:solidFill>
                  <a:effectLst/>
                  <a:latin typeface="Helvetica"/>
                  <a:ea typeface="Times New Roman" pitchFamily="18" charset="0"/>
                  <a:cs typeface="Times New Roman" pitchFamily="18" charset="0"/>
                </a:rPr>
                <a:t>1.8</a:t>
              </a:r>
              <a:endParaRPr kumimoji="0" 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1054" name="Line 30"/>
            <p:cNvSpPr>
              <a:spLocks noChangeShapeType="1"/>
            </p:cNvSpPr>
            <p:nvPr/>
          </p:nvSpPr>
          <p:spPr bwMode="auto">
            <a:xfrm>
              <a:off x="1095" y="4320"/>
              <a:ext cx="60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53" name="Line 29"/>
            <p:cNvSpPr>
              <a:spLocks noChangeShapeType="1"/>
            </p:cNvSpPr>
            <p:nvPr/>
          </p:nvSpPr>
          <p:spPr bwMode="auto">
            <a:xfrm flipH="1">
              <a:off x="7530" y="4320"/>
              <a:ext cx="75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52" name="Rectangle 28"/>
            <p:cNvSpPr>
              <a:spLocks noChangeArrowheads="1"/>
            </p:cNvSpPr>
            <p:nvPr/>
          </p:nvSpPr>
          <p:spPr bwMode="auto">
            <a:xfrm>
              <a:off x="765" y="4200"/>
              <a:ext cx="254" cy="2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400" b="1" i="0" u="none" strike="noStrike" cap="none" normalizeH="0" baseline="0" dirty="0" smtClean="0">
                  <a:ln>
                    <a:noFill/>
                  </a:ln>
                  <a:solidFill>
                    <a:srgbClr val="00FFFF"/>
                  </a:solidFill>
                  <a:effectLst/>
                  <a:latin typeface="Helvetica"/>
                  <a:ea typeface="Times New Roman" pitchFamily="18" charset="0"/>
                  <a:cs typeface="Times New Roman" pitchFamily="18" charset="0"/>
                </a:rPr>
                <a:t>1.9</a:t>
              </a:r>
              <a:endParaRPr kumimoji="0" 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1051" name="Line 27"/>
            <p:cNvSpPr>
              <a:spLocks noChangeShapeType="1"/>
            </p:cNvSpPr>
            <p:nvPr/>
          </p:nvSpPr>
          <p:spPr bwMode="auto">
            <a:xfrm>
              <a:off x="1095" y="3675"/>
              <a:ext cx="60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50" name="Line 26"/>
            <p:cNvSpPr>
              <a:spLocks noChangeShapeType="1"/>
            </p:cNvSpPr>
            <p:nvPr/>
          </p:nvSpPr>
          <p:spPr bwMode="auto">
            <a:xfrm flipH="1">
              <a:off x="7530" y="3675"/>
              <a:ext cx="75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49" name="Rectangle 25"/>
            <p:cNvSpPr>
              <a:spLocks noChangeArrowheads="1"/>
            </p:cNvSpPr>
            <p:nvPr/>
          </p:nvSpPr>
          <p:spPr bwMode="auto">
            <a:xfrm>
              <a:off x="930" y="3555"/>
              <a:ext cx="101" cy="2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400" b="1" i="0" u="none" strike="noStrike" cap="none" normalizeH="0" baseline="0" dirty="0" smtClean="0">
                  <a:ln>
                    <a:noFill/>
                  </a:ln>
                  <a:solidFill>
                    <a:srgbClr val="00FFFF"/>
                  </a:solidFill>
                  <a:effectLst/>
                  <a:latin typeface="Helvetica"/>
                  <a:ea typeface="Times New Roman" pitchFamily="18" charset="0"/>
                  <a:cs typeface="Times New Roman" pitchFamily="18" charset="0"/>
                </a:rPr>
                <a:t>2</a:t>
              </a:r>
              <a:endParaRPr kumimoji="0" 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1048" name="Line 24"/>
            <p:cNvSpPr>
              <a:spLocks noChangeShapeType="1"/>
            </p:cNvSpPr>
            <p:nvPr/>
          </p:nvSpPr>
          <p:spPr bwMode="auto">
            <a:xfrm>
              <a:off x="1095" y="3045"/>
              <a:ext cx="60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47" name="Line 23"/>
            <p:cNvSpPr>
              <a:spLocks noChangeShapeType="1"/>
            </p:cNvSpPr>
            <p:nvPr/>
          </p:nvSpPr>
          <p:spPr bwMode="auto">
            <a:xfrm flipH="1">
              <a:off x="7530" y="3045"/>
              <a:ext cx="75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46" name="Rectangle 22"/>
            <p:cNvSpPr>
              <a:spLocks noChangeArrowheads="1"/>
            </p:cNvSpPr>
            <p:nvPr/>
          </p:nvSpPr>
          <p:spPr bwMode="auto">
            <a:xfrm>
              <a:off x="765" y="2925"/>
              <a:ext cx="254" cy="2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400" b="1" i="0" u="none" strike="noStrike" cap="none" normalizeH="0" baseline="0" dirty="0" smtClean="0">
                  <a:ln>
                    <a:noFill/>
                  </a:ln>
                  <a:solidFill>
                    <a:srgbClr val="00FFFF"/>
                  </a:solidFill>
                  <a:effectLst/>
                  <a:latin typeface="Helvetica"/>
                  <a:ea typeface="Times New Roman" pitchFamily="18" charset="0"/>
                  <a:cs typeface="Times New Roman" pitchFamily="18" charset="0"/>
                </a:rPr>
                <a:t>2.1</a:t>
              </a:r>
              <a:endParaRPr kumimoji="0" 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1045" name="Line 21"/>
            <p:cNvSpPr>
              <a:spLocks noChangeShapeType="1"/>
            </p:cNvSpPr>
            <p:nvPr/>
          </p:nvSpPr>
          <p:spPr bwMode="auto">
            <a:xfrm>
              <a:off x="1095" y="2400"/>
              <a:ext cx="60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44" name="Line 20"/>
            <p:cNvSpPr>
              <a:spLocks noChangeShapeType="1"/>
            </p:cNvSpPr>
            <p:nvPr/>
          </p:nvSpPr>
          <p:spPr bwMode="auto">
            <a:xfrm flipH="1">
              <a:off x="7530" y="2400"/>
              <a:ext cx="75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43" name="Rectangle 19"/>
            <p:cNvSpPr>
              <a:spLocks noChangeArrowheads="1"/>
            </p:cNvSpPr>
            <p:nvPr/>
          </p:nvSpPr>
          <p:spPr bwMode="auto">
            <a:xfrm>
              <a:off x="765" y="2280"/>
              <a:ext cx="254" cy="2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400" b="1" i="0" u="none" strike="noStrike" cap="none" normalizeH="0" baseline="0" dirty="0" smtClean="0">
                  <a:ln>
                    <a:noFill/>
                  </a:ln>
                  <a:solidFill>
                    <a:srgbClr val="00FFFF"/>
                  </a:solidFill>
                  <a:effectLst/>
                  <a:latin typeface="Helvetica"/>
                  <a:ea typeface="Times New Roman" pitchFamily="18" charset="0"/>
                  <a:cs typeface="Times New Roman" pitchFamily="18" charset="0"/>
                </a:rPr>
                <a:t>2.2</a:t>
              </a:r>
              <a:endParaRPr kumimoji="0" 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1042" name="Line 18"/>
            <p:cNvSpPr>
              <a:spLocks noChangeShapeType="1"/>
            </p:cNvSpPr>
            <p:nvPr/>
          </p:nvSpPr>
          <p:spPr bwMode="auto">
            <a:xfrm>
              <a:off x="1095" y="1755"/>
              <a:ext cx="60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41" name="Line 17"/>
            <p:cNvSpPr>
              <a:spLocks noChangeShapeType="1"/>
            </p:cNvSpPr>
            <p:nvPr/>
          </p:nvSpPr>
          <p:spPr bwMode="auto">
            <a:xfrm flipH="1">
              <a:off x="7530" y="1755"/>
              <a:ext cx="75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40" name="Rectangle 16"/>
            <p:cNvSpPr>
              <a:spLocks noChangeArrowheads="1"/>
            </p:cNvSpPr>
            <p:nvPr/>
          </p:nvSpPr>
          <p:spPr bwMode="auto">
            <a:xfrm>
              <a:off x="765" y="1635"/>
              <a:ext cx="254" cy="2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400" b="0" i="0" u="none" strike="noStrike" cap="none" normalizeH="0" baseline="0" dirty="0" smtClean="0">
                  <a:ln>
                    <a:noFill/>
                  </a:ln>
                  <a:solidFill>
                    <a:srgbClr val="00FFFF"/>
                  </a:solidFill>
                  <a:effectLst/>
                  <a:latin typeface="Helvetica"/>
                  <a:ea typeface="Times New Roman" pitchFamily="18" charset="0"/>
                  <a:cs typeface="Times New Roman" pitchFamily="18" charset="0"/>
                </a:rPr>
                <a:t>2.3</a:t>
              </a:r>
              <a:endParaRPr kumimoji="0" 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1039" name="Line 15"/>
            <p:cNvSpPr>
              <a:spLocks noChangeShapeType="1"/>
            </p:cNvSpPr>
            <p:nvPr/>
          </p:nvSpPr>
          <p:spPr bwMode="auto">
            <a:xfrm>
              <a:off x="1095" y="1110"/>
              <a:ext cx="60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8" name="Line 14"/>
            <p:cNvSpPr>
              <a:spLocks noChangeShapeType="1"/>
            </p:cNvSpPr>
            <p:nvPr/>
          </p:nvSpPr>
          <p:spPr bwMode="auto">
            <a:xfrm flipH="1">
              <a:off x="7530" y="1110"/>
              <a:ext cx="75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7" name="Rectangle 13"/>
            <p:cNvSpPr>
              <a:spLocks noChangeArrowheads="1"/>
            </p:cNvSpPr>
            <p:nvPr/>
          </p:nvSpPr>
          <p:spPr bwMode="auto">
            <a:xfrm>
              <a:off x="765" y="990"/>
              <a:ext cx="254" cy="2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400" b="1" i="0" u="none" strike="noStrike" cap="none" normalizeH="0" baseline="0" dirty="0" smtClean="0">
                  <a:ln>
                    <a:noFill/>
                  </a:ln>
                  <a:solidFill>
                    <a:srgbClr val="00FFFF"/>
                  </a:solidFill>
                  <a:effectLst/>
                  <a:latin typeface="Helvetica"/>
                  <a:ea typeface="Times New Roman" pitchFamily="18" charset="0"/>
                  <a:cs typeface="Times New Roman" pitchFamily="18" charset="0"/>
                </a:rPr>
                <a:t>2.4</a:t>
              </a:r>
              <a:endParaRPr kumimoji="0" 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1036" name="Line 12"/>
            <p:cNvSpPr>
              <a:spLocks noChangeShapeType="1"/>
            </p:cNvSpPr>
            <p:nvPr/>
          </p:nvSpPr>
          <p:spPr bwMode="auto">
            <a:xfrm>
              <a:off x="1095" y="480"/>
              <a:ext cx="60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5" name="Line 11"/>
            <p:cNvSpPr>
              <a:spLocks noChangeShapeType="1"/>
            </p:cNvSpPr>
            <p:nvPr/>
          </p:nvSpPr>
          <p:spPr bwMode="auto">
            <a:xfrm flipH="1">
              <a:off x="7530" y="480"/>
              <a:ext cx="75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4" name="Rectangle 10"/>
            <p:cNvSpPr>
              <a:spLocks noChangeArrowheads="1"/>
            </p:cNvSpPr>
            <p:nvPr/>
          </p:nvSpPr>
          <p:spPr bwMode="auto">
            <a:xfrm>
              <a:off x="765" y="360"/>
              <a:ext cx="254" cy="2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400" b="1" i="0" u="none" strike="noStrike" cap="none" normalizeH="0" baseline="0" dirty="0" smtClean="0">
                  <a:ln>
                    <a:noFill/>
                  </a:ln>
                  <a:solidFill>
                    <a:srgbClr val="00FFFF"/>
                  </a:solidFill>
                  <a:effectLst/>
                  <a:latin typeface="Helvetica"/>
                  <a:ea typeface="Times New Roman" pitchFamily="18" charset="0"/>
                  <a:cs typeface="Times New Roman" pitchFamily="18" charset="0"/>
                </a:rPr>
                <a:t>2.5</a:t>
              </a:r>
              <a:endParaRPr kumimoji="0" 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1033" name="Line 9"/>
            <p:cNvSpPr>
              <a:spLocks noChangeShapeType="1"/>
            </p:cNvSpPr>
            <p:nvPr/>
          </p:nvSpPr>
          <p:spPr bwMode="auto">
            <a:xfrm>
              <a:off x="1095" y="480"/>
              <a:ext cx="6510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2" name="Line 8"/>
            <p:cNvSpPr>
              <a:spLocks noChangeShapeType="1"/>
            </p:cNvSpPr>
            <p:nvPr/>
          </p:nvSpPr>
          <p:spPr bwMode="auto">
            <a:xfrm>
              <a:off x="1095" y="5610"/>
              <a:ext cx="6510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1" name="Line 7"/>
            <p:cNvSpPr>
              <a:spLocks noChangeShapeType="1"/>
            </p:cNvSpPr>
            <p:nvPr/>
          </p:nvSpPr>
          <p:spPr bwMode="auto">
            <a:xfrm flipV="1">
              <a:off x="7605" y="480"/>
              <a:ext cx="1" cy="513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0" name="Line 6"/>
            <p:cNvSpPr>
              <a:spLocks noChangeShapeType="1"/>
            </p:cNvSpPr>
            <p:nvPr/>
          </p:nvSpPr>
          <p:spPr bwMode="auto">
            <a:xfrm flipV="1">
              <a:off x="1095" y="480"/>
              <a:ext cx="1" cy="513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29" name="Freeform 5"/>
            <p:cNvSpPr>
              <a:spLocks/>
            </p:cNvSpPr>
            <p:nvPr/>
          </p:nvSpPr>
          <p:spPr bwMode="auto">
            <a:xfrm>
              <a:off x="1095" y="1230"/>
              <a:ext cx="6510" cy="436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20" y="345"/>
                </a:cxn>
                <a:cxn ang="0">
                  <a:pos x="855" y="675"/>
                </a:cxn>
                <a:cxn ang="0">
                  <a:pos x="1290" y="990"/>
                </a:cxn>
                <a:cxn ang="0">
                  <a:pos x="1725" y="1320"/>
                </a:cxn>
                <a:cxn ang="0">
                  <a:pos x="2160" y="1620"/>
                </a:cxn>
                <a:cxn ang="0">
                  <a:pos x="2595" y="1920"/>
                </a:cxn>
                <a:cxn ang="0">
                  <a:pos x="3030" y="2220"/>
                </a:cxn>
                <a:cxn ang="0">
                  <a:pos x="3465" y="2520"/>
                </a:cxn>
                <a:cxn ang="0">
                  <a:pos x="3900" y="2790"/>
                </a:cxn>
                <a:cxn ang="0">
                  <a:pos x="4335" y="3075"/>
                </a:cxn>
                <a:cxn ang="0">
                  <a:pos x="4770" y="3345"/>
                </a:cxn>
                <a:cxn ang="0">
                  <a:pos x="5205" y="3615"/>
                </a:cxn>
                <a:cxn ang="0">
                  <a:pos x="5640" y="3870"/>
                </a:cxn>
                <a:cxn ang="0">
                  <a:pos x="6075" y="4125"/>
                </a:cxn>
                <a:cxn ang="0">
                  <a:pos x="6510" y="4365"/>
                </a:cxn>
              </a:cxnLst>
              <a:rect l="0" t="0" r="r" b="b"/>
              <a:pathLst>
                <a:path w="6510" h="4365">
                  <a:moveTo>
                    <a:pt x="0" y="0"/>
                  </a:moveTo>
                  <a:lnTo>
                    <a:pt x="420" y="345"/>
                  </a:lnTo>
                  <a:lnTo>
                    <a:pt x="855" y="675"/>
                  </a:lnTo>
                  <a:lnTo>
                    <a:pt x="1290" y="990"/>
                  </a:lnTo>
                  <a:lnTo>
                    <a:pt x="1725" y="1320"/>
                  </a:lnTo>
                  <a:lnTo>
                    <a:pt x="2160" y="1620"/>
                  </a:lnTo>
                  <a:lnTo>
                    <a:pt x="2595" y="1920"/>
                  </a:lnTo>
                  <a:lnTo>
                    <a:pt x="3030" y="2220"/>
                  </a:lnTo>
                  <a:lnTo>
                    <a:pt x="3465" y="2520"/>
                  </a:lnTo>
                  <a:lnTo>
                    <a:pt x="3900" y="2790"/>
                  </a:lnTo>
                  <a:lnTo>
                    <a:pt x="4335" y="3075"/>
                  </a:lnTo>
                  <a:lnTo>
                    <a:pt x="4770" y="3345"/>
                  </a:lnTo>
                  <a:lnTo>
                    <a:pt x="5205" y="3615"/>
                  </a:lnTo>
                  <a:lnTo>
                    <a:pt x="5640" y="3870"/>
                  </a:lnTo>
                  <a:lnTo>
                    <a:pt x="6075" y="4125"/>
                  </a:lnTo>
                  <a:lnTo>
                    <a:pt x="6510" y="4365"/>
                  </a:lnTo>
                </a:path>
              </a:pathLst>
            </a:custGeom>
            <a:noFill/>
            <a:ln w="38100">
              <a:solidFill>
                <a:srgbClr val="0000F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28" name="Rectangle 4"/>
            <p:cNvSpPr>
              <a:spLocks noChangeArrowheads="1"/>
            </p:cNvSpPr>
            <p:nvPr/>
          </p:nvSpPr>
          <p:spPr bwMode="auto">
            <a:xfrm>
              <a:off x="1167" y="5905"/>
              <a:ext cx="6456" cy="40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sr-Latn-CS" sz="2400" b="1" i="0" u="none" strike="noStrike" normalizeH="0" baseline="0" noProof="1" smtClean="0">
                  <a:ln w="900" cmpd="sng">
                    <a:solidFill>
                      <a:schemeClr val="accent1">
                        <a:satMod val="190000"/>
                        <a:alpha val="55000"/>
                      </a:schemeClr>
                    </a:solidFill>
                    <a:prstDash val="solid"/>
                  </a:ln>
                  <a:solidFill>
                    <a:schemeClr val="accent1">
                      <a:satMod val="200000"/>
                      <a:tint val="3000"/>
                    </a:schemeClr>
                  </a:solidFill>
                  <a:effectLst>
                    <a:innerShdw blurRad="101600" dist="76200" dir="5400000">
                      <a:schemeClr val="accent1">
                        <a:satMod val="190000"/>
                        <a:tint val="100000"/>
                        <a:alpha val="74000"/>
                      </a:schemeClr>
                    </a:innerShdw>
                  </a:effectLst>
                  <a:latin typeface="Helvetica"/>
                  <a:ea typeface="Times New Roman" pitchFamily="18" charset="0"/>
                  <a:cs typeface="Times New Roman" pitchFamily="18" charset="0"/>
                </a:rPr>
                <a:t>Vreme kondenzatora van pogona (s)</a:t>
              </a:r>
              <a:endParaRPr kumimoji="0" lang="sr-Latn-CS" sz="2400" b="1" i="0" u="none" strike="noStrike" normalizeH="0" baseline="0" noProof="1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Arial" pitchFamily="34" charset="0"/>
              </a:endParaRPr>
            </a:p>
          </p:txBody>
        </p:sp>
      </p:grpSp>
      <p:sp>
        <p:nvSpPr>
          <p:cNvPr id="76" name="TextBox 75"/>
          <p:cNvSpPr txBox="1"/>
          <p:nvPr/>
        </p:nvSpPr>
        <p:spPr>
          <a:xfrm rot="16200000">
            <a:off x="-1841958" y="3289760"/>
            <a:ext cx="518160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CS" sz="22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Snaga disipacije na otporniku R  (W)</a:t>
            </a:r>
            <a:endParaRPr lang="en-US" sz="2200" b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8600" y="228600"/>
            <a:ext cx="8534400" cy="6400800"/>
          </a:xfrm>
        </p:spPr>
        <p:txBody>
          <a:bodyPr>
            <a:normAutofit/>
          </a:bodyPr>
          <a:lstStyle/>
          <a:p>
            <a:pPr algn="just">
              <a:buFont typeface="Arial" pitchFamily="34" charset="0"/>
              <a:buChar char="•"/>
            </a:pPr>
            <a:r>
              <a:rPr lang="sr-Latn-CS" dirty="0" smtClean="0"/>
              <a:t> </a:t>
            </a:r>
            <a:r>
              <a:rPr lang="sr-Latn-CS" sz="2800" i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Zaključak :</a:t>
            </a:r>
          </a:p>
          <a:p>
            <a:pPr algn="just"/>
            <a:endParaRPr lang="sr-Latn-CS" sz="2400" i="1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pPr algn="just">
              <a:buFont typeface="Arial" pitchFamily="34" charset="0"/>
              <a:buChar char="•"/>
            </a:pPr>
            <a:r>
              <a:rPr lang="sr-Latn-CS" sz="2400" i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Kondenzator je bezbedno uključiti u pogon bez ograničenja njegove polazne struje i spreman je na rad u intermitentnom pogonu</a:t>
            </a:r>
          </a:p>
          <a:p>
            <a:pPr algn="just"/>
            <a:endParaRPr lang="sr-Latn-CS" sz="2400" i="1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pPr algn="just">
              <a:buFont typeface="Arial" pitchFamily="34" charset="0"/>
              <a:buChar char="•"/>
            </a:pPr>
            <a:r>
              <a:rPr lang="sr-Latn-CS" sz="2400" i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Da je bio poznat podatak o vremenu aktivnosti kondenzatora u pogonu, pre nego što se isključi, predhodno navedena karakteristika snage disipacije bi bila vernije predstavljena</a:t>
            </a:r>
          </a:p>
          <a:p>
            <a:pPr algn="just">
              <a:buFont typeface="Arial" pitchFamily="34" charset="0"/>
              <a:buChar char="•"/>
            </a:pPr>
            <a:endParaRPr lang="sr-Latn-CS" dirty="0" smtClean="0"/>
          </a:p>
          <a:p>
            <a:pPr algn="just">
              <a:buFont typeface="Arial" pitchFamily="34" charset="0"/>
              <a:buChar char="•"/>
            </a:pPr>
            <a:r>
              <a:rPr lang="sr-Latn-CS" sz="2400" i="1" noProof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Kao primedba bi moglo da se stavi da one dve formule za izračunavanje polazne struje prema IEC standardu i ABB peporuci</a:t>
            </a:r>
            <a:r>
              <a:rPr lang="en-US" sz="2400" i="1" noProof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va</a:t>
            </a:r>
            <a:r>
              <a:rPr lang="sr-Latn-CS" sz="2400" i="1" noProof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že u uslovima kondenzatorske baterije opterećene nominalnom reaktivnom snagom, što može biti ograničenje</a:t>
            </a:r>
            <a:endParaRPr lang="en-US" sz="2400" i="1" noProof="1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8600" y="304800"/>
            <a:ext cx="8610600" cy="6096000"/>
          </a:xfrm>
        </p:spPr>
        <p:txBody>
          <a:bodyPr>
            <a:normAutofit/>
          </a:bodyPr>
          <a:lstStyle/>
          <a:p>
            <a:pPr algn="ctr"/>
            <a:r>
              <a:rPr lang="sr-Latn-CS" sz="8800" b="1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Hvala</a:t>
            </a:r>
          </a:p>
          <a:p>
            <a:pPr algn="ctr"/>
            <a:r>
              <a:rPr lang="sr-Latn-CS" sz="8800" b="1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pa</a:t>
            </a:r>
          </a:p>
          <a:p>
            <a:pPr algn="ctr"/>
            <a:r>
              <a:rPr lang="sr-Latn-CS" sz="8800" b="1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pažnji !!!</a:t>
            </a:r>
            <a:endParaRPr lang="en-US" sz="8800" b="1" i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9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8600" y="228600"/>
            <a:ext cx="8763000" cy="6629400"/>
          </a:xfrm>
        </p:spPr>
        <p:txBody>
          <a:bodyPr>
            <a:normAutofit/>
          </a:bodyPr>
          <a:lstStyle/>
          <a:p>
            <a:pPr algn="l"/>
            <a:r>
              <a:rPr lang="sr-Latn-CS" sz="2800" b="1" i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Zamenska šema kola koje se posmatra :</a:t>
            </a:r>
            <a:endParaRPr lang="sr-Latn-CS" sz="2800" b="1" i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cxnSp>
        <p:nvCxnSpPr>
          <p:cNvPr id="1026" name="AutoShape 2"/>
          <p:cNvCxnSpPr>
            <a:cxnSpLocks noChangeShapeType="1"/>
          </p:cNvCxnSpPr>
          <p:nvPr/>
        </p:nvCxnSpPr>
        <p:spPr bwMode="auto">
          <a:xfrm>
            <a:off x="1295400" y="1524000"/>
            <a:ext cx="1188720" cy="0"/>
          </a:xfrm>
          <a:prstGeom prst="straightConnector1">
            <a:avLst/>
          </a:prstGeom>
          <a:noFill/>
          <a:ln w="38100">
            <a:solidFill>
              <a:srgbClr val="61D6FF"/>
            </a:solidFill>
            <a:round/>
            <a:headEnd/>
            <a:tailEnd/>
          </a:ln>
        </p:spPr>
      </p:cxnSp>
      <p:cxnSp>
        <p:nvCxnSpPr>
          <p:cNvPr id="7" name="AutoShape 2"/>
          <p:cNvCxnSpPr>
            <a:cxnSpLocks noChangeShapeType="1"/>
          </p:cNvCxnSpPr>
          <p:nvPr/>
        </p:nvCxnSpPr>
        <p:spPr bwMode="auto">
          <a:xfrm>
            <a:off x="4953000" y="1524000"/>
            <a:ext cx="1828800" cy="1588"/>
          </a:xfrm>
          <a:prstGeom prst="straightConnector1">
            <a:avLst/>
          </a:prstGeom>
          <a:noFill/>
          <a:ln w="38100">
            <a:solidFill>
              <a:srgbClr val="61D6FF"/>
            </a:solidFill>
            <a:round/>
            <a:headEnd/>
            <a:tailEnd/>
          </a:ln>
        </p:spPr>
      </p:cxnSp>
      <p:cxnSp>
        <p:nvCxnSpPr>
          <p:cNvPr id="8" name="AutoShape 2"/>
          <p:cNvCxnSpPr>
            <a:cxnSpLocks noChangeShapeType="1"/>
          </p:cNvCxnSpPr>
          <p:nvPr/>
        </p:nvCxnSpPr>
        <p:spPr bwMode="auto">
          <a:xfrm>
            <a:off x="6400800" y="5943600"/>
            <a:ext cx="822960" cy="1588"/>
          </a:xfrm>
          <a:prstGeom prst="straightConnector1">
            <a:avLst/>
          </a:prstGeom>
          <a:noFill/>
          <a:ln w="76200">
            <a:solidFill>
              <a:srgbClr val="61D6FF"/>
            </a:solidFill>
            <a:round/>
            <a:headEnd/>
            <a:tailEnd/>
          </a:ln>
        </p:spPr>
      </p:cxnSp>
      <p:cxnSp>
        <p:nvCxnSpPr>
          <p:cNvPr id="9" name="AutoShape 2"/>
          <p:cNvCxnSpPr>
            <a:cxnSpLocks noChangeShapeType="1"/>
          </p:cNvCxnSpPr>
          <p:nvPr/>
        </p:nvCxnSpPr>
        <p:spPr bwMode="auto">
          <a:xfrm>
            <a:off x="6400800" y="5791200"/>
            <a:ext cx="822960" cy="0"/>
          </a:xfrm>
          <a:prstGeom prst="straightConnector1">
            <a:avLst/>
          </a:prstGeom>
          <a:noFill/>
          <a:ln w="76200">
            <a:solidFill>
              <a:srgbClr val="61D6FF"/>
            </a:solidFill>
            <a:round/>
            <a:headEnd/>
            <a:tailEnd/>
          </a:ln>
        </p:spPr>
      </p:cxnSp>
      <p:sp>
        <p:nvSpPr>
          <p:cNvPr id="10" name="Oval 9"/>
          <p:cNvSpPr/>
          <p:nvPr/>
        </p:nvSpPr>
        <p:spPr>
          <a:xfrm>
            <a:off x="990600" y="3352800"/>
            <a:ext cx="609600" cy="533400"/>
          </a:xfrm>
          <a:prstGeom prst="ellipse">
            <a:avLst/>
          </a:pr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12" name="Straight Connector 11"/>
          <p:cNvCxnSpPr/>
          <p:nvPr/>
        </p:nvCxnSpPr>
        <p:spPr>
          <a:xfrm rot="5400000">
            <a:off x="-1066800" y="3886200"/>
            <a:ext cx="4724400" cy="1588"/>
          </a:xfrm>
          <a:prstGeom prst="line">
            <a:avLst/>
          </a:prstGeom>
          <a:ln w="38100">
            <a:solidFill>
              <a:srgbClr val="61D6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 rot="5400000">
            <a:off x="6477000" y="1828800"/>
            <a:ext cx="609600" cy="0"/>
          </a:xfrm>
          <a:prstGeom prst="line">
            <a:avLst/>
          </a:prstGeom>
          <a:ln w="38100">
            <a:solidFill>
              <a:srgbClr val="61D6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Rectangle 17"/>
          <p:cNvSpPr/>
          <p:nvPr/>
        </p:nvSpPr>
        <p:spPr>
          <a:xfrm rot="5400000">
            <a:off x="6362700" y="2400300"/>
            <a:ext cx="838200" cy="304800"/>
          </a:xfrm>
          <a:prstGeom prst="rect">
            <a:avLst/>
          </a:prstGeom>
          <a:ln>
            <a:solidFill>
              <a:srgbClr val="61D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9" name="Rectangle 18"/>
          <p:cNvSpPr/>
          <p:nvPr/>
        </p:nvSpPr>
        <p:spPr>
          <a:xfrm>
            <a:off x="2438400" y="1371600"/>
            <a:ext cx="838200" cy="304800"/>
          </a:xfrm>
          <a:prstGeom prst="rect">
            <a:avLst/>
          </a:prstGeom>
          <a:ln>
            <a:solidFill>
              <a:srgbClr val="61D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2" name="Rectangle 31"/>
          <p:cNvSpPr/>
          <p:nvPr/>
        </p:nvSpPr>
        <p:spPr>
          <a:xfrm>
            <a:off x="4114800" y="1371600"/>
            <a:ext cx="838200" cy="304800"/>
          </a:xfrm>
          <a:prstGeom prst="rect">
            <a:avLst/>
          </a:prstGeom>
          <a:ln>
            <a:solidFill>
              <a:srgbClr val="61D6FF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33" name="AutoShape 2"/>
          <p:cNvCxnSpPr>
            <a:cxnSpLocks noChangeShapeType="1"/>
          </p:cNvCxnSpPr>
          <p:nvPr/>
        </p:nvCxnSpPr>
        <p:spPr bwMode="auto">
          <a:xfrm>
            <a:off x="3276600" y="1524000"/>
            <a:ext cx="822960" cy="0"/>
          </a:xfrm>
          <a:prstGeom prst="straightConnector1">
            <a:avLst/>
          </a:prstGeom>
          <a:noFill/>
          <a:ln w="38100">
            <a:solidFill>
              <a:srgbClr val="61D6FF"/>
            </a:solidFill>
            <a:round/>
            <a:headEnd/>
            <a:tailEnd/>
          </a:ln>
        </p:spPr>
      </p:cxnSp>
      <p:cxnSp>
        <p:nvCxnSpPr>
          <p:cNvPr id="36" name="Straight Connector 35"/>
          <p:cNvCxnSpPr/>
          <p:nvPr/>
        </p:nvCxnSpPr>
        <p:spPr>
          <a:xfrm rot="5400000">
            <a:off x="6477000" y="3276600"/>
            <a:ext cx="609600" cy="0"/>
          </a:xfrm>
          <a:prstGeom prst="line">
            <a:avLst/>
          </a:prstGeom>
          <a:ln w="38100">
            <a:solidFill>
              <a:srgbClr val="61D6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Rectangle 36"/>
          <p:cNvSpPr/>
          <p:nvPr/>
        </p:nvSpPr>
        <p:spPr>
          <a:xfrm rot="5400000">
            <a:off x="6362700" y="3848100"/>
            <a:ext cx="838200" cy="304800"/>
          </a:xfrm>
          <a:prstGeom prst="rect">
            <a:avLst/>
          </a:prstGeom>
          <a:ln>
            <a:solidFill>
              <a:srgbClr val="61D6FF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38" name="Straight Connector 37"/>
          <p:cNvCxnSpPr/>
          <p:nvPr/>
        </p:nvCxnSpPr>
        <p:spPr>
          <a:xfrm rot="5400000" flipH="1" flipV="1">
            <a:off x="6508274" y="4693126"/>
            <a:ext cx="548640" cy="1588"/>
          </a:xfrm>
          <a:prstGeom prst="line">
            <a:avLst/>
          </a:prstGeom>
          <a:ln w="38100">
            <a:solidFill>
              <a:srgbClr val="61D6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/>
          <p:cNvCxnSpPr/>
          <p:nvPr/>
        </p:nvCxnSpPr>
        <p:spPr>
          <a:xfrm flipV="1">
            <a:off x="6324600" y="4953000"/>
            <a:ext cx="457200" cy="228600"/>
          </a:xfrm>
          <a:prstGeom prst="line">
            <a:avLst/>
          </a:prstGeom>
          <a:ln w="38100">
            <a:solidFill>
              <a:srgbClr val="61D6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/>
          <p:cNvCxnSpPr/>
          <p:nvPr/>
        </p:nvCxnSpPr>
        <p:spPr>
          <a:xfrm rot="5400000" flipH="1" flipV="1">
            <a:off x="6508274" y="5531326"/>
            <a:ext cx="548640" cy="1588"/>
          </a:xfrm>
          <a:prstGeom prst="line">
            <a:avLst/>
          </a:prstGeom>
          <a:ln w="38100">
            <a:solidFill>
              <a:srgbClr val="61D6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AutoShape 2"/>
          <p:cNvCxnSpPr>
            <a:cxnSpLocks noChangeShapeType="1"/>
          </p:cNvCxnSpPr>
          <p:nvPr/>
        </p:nvCxnSpPr>
        <p:spPr bwMode="auto">
          <a:xfrm>
            <a:off x="990600" y="6248400"/>
            <a:ext cx="548640" cy="1588"/>
          </a:xfrm>
          <a:prstGeom prst="straightConnector1">
            <a:avLst/>
          </a:prstGeom>
          <a:noFill/>
          <a:ln w="38100">
            <a:solidFill>
              <a:srgbClr val="61D6FF"/>
            </a:solidFill>
            <a:round/>
            <a:headEnd/>
            <a:tailEnd/>
          </a:ln>
        </p:spPr>
      </p:cxnSp>
      <p:cxnSp>
        <p:nvCxnSpPr>
          <p:cNvPr id="46" name="AutoShape 2"/>
          <p:cNvCxnSpPr>
            <a:cxnSpLocks noChangeShapeType="1"/>
          </p:cNvCxnSpPr>
          <p:nvPr/>
        </p:nvCxnSpPr>
        <p:spPr bwMode="auto">
          <a:xfrm>
            <a:off x="1143000" y="6400800"/>
            <a:ext cx="274320" cy="1588"/>
          </a:xfrm>
          <a:prstGeom prst="straightConnector1">
            <a:avLst/>
          </a:prstGeom>
          <a:noFill/>
          <a:ln w="38100">
            <a:solidFill>
              <a:srgbClr val="61D6FF"/>
            </a:solidFill>
            <a:round/>
            <a:headEnd/>
            <a:tailEnd/>
          </a:ln>
        </p:spPr>
      </p:cxnSp>
      <p:cxnSp>
        <p:nvCxnSpPr>
          <p:cNvPr id="47" name="AutoShape 2"/>
          <p:cNvCxnSpPr>
            <a:cxnSpLocks noChangeShapeType="1"/>
          </p:cNvCxnSpPr>
          <p:nvPr/>
        </p:nvCxnSpPr>
        <p:spPr bwMode="auto">
          <a:xfrm>
            <a:off x="1219200" y="6553200"/>
            <a:ext cx="91440" cy="1588"/>
          </a:xfrm>
          <a:prstGeom prst="straightConnector1">
            <a:avLst/>
          </a:prstGeom>
          <a:noFill/>
          <a:ln w="38100">
            <a:solidFill>
              <a:srgbClr val="61D6FF"/>
            </a:solidFill>
            <a:round/>
            <a:headEnd/>
            <a:tailEnd/>
          </a:ln>
        </p:spPr>
      </p:cxnSp>
      <p:cxnSp>
        <p:nvCxnSpPr>
          <p:cNvPr id="49" name="Straight Connector 48"/>
          <p:cNvCxnSpPr/>
          <p:nvPr/>
        </p:nvCxnSpPr>
        <p:spPr>
          <a:xfrm rot="5400000" flipH="1" flipV="1">
            <a:off x="6592094" y="6133306"/>
            <a:ext cx="381000" cy="1588"/>
          </a:xfrm>
          <a:prstGeom prst="line">
            <a:avLst/>
          </a:prstGeom>
          <a:ln w="38100">
            <a:solidFill>
              <a:srgbClr val="61D6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AutoShape 2"/>
          <p:cNvCxnSpPr>
            <a:cxnSpLocks noChangeShapeType="1"/>
          </p:cNvCxnSpPr>
          <p:nvPr/>
        </p:nvCxnSpPr>
        <p:spPr bwMode="auto">
          <a:xfrm>
            <a:off x="6553200" y="6324600"/>
            <a:ext cx="548640" cy="1588"/>
          </a:xfrm>
          <a:prstGeom prst="straightConnector1">
            <a:avLst/>
          </a:prstGeom>
          <a:noFill/>
          <a:ln w="38100">
            <a:solidFill>
              <a:srgbClr val="61D6FF"/>
            </a:solidFill>
            <a:round/>
            <a:headEnd/>
            <a:tailEnd/>
          </a:ln>
        </p:spPr>
      </p:cxnSp>
      <p:cxnSp>
        <p:nvCxnSpPr>
          <p:cNvPr id="51" name="AutoShape 2"/>
          <p:cNvCxnSpPr>
            <a:cxnSpLocks noChangeShapeType="1"/>
          </p:cNvCxnSpPr>
          <p:nvPr/>
        </p:nvCxnSpPr>
        <p:spPr bwMode="auto">
          <a:xfrm>
            <a:off x="6705600" y="6477000"/>
            <a:ext cx="274320" cy="1588"/>
          </a:xfrm>
          <a:prstGeom prst="straightConnector1">
            <a:avLst/>
          </a:prstGeom>
          <a:noFill/>
          <a:ln w="38100">
            <a:solidFill>
              <a:srgbClr val="61D6FF"/>
            </a:solidFill>
            <a:round/>
            <a:headEnd/>
            <a:tailEnd/>
          </a:ln>
        </p:spPr>
      </p:cxnSp>
      <p:cxnSp>
        <p:nvCxnSpPr>
          <p:cNvPr id="52" name="AutoShape 2"/>
          <p:cNvCxnSpPr>
            <a:cxnSpLocks noChangeShapeType="1"/>
          </p:cNvCxnSpPr>
          <p:nvPr/>
        </p:nvCxnSpPr>
        <p:spPr bwMode="auto">
          <a:xfrm>
            <a:off x="6781800" y="6629400"/>
            <a:ext cx="91440" cy="1588"/>
          </a:xfrm>
          <a:prstGeom prst="straightConnector1">
            <a:avLst/>
          </a:prstGeom>
          <a:noFill/>
          <a:ln w="38100">
            <a:solidFill>
              <a:srgbClr val="61D6FF"/>
            </a:solidFill>
            <a:round/>
            <a:headEnd/>
            <a:tailEnd/>
          </a:ln>
        </p:spPr>
      </p:cxnSp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029" name="Rectangle 5"/>
          <p:cNvSpPr>
            <a:spLocks noChangeArrowheads="1"/>
          </p:cNvSpPr>
          <p:nvPr/>
        </p:nvSpPr>
        <p:spPr bwMode="auto">
          <a:xfrm>
            <a:off x="0" y="7620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031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52400" y="4114800"/>
            <a:ext cx="2533650" cy="342900"/>
          </a:xfrm>
          <a:prstGeom prst="rect">
            <a:avLst/>
          </a:prstGeom>
          <a:noFill/>
        </p:spPr>
      </p:pic>
      <p:sp>
        <p:nvSpPr>
          <p:cNvPr id="1033" name="Rectangle 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034" name="Rectangle 10"/>
          <p:cNvSpPr>
            <a:spLocks noChangeArrowheads="1"/>
          </p:cNvSpPr>
          <p:nvPr/>
        </p:nvSpPr>
        <p:spPr bwMode="auto">
          <a:xfrm>
            <a:off x="0" y="7620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036" name="Rectangle 1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pic>
        <p:nvPicPr>
          <p:cNvPr id="1035" name="Picture 11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590800" y="990600"/>
            <a:ext cx="504825" cy="342900"/>
          </a:xfrm>
          <a:prstGeom prst="rect">
            <a:avLst/>
          </a:prstGeom>
          <a:noFill/>
        </p:spPr>
      </p:pic>
      <p:sp>
        <p:nvSpPr>
          <p:cNvPr id="1037" name="Rectangle 13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039" name="Rectangle 1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040" name="Rectangle 16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042" name="Rectangle 1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pic>
        <p:nvPicPr>
          <p:cNvPr id="1041" name="Picture 17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191000" y="990600"/>
            <a:ext cx="476250" cy="342900"/>
          </a:xfrm>
          <a:prstGeom prst="rect">
            <a:avLst/>
          </a:prstGeom>
          <a:noFill/>
        </p:spPr>
      </p:pic>
      <p:sp>
        <p:nvSpPr>
          <p:cNvPr id="1043" name="Rectangle 19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045" name="Rectangle 2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pic>
        <p:nvPicPr>
          <p:cNvPr id="1044" name="Picture 20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086600" y="2362200"/>
            <a:ext cx="428625" cy="342900"/>
          </a:xfrm>
          <a:prstGeom prst="rect">
            <a:avLst/>
          </a:prstGeom>
          <a:noFill/>
        </p:spPr>
      </p:pic>
      <p:sp>
        <p:nvSpPr>
          <p:cNvPr id="1046" name="Rectangle 22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048" name="Rectangle 2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pic>
        <p:nvPicPr>
          <p:cNvPr id="1047" name="Picture 23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162800" y="3810000"/>
            <a:ext cx="400050" cy="342900"/>
          </a:xfrm>
          <a:prstGeom prst="rect">
            <a:avLst/>
          </a:prstGeom>
          <a:noFill/>
        </p:spPr>
      </p:pic>
      <p:sp>
        <p:nvSpPr>
          <p:cNvPr id="1049" name="Rectangle 25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051" name="Rectangle 2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052" name="Rectangle 28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054" name="Rectangle 3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055" name="Rectangle 31"/>
          <p:cNvSpPr>
            <a:spLocks noChangeArrowheads="1"/>
          </p:cNvSpPr>
          <p:nvPr/>
        </p:nvSpPr>
        <p:spPr bwMode="auto">
          <a:xfrm>
            <a:off x="0" y="8667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057" name="Rectangle 3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pic>
        <p:nvPicPr>
          <p:cNvPr id="1056" name="Picture 32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391400" y="5715000"/>
            <a:ext cx="514350" cy="409575"/>
          </a:xfrm>
          <a:prstGeom prst="rect">
            <a:avLst/>
          </a:prstGeom>
          <a:noFill/>
        </p:spPr>
      </p:pic>
      <p:sp>
        <p:nvSpPr>
          <p:cNvPr id="1058" name="Rectangle 34"/>
          <p:cNvSpPr>
            <a:spLocks noChangeArrowheads="1"/>
          </p:cNvSpPr>
          <p:nvPr/>
        </p:nvSpPr>
        <p:spPr bwMode="auto">
          <a:xfrm>
            <a:off x="0" y="8667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cxnSp>
        <p:nvCxnSpPr>
          <p:cNvPr id="89" name="Straight Arrow Connector 88"/>
          <p:cNvCxnSpPr/>
          <p:nvPr/>
        </p:nvCxnSpPr>
        <p:spPr>
          <a:xfrm>
            <a:off x="5257800" y="1752600"/>
            <a:ext cx="1066800" cy="1588"/>
          </a:xfrm>
          <a:prstGeom prst="straightConnector1">
            <a:avLst/>
          </a:prstGeom>
          <a:ln w="38100">
            <a:solidFill>
              <a:srgbClr val="61D6FF"/>
            </a:solidFill>
            <a:prstDash val="sysDot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60" name="Rectangle 3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pic>
        <p:nvPicPr>
          <p:cNvPr id="1059" name="Picture 35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486400" y="5715000"/>
            <a:ext cx="561975" cy="342900"/>
          </a:xfrm>
          <a:prstGeom prst="rect">
            <a:avLst/>
          </a:prstGeom>
          <a:noFill/>
        </p:spPr>
      </p:pic>
      <p:sp>
        <p:nvSpPr>
          <p:cNvPr id="1061" name="Rectangle 37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cxnSp>
        <p:nvCxnSpPr>
          <p:cNvPr id="96" name="Straight Connector 95"/>
          <p:cNvCxnSpPr/>
          <p:nvPr/>
        </p:nvCxnSpPr>
        <p:spPr>
          <a:xfrm>
            <a:off x="762000" y="3200400"/>
            <a:ext cx="289560" cy="1588"/>
          </a:xfrm>
          <a:prstGeom prst="line">
            <a:avLst/>
          </a:prstGeom>
          <a:ln w="38100">
            <a:solidFill>
              <a:srgbClr val="3FCD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Straight Connector 97"/>
          <p:cNvCxnSpPr/>
          <p:nvPr/>
        </p:nvCxnSpPr>
        <p:spPr>
          <a:xfrm rot="5400000" flipH="1" flipV="1">
            <a:off x="762794" y="3199606"/>
            <a:ext cx="304800" cy="1588"/>
          </a:xfrm>
          <a:prstGeom prst="line">
            <a:avLst/>
          </a:prstGeom>
          <a:ln w="38100">
            <a:solidFill>
              <a:srgbClr val="3FCD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1" name="Straight Arrow Connector 100"/>
          <p:cNvCxnSpPr/>
          <p:nvPr/>
        </p:nvCxnSpPr>
        <p:spPr>
          <a:xfrm rot="5400000" flipH="1" flipV="1">
            <a:off x="5791200" y="6019800"/>
            <a:ext cx="1066800" cy="1588"/>
          </a:xfrm>
          <a:prstGeom prst="straightConnector1">
            <a:avLst/>
          </a:prstGeom>
          <a:ln w="38100">
            <a:solidFill>
              <a:srgbClr val="61D6FF"/>
            </a:solidFill>
            <a:prstDash val="sysDot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63" name="Rectangle 3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064" name="Rectangle 40"/>
          <p:cNvSpPr>
            <a:spLocks noChangeArrowheads="1"/>
          </p:cNvSpPr>
          <p:nvPr/>
        </p:nvSpPr>
        <p:spPr bwMode="auto">
          <a:xfrm>
            <a:off x="0" y="8667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150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1510" name="Rectangle 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pic>
        <p:nvPicPr>
          <p:cNvPr id="21509" name="Picture 5"/>
          <p:cNvPicPr>
            <a:picLocks noChangeAspect="1" noChangeArrowheads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486400" y="1905000"/>
            <a:ext cx="638175" cy="409575"/>
          </a:xfrm>
          <a:prstGeom prst="rect">
            <a:avLst/>
          </a:prstGeom>
          <a:noFill/>
        </p:spPr>
      </p:pic>
      <p:sp>
        <p:nvSpPr>
          <p:cNvPr id="21511" name="Rectangle 7"/>
          <p:cNvSpPr>
            <a:spLocks noChangeArrowheads="1"/>
          </p:cNvSpPr>
          <p:nvPr/>
        </p:nvSpPr>
        <p:spPr bwMode="auto">
          <a:xfrm>
            <a:off x="0" y="8667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21513" name="Picture 9"/>
          <p:cNvPicPr>
            <a:picLocks noChangeAspect="1" noChangeArrowheads="1"/>
          </p:cNvPicPr>
          <p:nvPr/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676400" y="2590800"/>
            <a:ext cx="4848225" cy="619125"/>
          </a:xfrm>
          <a:prstGeom prst="rect">
            <a:avLst/>
          </a:prstGeom>
          <a:noFill/>
        </p:spPr>
      </p:pic>
      <p:pic>
        <p:nvPicPr>
          <p:cNvPr id="21512" name="Picture 8"/>
          <p:cNvPicPr>
            <a:picLocks noChangeAspect="1" noChangeArrowheads="1"/>
          </p:cNvPicPr>
          <p:nvPr/>
        </p:nvPicPr>
        <p:blipFill>
          <a:blip r:embed="rId1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76600" y="3429000"/>
            <a:ext cx="1266825" cy="619125"/>
          </a:xfrm>
          <a:prstGeom prst="rect">
            <a:avLst/>
          </a:prstGeom>
          <a:noFill/>
        </p:spPr>
      </p:pic>
      <p:sp>
        <p:nvSpPr>
          <p:cNvPr id="21514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1515" name="Rectangle 11"/>
          <p:cNvSpPr>
            <a:spLocks noChangeArrowheads="1"/>
          </p:cNvSpPr>
          <p:nvPr/>
        </p:nvSpPr>
        <p:spPr bwMode="auto">
          <a:xfrm>
            <a:off x="0" y="1076325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1516" name="Rectangle 12"/>
          <p:cNvSpPr>
            <a:spLocks noChangeArrowheads="1"/>
          </p:cNvSpPr>
          <p:nvPr/>
        </p:nvSpPr>
        <p:spPr bwMode="auto">
          <a:xfrm>
            <a:off x="0" y="21526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1518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1519" name="Rectangle 15"/>
          <p:cNvSpPr>
            <a:spLocks noChangeArrowheads="1"/>
          </p:cNvSpPr>
          <p:nvPr/>
        </p:nvSpPr>
        <p:spPr bwMode="auto">
          <a:xfrm>
            <a:off x="0" y="1133475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1521" name="Rectangle 1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pic>
        <p:nvPicPr>
          <p:cNvPr id="21520" name="Picture 16"/>
          <p:cNvPicPr>
            <a:picLocks noChangeAspect="1" noChangeArrowheads="1"/>
          </p:cNvPicPr>
          <p:nvPr/>
        </p:nvPicPr>
        <p:blipFill>
          <a:blip r:embed="rId1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371600" y="2514600"/>
            <a:ext cx="5172075" cy="809625"/>
          </a:xfrm>
          <a:prstGeom prst="rect">
            <a:avLst/>
          </a:prstGeom>
          <a:noFill/>
        </p:spPr>
      </p:pic>
      <p:sp>
        <p:nvSpPr>
          <p:cNvPr id="21522" name="Rectangle 18"/>
          <p:cNvSpPr>
            <a:spLocks noChangeArrowheads="1"/>
          </p:cNvSpPr>
          <p:nvPr/>
        </p:nvSpPr>
        <p:spPr bwMode="auto">
          <a:xfrm>
            <a:off x="0" y="1266825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1524" name="Rectangle 2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pic>
        <p:nvPicPr>
          <p:cNvPr id="21523" name="Picture 19"/>
          <p:cNvPicPr>
            <a:picLocks noChangeAspect="1" noChangeArrowheads="1"/>
          </p:cNvPicPr>
          <p:nvPr/>
        </p:nvPicPr>
        <p:blipFill>
          <a:blip r:embed="rId1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124200" y="3429000"/>
            <a:ext cx="1524000" cy="7524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15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15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15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15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15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15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8600" y="228600"/>
            <a:ext cx="8915400" cy="6400800"/>
          </a:xfrm>
        </p:spPr>
        <p:txBody>
          <a:bodyPr/>
          <a:lstStyle/>
          <a:p>
            <a:pPr algn="just">
              <a:buFont typeface="Arial" pitchFamily="34" charset="0"/>
              <a:buChar char="•"/>
            </a:pPr>
            <a:r>
              <a:rPr lang="en-US" dirty="0" smtClean="0"/>
              <a:t> </a:t>
            </a:r>
            <a:r>
              <a:rPr lang="sr-Latn-CS" sz="2800" i="1" noProof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Vrednosti parametara zamenskog kola:</a:t>
            </a:r>
          </a:p>
          <a:p>
            <a:pPr algn="just"/>
            <a:endParaRPr lang="sr-Latn-CS" sz="2400" i="1" noProof="1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pPr algn="just"/>
            <a:r>
              <a:rPr lang="en-US" sz="2400" b="1" i="1" spc="300" noProof="1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sym typeface="Wingdings" pitchFamily="2" charset="2"/>
              </a:rPr>
              <a:t></a:t>
            </a:r>
            <a:r>
              <a:rPr lang="en-US" sz="2400" i="1" noProof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sym typeface="Wingdings" pitchFamily="2" charset="2"/>
              </a:rPr>
              <a:t> </a:t>
            </a:r>
            <a:r>
              <a:rPr lang="en-US" sz="2400" i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Po</a:t>
            </a:r>
            <a:r>
              <a:rPr lang="sr-Latn-CS" sz="2400" i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što su kondenzatori spregnuti u trougao , kapacitet jedne grane trougla nalazimo pomoću sledećeg izraza :</a:t>
            </a:r>
            <a:endParaRPr lang="en-US" sz="2400" dirty="0" smtClean="0"/>
          </a:p>
          <a:p>
            <a:pPr algn="l"/>
            <a:endParaRPr lang="en-US" sz="2400" i="1" noProof="1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pPr algn="l"/>
            <a:endParaRPr lang="en-US" sz="2400" i="1" noProof="1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pPr algn="l"/>
            <a:endParaRPr lang="en-US" sz="2400" i="1" noProof="1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pPr algn="l"/>
            <a:endParaRPr lang="en-US" sz="2400" i="1" noProof="1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pPr algn="l"/>
            <a:endParaRPr lang="en-US" sz="2400" i="1" noProof="1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pPr algn="l"/>
            <a:r>
              <a:rPr lang="en-US" sz="2400" b="1" i="1" spc="300" noProof="1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sym typeface="Wingdings" pitchFamily="2" charset="2"/>
              </a:rPr>
              <a:t></a:t>
            </a:r>
            <a:r>
              <a:rPr lang="en-US" sz="2400" i="1" noProof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sym typeface="Wingdings" pitchFamily="2" charset="2"/>
              </a:rPr>
              <a:t> </a:t>
            </a:r>
            <a:r>
              <a:rPr lang="sr-Latn-CS" sz="2400" i="1" noProof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sym typeface="Wingdings" pitchFamily="2" charset="2"/>
              </a:rPr>
              <a:t>Vrednost impedanse mreže :</a:t>
            </a:r>
          </a:p>
          <a:p>
            <a:pPr algn="l"/>
            <a:endParaRPr lang="sr-Latn-CS" sz="2400" i="1" noProof="1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sym typeface="Wingdings" pitchFamily="2" charset="2"/>
            </a:endParaRPr>
          </a:p>
          <a:p>
            <a:pPr algn="l"/>
            <a:endParaRPr lang="sr-Latn-CS" sz="2400" i="1" noProof="1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sym typeface="Wingdings" pitchFamily="2" charset="2"/>
            </a:endParaRPr>
          </a:p>
          <a:p>
            <a:pPr algn="l"/>
            <a:r>
              <a:rPr lang="sr-Latn-CS" sz="2400" i="1" noProof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 </a:t>
            </a:r>
          </a:p>
          <a:p>
            <a:pPr algn="l"/>
            <a:endParaRPr lang="sr-Latn-CS" sz="2400" i="1" noProof="1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pPr algn="l"/>
            <a:r>
              <a:rPr lang="en-US" sz="2400" b="1" i="1" spc="300" noProof="1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sym typeface="Wingdings" pitchFamily="2" charset="2"/>
              </a:rPr>
              <a:t></a:t>
            </a:r>
            <a:r>
              <a:rPr lang="en-US" sz="2400" i="1" noProof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sym typeface="Wingdings" pitchFamily="2" charset="2"/>
              </a:rPr>
              <a:t>  Ostali parametri </a:t>
            </a:r>
            <a:r>
              <a:rPr lang="sr-Latn-CS" sz="2400" i="1" noProof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sym typeface="Wingdings" pitchFamily="2" charset="2"/>
              </a:rPr>
              <a:t>kola :</a:t>
            </a:r>
            <a:r>
              <a:rPr lang="en-US" sz="2400" i="1" noProof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sym typeface="Wingdings" pitchFamily="2" charset="2"/>
              </a:rPr>
              <a:t>			       </a:t>
            </a:r>
            <a:r>
              <a:rPr lang="sr-Latn-CS" sz="2400" i="1" noProof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sym typeface="Wingdings" pitchFamily="2" charset="2"/>
              </a:rPr>
              <a:t>(za sada)</a:t>
            </a:r>
          </a:p>
          <a:p>
            <a:pPr algn="l"/>
            <a:r>
              <a:rPr lang="sr-Latn-CS" sz="2400" i="1" noProof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   </a:t>
            </a:r>
            <a:endParaRPr lang="sr-Latn-CS" sz="2400" i="1" noProof="1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5" name="Picture 9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52400" y="2209800"/>
            <a:ext cx="4038600" cy="1018369"/>
          </a:xfrm>
          <a:prstGeom prst="rect">
            <a:avLst/>
          </a:prstGeom>
          <a:noFill/>
        </p:spPr>
      </p:pic>
      <p:pic>
        <p:nvPicPr>
          <p:cNvPr id="6" name="Picture 25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800600" y="2209800"/>
            <a:ext cx="4114800" cy="990600"/>
          </a:xfrm>
          <a:prstGeom prst="rect">
            <a:avLst/>
          </a:prstGeom>
          <a:noFill/>
        </p:spPr>
      </p:pic>
      <p:pic>
        <p:nvPicPr>
          <p:cNvPr id="7" name="Picture 22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343400" y="2362200"/>
            <a:ext cx="381000" cy="619125"/>
          </a:xfrm>
          <a:prstGeom prst="rect">
            <a:avLst/>
          </a:prstGeom>
          <a:noFill/>
        </p:spPr>
      </p:pic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pic>
        <p:nvPicPr>
          <p:cNvPr id="1025" name="Picture 1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28600" y="4267200"/>
            <a:ext cx="3448050" cy="447675"/>
          </a:xfrm>
          <a:prstGeom prst="rect">
            <a:avLst/>
          </a:prstGeom>
          <a:noFill/>
        </p:spPr>
      </p:pic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733800" y="4267200"/>
            <a:ext cx="1819275" cy="447675"/>
          </a:xfrm>
          <a:prstGeom prst="rect">
            <a:avLst/>
          </a:prstGeom>
          <a:noFill/>
        </p:spPr>
      </p:pic>
      <p:sp>
        <p:nvSpPr>
          <p:cNvPr id="1030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032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034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457200" y="1304925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037" name="Rectangle 1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pic>
        <p:nvPicPr>
          <p:cNvPr id="1036" name="Picture 12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791200" y="4038600"/>
            <a:ext cx="3352800" cy="847725"/>
          </a:xfrm>
          <a:prstGeom prst="rect">
            <a:avLst/>
          </a:prstGeom>
          <a:noFill/>
        </p:spPr>
      </p:pic>
      <p:sp>
        <p:nvSpPr>
          <p:cNvPr id="1039" name="Rectangle 1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040" name="Rectangle 16"/>
          <p:cNvSpPr>
            <a:spLocks noChangeArrowheads="1"/>
          </p:cNvSpPr>
          <p:nvPr/>
        </p:nvSpPr>
        <p:spPr bwMode="auto">
          <a:xfrm>
            <a:off x="457200" y="9048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042" name="Rectangle 1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pic>
        <p:nvPicPr>
          <p:cNvPr id="1041" name="Picture 17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038600" y="5486400"/>
            <a:ext cx="3067050" cy="476250"/>
          </a:xfrm>
          <a:prstGeom prst="rect">
            <a:avLst/>
          </a:prstGeom>
          <a:noFill/>
        </p:spPr>
      </p:pic>
      <p:sp>
        <p:nvSpPr>
          <p:cNvPr id="1043" name="Rectangle 19"/>
          <p:cNvSpPr>
            <a:spLocks noChangeArrowheads="1"/>
          </p:cNvSpPr>
          <p:nvPr/>
        </p:nvSpPr>
        <p:spPr bwMode="auto">
          <a:xfrm>
            <a:off x="457200" y="9334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21" name="Picture 1"/>
          <p:cNvPicPr>
            <a:picLocks noChangeAspect="1" noChangeArrowheads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505200" y="5981700"/>
            <a:ext cx="5391150" cy="8763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8600" y="304800"/>
            <a:ext cx="8763000" cy="6553200"/>
          </a:xfrm>
        </p:spPr>
        <p:txBody>
          <a:bodyPr>
            <a:normAutofit/>
          </a:bodyPr>
          <a:lstStyle/>
          <a:p>
            <a:pPr algn="just">
              <a:buFont typeface="Arial" pitchFamily="34" charset="0"/>
              <a:buChar char="•"/>
            </a:pPr>
            <a:r>
              <a:rPr lang="sr-Latn-CS" sz="2600" b="1" i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sr-Latn-CS" sz="2600" i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Na osnovu</a:t>
            </a:r>
            <a:r>
              <a:rPr lang="en-US" sz="2600" i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sr-Latn-CS" sz="2600" i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gore predstavljenih diferencijalnih jednačina kola i vrednosti parametara formira se model kola u Simulink-u </a:t>
            </a:r>
            <a:r>
              <a:rPr lang="sr-Latn-CS" sz="2600" i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</a:p>
          <a:p>
            <a:pPr algn="just"/>
            <a:endParaRPr lang="sr-Latn-CS" sz="2600" b="1" i="1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pPr algn="just"/>
            <a:endParaRPr lang="sr-Latn-CS" sz="2600" b="1" i="1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pPr algn="just"/>
            <a:endParaRPr lang="sr-Latn-CS" sz="2600" b="1" i="1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pPr algn="just"/>
            <a:endParaRPr lang="sr-Latn-CS" sz="2600" b="1" i="1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pPr algn="just"/>
            <a:endParaRPr lang="sr-Latn-CS" sz="2600" b="1" i="1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pPr algn="just"/>
            <a:endParaRPr lang="sr-Latn-CS" sz="2600" b="1" i="1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pPr algn="just"/>
            <a:endParaRPr lang="sr-Latn-CS" sz="2600" b="1" i="1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pPr algn="just"/>
            <a:endParaRPr lang="sr-Latn-CS" sz="2600" b="1" i="1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pPr algn="just"/>
            <a:endParaRPr lang="sr-Latn-CS" sz="2600" b="1" i="1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pPr algn="just"/>
            <a:endParaRPr lang="sr-Latn-CS" sz="2600" b="1" i="1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pPr algn="just">
              <a:buFont typeface="Arial" pitchFamily="34" charset="0"/>
              <a:buChar char="•"/>
            </a:pPr>
            <a:r>
              <a:rPr lang="sr-Latn-CS" sz="2600" b="1" i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sr-Latn-CS" sz="2600" i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Na osnovu ovog modela će biti predstavljeni rezultati</a:t>
            </a:r>
            <a:r>
              <a:rPr lang="en-US" sz="2600" i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sr-Latn-CS" sz="2600" i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i</a:t>
            </a:r>
            <a:r>
              <a:rPr lang="en-US" sz="2600" i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sr-Latn-CS" sz="2600" i="1" noProof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upored</a:t>
            </a:r>
            <a:r>
              <a:rPr lang="sr-Latn-CS" sz="2600" i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iće se sa standardom definisanim</a:t>
            </a:r>
          </a:p>
          <a:p>
            <a:pPr algn="just">
              <a:buFont typeface="Arial" pitchFamily="34" charset="0"/>
              <a:buChar char="•"/>
            </a:pPr>
            <a:r>
              <a:rPr lang="sr-Latn-CS" sz="2600" i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Usvojeni početni fazni stvar ems-e je : </a:t>
            </a:r>
            <a:r>
              <a:rPr lang="el-GR" sz="2600" i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φ</a:t>
            </a:r>
            <a:r>
              <a:rPr lang="en-US" sz="2600" i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= 0°</a:t>
            </a:r>
            <a:endParaRPr lang="sr-Latn-CS" sz="2600" i="1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pPr algn="just"/>
            <a:endParaRPr lang="en-US" sz="2600" b="1" i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5" name="Picture 4"/>
          <p:cNvPicPr/>
          <p:nvPr/>
        </p:nvPicPr>
        <p:blipFill>
          <a:blip r:embed="rId2"/>
          <a:srcRect l="1442" t="13034" r="34776" b="50641"/>
          <a:stretch>
            <a:fillRect/>
          </a:stretch>
        </p:blipFill>
        <p:spPr bwMode="auto">
          <a:xfrm>
            <a:off x="914400" y="1828800"/>
            <a:ext cx="7467600" cy="350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8600" y="228600"/>
            <a:ext cx="8686800" cy="6400800"/>
          </a:xfrm>
        </p:spPr>
        <p:txBody>
          <a:bodyPr/>
          <a:lstStyle/>
          <a:p>
            <a:pPr algn="l"/>
            <a:endParaRPr lang="en-US" dirty="0"/>
          </a:p>
        </p:txBody>
      </p:sp>
      <p:pic>
        <p:nvPicPr>
          <p:cNvPr id="5" name="Picture 4"/>
          <p:cNvPicPr/>
          <p:nvPr/>
        </p:nvPicPr>
        <p:blipFill>
          <a:blip r:embed="rId2"/>
          <a:srcRect b="3571"/>
          <a:stretch>
            <a:fillRect/>
          </a:stretch>
        </p:blipFill>
        <p:spPr bwMode="auto">
          <a:xfrm>
            <a:off x="228600" y="228600"/>
            <a:ext cx="8686800" cy="640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" y="228600"/>
            <a:ext cx="8686800" cy="6400800"/>
          </a:xfrm>
        </p:spPr>
        <p:txBody>
          <a:bodyPr/>
          <a:lstStyle/>
          <a:p>
            <a:endParaRPr lang="en-US" dirty="0"/>
          </a:p>
        </p:txBody>
      </p:sp>
      <p:pic>
        <p:nvPicPr>
          <p:cNvPr id="5" name="Picture 4"/>
          <p:cNvPicPr/>
          <p:nvPr/>
        </p:nvPicPr>
        <p:blipFill>
          <a:blip r:embed="rId2"/>
          <a:srcRect b="3571"/>
          <a:stretch>
            <a:fillRect/>
          </a:stretch>
        </p:blipFill>
        <p:spPr bwMode="auto">
          <a:xfrm>
            <a:off x="152400" y="228600"/>
            <a:ext cx="8686800" cy="640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4343400" y="990600"/>
            <a:ext cx="2514600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en-US" sz="28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I</a:t>
            </a:r>
            <a:r>
              <a:rPr lang="en-US" sz="20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ud</a:t>
            </a:r>
            <a:r>
              <a:rPr lang="en-US" sz="2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~ 3800 A</a:t>
            </a:r>
            <a:endParaRPr lang="en-US" sz="28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cxnSp>
        <p:nvCxnSpPr>
          <p:cNvPr id="7" name="Straight Arrow Connector 6"/>
          <p:cNvCxnSpPr/>
          <p:nvPr/>
        </p:nvCxnSpPr>
        <p:spPr>
          <a:xfrm rot="10800000">
            <a:off x="609600" y="1066800"/>
            <a:ext cx="3749040" cy="182880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" y="228600"/>
            <a:ext cx="8763000" cy="6400800"/>
          </a:xfrm>
        </p:spPr>
        <p:txBody>
          <a:bodyPr/>
          <a:lstStyle/>
          <a:p>
            <a:pPr algn="just">
              <a:buFont typeface="Arial" pitchFamily="34" charset="0"/>
              <a:buChar char="•"/>
            </a:pPr>
            <a:r>
              <a:rPr lang="en-US" dirty="0" smtClean="0"/>
              <a:t> </a:t>
            </a:r>
            <a:r>
              <a:rPr lang="en-US" sz="2400" i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Mo</a:t>
            </a:r>
            <a:r>
              <a:rPr lang="sr-Latn-CS" sz="2400" i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že se očiti da je za izabrane parametre sistema polazna struja kondenzatora </a:t>
            </a:r>
            <a:r>
              <a:rPr lang="en-US" sz="2400" i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oko</a:t>
            </a:r>
            <a:r>
              <a:rPr lang="en-US" sz="2400" i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3800</a:t>
            </a:r>
            <a:r>
              <a:rPr lang="sr-Latn-CS" sz="2400" i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A</a:t>
            </a:r>
          </a:p>
          <a:p>
            <a:pPr algn="just"/>
            <a:endParaRPr lang="sr-Latn-CS" sz="2400" i="1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pPr algn="just">
              <a:buFont typeface="Arial" pitchFamily="34" charset="0"/>
              <a:buChar char="•"/>
            </a:pPr>
            <a:r>
              <a:rPr lang="sr-Latn-CS" sz="2400" i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Nominalna struja kondenzatora je:</a:t>
            </a:r>
          </a:p>
          <a:p>
            <a:pPr algn="just"/>
            <a:endParaRPr lang="sr-Latn-CS" sz="2400" i="1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pPr algn="just"/>
            <a:endParaRPr lang="sr-Latn-CS" sz="2400" i="1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pPr algn="just"/>
            <a:endParaRPr lang="sr-Latn-CS" sz="2400" i="1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pPr algn="just">
              <a:buFont typeface="Arial" pitchFamily="34" charset="0"/>
              <a:buChar char="•"/>
            </a:pPr>
            <a:endParaRPr lang="sr-Latn-CS" sz="2400" i="1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pPr algn="just">
              <a:buFont typeface="Arial" pitchFamily="34" charset="0"/>
              <a:buChar char="•"/>
            </a:pPr>
            <a:r>
              <a:rPr lang="sr-Latn-CS" sz="2400" i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Povećanje polazne struje u odnosu na nominalnu je </a:t>
            </a:r>
            <a:r>
              <a:rPr lang="sr-Latn-CS" sz="2400" b="1" i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reda 1</a:t>
            </a:r>
            <a:r>
              <a:rPr lang="en-US" sz="2400" b="1" i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3</a:t>
            </a:r>
            <a:r>
              <a:rPr lang="sr-Latn-CS" sz="2400" b="1" i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 puta</a:t>
            </a:r>
            <a:r>
              <a:rPr lang="sr-Latn-CS" sz="2400" i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, tako da za ovaj slučaj ne treba preuzimati mere za njeno ograničenje</a:t>
            </a:r>
          </a:p>
          <a:p>
            <a:pPr algn="just"/>
            <a:endParaRPr lang="en-US" sz="2400" i="1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pPr algn="just">
              <a:buFont typeface="Arial" pitchFamily="34" charset="0"/>
              <a:buChar char="•"/>
            </a:pPr>
            <a:r>
              <a:rPr lang="sr-Latn-CS" sz="2400" i="1" noProof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Interesantno je pomenuti relativno sporo prigušenje polazne struje kondezatora zbog male vrednosti otpora u ekvivalentnoj šemi</a:t>
            </a:r>
          </a:p>
          <a:p>
            <a:pPr algn="just"/>
            <a:endParaRPr lang="sr-Latn-CS" sz="2400" i="1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pPr algn="just"/>
            <a:endParaRPr lang="en-US" sz="2400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18433" name="Picture 1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514600" y="2133600"/>
            <a:ext cx="4800600" cy="914400"/>
          </a:xfrm>
          <a:prstGeom prst="rect">
            <a:avLst/>
          </a:prstGeom>
          <a:noFill/>
        </p:spPr>
      </p:pic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457200" y="12573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" y="228600"/>
            <a:ext cx="8991600" cy="6400800"/>
          </a:xfrm>
        </p:spPr>
        <p:txBody>
          <a:bodyPr/>
          <a:lstStyle/>
          <a:p>
            <a:pPr algn="just">
              <a:buFont typeface="Arial" pitchFamily="34" charset="0"/>
              <a:buChar char="•"/>
            </a:pPr>
            <a:r>
              <a:rPr lang="en-US" dirty="0" smtClean="0"/>
              <a:t> </a:t>
            </a:r>
            <a:r>
              <a:rPr lang="en-US" sz="2800" i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Pore</a:t>
            </a:r>
            <a:r>
              <a:rPr lang="sr-Latn-CS" sz="2800" i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đenje vrednosti struja dobijenih simulacijom i prema IEC </a:t>
            </a:r>
            <a:r>
              <a:rPr lang="sr-Latn-CS" sz="2800" i="1" noProof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standardu (ABB prepor</a:t>
            </a:r>
            <a:r>
              <a:rPr lang="en-US" sz="2800" i="1" noProof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uci</a:t>
            </a:r>
            <a:r>
              <a:rPr lang="sr-Latn-CS" sz="2800" i="1" noProof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)</a:t>
            </a:r>
            <a:r>
              <a:rPr lang="en-US" sz="2800" i="1" noProof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:</a:t>
            </a:r>
          </a:p>
          <a:p>
            <a:pPr algn="just">
              <a:buFont typeface="Arial" pitchFamily="34" charset="0"/>
              <a:buChar char="•"/>
            </a:pPr>
            <a:endParaRPr lang="en-US" sz="2400" i="1" noProof="1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pPr algn="just"/>
            <a:r>
              <a:rPr lang="en-US" sz="2400" b="1" i="1" noProof="1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sym typeface="Wingdings" pitchFamily="2" charset="2"/>
              </a:rPr>
              <a:t> </a:t>
            </a:r>
            <a:r>
              <a:rPr lang="sr-Latn-CS" sz="2400" i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Izračunavanje vršne vrednosti struje</a:t>
            </a:r>
            <a:r>
              <a:rPr lang="en-US" sz="2400" i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sr-Latn-CS" sz="2400" i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pri uključenju kondezatora prema IEC Standardu 60871-1 glasi :</a:t>
            </a:r>
          </a:p>
          <a:p>
            <a:pPr algn="just">
              <a:buFont typeface="Arial" pitchFamily="34" charset="0"/>
              <a:buChar char="•"/>
            </a:pPr>
            <a:endParaRPr lang="sr-Latn-CS" sz="2400" i="1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pPr algn="just">
              <a:buFont typeface="Arial" pitchFamily="34" charset="0"/>
              <a:buChar char="•"/>
            </a:pPr>
            <a:endParaRPr lang="sr-Latn-CS" sz="2400" i="1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pPr algn="just">
              <a:buFont typeface="Arial" pitchFamily="34" charset="0"/>
              <a:buChar char="•"/>
            </a:pPr>
            <a:endParaRPr lang="sr-Latn-CS" sz="2400" i="1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pPr algn="just">
              <a:buFont typeface="Arial" pitchFamily="34" charset="0"/>
              <a:buChar char="•"/>
            </a:pPr>
            <a:endParaRPr lang="sr-Latn-CS" sz="2400" i="1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pPr algn="just">
              <a:buFont typeface="Arial" pitchFamily="34" charset="0"/>
              <a:buChar char="•"/>
            </a:pPr>
            <a:endParaRPr lang="sr-Latn-CS" sz="2400" i="1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pPr algn="just"/>
            <a:r>
              <a:rPr lang="en-US" sz="2400" b="1" i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sym typeface="Wingdings" pitchFamily="2" charset="2"/>
              </a:rPr>
              <a:t> </a:t>
            </a:r>
            <a:r>
              <a:rPr lang="sr-Latn-CS" sz="2400" i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ABB preporuka :</a:t>
            </a:r>
            <a:endParaRPr lang="en-US" sz="2400" i="1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pPr algn="just">
              <a:buFont typeface="Arial" pitchFamily="34" charset="0"/>
              <a:buChar char="•"/>
            </a:pPr>
            <a:endParaRPr lang="sr-Latn-CS" sz="2400" i="1" noProof="1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4" name="Picture 6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04800" y="2514601"/>
            <a:ext cx="2638425" cy="1371599"/>
          </a:xfrm>
          <a:prstGeom prst="rect">
            <a:avLst/>
          </a:prstGeom>
          <a:noFill/>
        </p:spPr>
      </p:pic>
      <p:pic>
        <p:nvPicPr>
          <p:cNvPr id="5" name="Picture 2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048000" y="2895600"/>
            <a:ext cx="762000" cy="619125"/>
          </a:xfrm>
          <a:prstGeom prst="rect">
            <a:avLst/>
          </a:prstGeom>
          <a:noFill/>
        </p:spPr>
      </p:pic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1025" name="Picture 1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810000" y="2514600"/>
            <a:ext cx="5334000" cy="1371600"/>
          </a:xfrm>
          <a:prstGeom prst="rect">
            <a:avLst/>
          </a:prstGeom>
          <a:noFill/>
        </p:spPr>
      </p:pic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457200" y="15906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029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030" name="Rectangle 6"/>
          <p:cNvSpPr>
            <a:spLocks noChangeArrowheads="1"/>
          </p:cNvSpPr>
          <p:nvPr/>
        </p:nvSpPr>
        <p:spPr bwMode="auto">
          <a:xfrm>
            <a:off x="457200" y="17907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032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4572000"/>
            <a:ext cx="3276600" cy="1295400"/>
          </a:xfrm>
          <a:prstGeom prst="rect">
            <a:avLst/>
          </a:prstGeom>
          <a:noFill/>
        </p:spPr>
      </p:pic>
      <p:sp>
        <p:nvSpPr>
          <p:cNvPr id="1033" name="Rectangle 9"/>
          <p:cNvSpPr>
            <a:spLocks noChangeArrowheads="1"/>
          </p:cNvSpPr>
          <p:nvPr/>
        </p:nvSpPr>
        <p:spPr bwMode="auto">
          <a:xfrm>
            <a:off x="457200" y="17907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15" name="Picture 2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76600" y="4876800"/>
            <a:ext cx="762000" cy="619125"/>
          </a:xfrm>
          <a:prstGeom prst="rect">
            <a:avLst/>
          </a:prstGeom>
          <a:noFill/>
        </p:spPr>
      </p:pic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036" name="Rectangle 12"/>
          <p:cNvSpPr>
            <a:spLocks noChangeArrowheads="1"/>
          </p:cNvSpPr>
          <p:nvPr/>
        </p:nvSpPr>
        <p:spPr bwMode="auto">
          <a:xfrm>
            <a:off x="457200" y="17907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038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1037" name="Picture 13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038600" y="4572000"/>
            <a:ext cx="5105400" cy="1333500"/>
          </a:xfrm>
          <a:prstGeom prst="rect">
            <a:avLst/>
          </a:prstGeom>
          <a:noFill/>
        </p:spPr>
      </p:pic>
      <p:sp>
        <p:nvSpPr>
          <p:cNvPr id="1039" name="Rectangle 15"/>
          <p:cNvSpPr>
            <a:spLocks noChangeArrowheads="1"/>
          </p:cNvSpPr>
          <p:nvPr/>
        </p:nvSpPr>
        <p:spPr bwMode="auto">
          <a:xfrm>
            <a:off x="457200" y="17907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Verve">
  <a:themeElements>
    <a:clrScheme name="Solstice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Verve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Metro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609</TotalTime>
  <Words>921</Words>
  <Application>Microsoft Office PowerPoint</Application>
  <PresentationFormat>On-screen Show (4:3)</PresentationFormat>
  <Paragraphs>159</Paragraphs>
  <Slides>23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24" baseType="lpstr">
      <vt:lpstr>Verve</vt:lpstr>
      <vt:lpstr>Proračun polazne struje kondenzatora prilikom priključenja u pogon i mogućnost njenog ograničenja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Proračun polazne struje kondenzatora prilikom priključenja na mrežu i mogućnost njenog ograničenja</dc:title>
  <dc:creator/>
  <cp:lastModifiedBy>Milan</cp:lastModifiedBy>
  <cp:revision>80</cp:revision>
  <dcterms:created xsi:type="dcterms:W3CDTF">2006-08-16T00:00:00Z</dcterms:created>
  <dcterms:modified xsi:type="dcterms:W3CDTF">2012-01-27T14:26:12Z</dcterms:modified>
</cp:coreProperties>
</file>