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62" r:id="rId4"/>
    <p:sldId id="259" r:id="rId5"/>
    <p:sldId id="263" r:id="rId6"/>
    <p:sldId id="272" r:id="rId7"/>
    <p:sldId id="274" r:id="rId8"/>
    <p:sldId id="27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707" autoAdjust="0"/>
  </p:normalViewPr>
  <p:slideViewPr>
    <p:cSldViewPr>
      <p:cViewPr>
        <p:scale>
          <a:sx n="80" d="100"/>
          <a:sy n="80" d="100"/>
        </p:scale>
        <p:origin x="-126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D4E34F-2C23-4B7E-930B-C51545AD7927}" type="datetimeFigureOut">
              <a:rPr lang="en-US" smtClean="0"/>
              <a:pPr/>
              <a:t>1/26/2012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733C1EB-D77A-468B-B238-953CF8336D2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Cyrl-CS" dirty="0" smtClean="0"/>
              <a:t>Други домаћи задатак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5286388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dirty="0" smtClean="0"/>
              <a:t>Студенти:</a:t>
            </a:r>
          </a:p>
          <a:p>
            <a:r>
              <a:rPr lang="sr-Cyrl-CS" dirty="0" smtClean="0"/>
              <a:t>Матија Живановић</a:t>
            </a:r>
          </a:p>
          <a:p>
            <a:r>
              <a:rPr lang="sr-Cyrl-CS" dirty="0" smtClean="0"/>
              <a:t>Саша </a:t>
            </a:r>
            <a:r>
              <a:rPr lang="sr-Cyrl-CS" dirty="0" smtClean="0"/>
              <a:t>Глигоров </a:t>
            </a:r>
            <a:endParaRPr lang="sr-Cyrl-CS" dirty="0" smtClean="0"/>
          </a:p>
          <a:p>
            <a:r>
              <a:rPr lang="sr-Cyrl-CS" dirty="0" smtClean="0"/>
              <a:t>Милица Миловановић</a:t>
            </a: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/>
              <a:t>Димензионисање осигурача</a:t>
            </a:r>
            <a:endParaRPr lang="en-GB" dirty="0"/>
          </a:p>
        </p:txBody>
      </p:sp>
      <p:pic>
        <p:nvPicPr>
          <p:cNvPr id="7171" name="Picture 3" descr="C:\Documents and Settings\Matija\Desktop\26012012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571612"/>
            <a:ext cx="4946621" cy="3709966"/>
          </a:xfrm>
          <a:prstGeom prst="rect">
            <a:avLst/>
          </a:prstGeom>
          <a:noFill/>
        </p:spPr>
      </p:pic>
      <p:pic>
        <p:nvPicPr>
          <p:cNvPr id="7170" name="Picture 2" descr="C:\Documents and Settings\Matija\Desktop\Osigurac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286124"/>
            <a:ext cx="4056464" cy="3306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 smtClean="0"/>
              <a:t>Кондензаторска батерија </a:t>
            </a:r>
            <a:br>
              <a:rPr lang="sr-Cyrl-CS" dirty="0" smtClean="0"/>
            </a:br>
            <a:r>
              <a:rPr lang="sr-Cyrl-CS" dirty="0" smtClean="0"/>
              <a:t>за један мотор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058" y="1785926"/>
            <a:ext cx="5000660" cy="4643470"/>
          </a:xfrm>
        </p:spPr>
        <p:txBody>
          <a:bodyPr/>
          <a:lstStyle/>
          <a:p>
            <a:r>
              <a:rPr lang="sr-Cyrl-CS" dirty="0" smtClean="0"/>
              <a:t>Снага батерије </a:t>
            </a:r>
            <a:r>
              <a:rPr lang="sr-Cyrl-CS" b="1" dirty="0" smtClean="0"/>
              <a:t>10</a:t>
            </a:r>
            <a:r>
              <a:rPr lang="en-US" b="1" dirty="0" err="1" smtClean="0"/>
              <a:t>kVAr</a:t>
            </a:r>
            <a:endParaRPr lang="sr-Cyrl-CS" b="1" dirty="0" smtClean="0"/>
          </a:p>
          <a:p>
            <a:endParaRPr lang="en-US" dirty="0" smtClean="0"/>
          </a:p>
          <a:p>
            <a:r>
              <a:rPr lang="sr-Cyrl-CS" dirty="0" smtClean="0"/>
              <a:t>Кондензатори 3 х </a:t>
            </a:r>
            <a:r>
              <a:rPr lang="en-US" b="1" dirty="0" smtClean="0"/>
              <a:t>62µF</a:t>
            </a:r>
            <a:endParaRPr lang="sr-Cyrl-CS" b="1" dirty="0" smtClean="0"/>
          </a:p>
          <a:p>
            <a:endParaRPr lang="en-US" dirty="0" smtClean="0"/>
          </a:p>
          <a:p>
            <a:r>
              <a:rPr lang="sr-Cyrl-CS" dirty="0" smtClean="0"/>
              <a:t>Пригушнице </a:t>
            </a:r>
            <a:r>
              <a:rPr lang="en-US" dirty="0" smtClean="0"/>
              <a:t>3 x </a:t>
            </a:r>
            <a:r>
              <a:rPr lang="en-US" b="1" dirty="0" smtClean="0"/>
              <a:t>3,81mH</a:t>
            </a:r>
            <a:endParaRPr lang="sr-Cyrl-CS" b="1" dirty="0" smtClean="0"/>
          </a:p>
          <a:p>
            <a:endParaRPr lang="en-US" dirty="0" smtClean="0"/>
          </a:p>
          <a:p>
            <a:r>
              <a:rPr lang="sr-Cyrl-CS" dirty="0" smtClean="0"/>
              <a:t>Осигурачи </a:t>
            </a:r>
            <a:r>
              <a:rPr lang="en-US" dirty="0" smtClean="0"/>
              <a:t>3 x </a:t>
            </a:r>
            <a:r>
              <a:rPr lang="sr-Cyrl-CS" b="1" dirty="0" smtClean="0"/>
              <a:t>20А</a:t>
            </a:r>
          </a:p>
          <a:p>
            <a:endParaRPr lang="sr-Cyrl-CS" dirty="0" smtClean="0"/>
          </a:p>
          <a:p>
            <a:r>
              <a:rPr lang="sr-Cyrl-CS" dirty="0" smtClean="0"/>
              <a:t>Кабл </a:t>
            </a:r>
            <a:r>
              <a:rPr lang="en-GB" b="1" dirty="0" smtClean="0"/>
              <a:t>PP00 </a:t>
            </a:r>
            <a:r>
              <a:rPr lang="sr-Cyrl-RS" b="1" dirty="0" smtClean="0"/>
              <a:t>3</a:t>
            </a:r>
            <a:r>
              <a:rPr lang="en-GB" b="1" dirty="0" smtClean="0"/>
              <a:t>x6 </a:t>
            </a:r>
            <a:r>
              <a:rPr lang="en-GB" b="1" dirty="0" smtClean="0"/>
              <a:t>mm²</a:t>
            </a:r>
            <a:endParaRPr lang="en-GB" b="1" dirty="0"/>
          </a:p>
        </p:txBody>
      </p:sp>
      <p:pic>
        <p:nvPicPr>
          <p:cNvPr id="8194" name="Picture 2" descr="E:\Za fax\VII Semestar\SEI\Drugi domaci - 2011 Zadatak 11\Crtezi\SEI - II Domaci 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3632196" cy="51030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dirty="0" smtClean="0"/>
              <a:t>Полазна струја кондензатора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7222" y="5847109"/>
            <a:ext cx="6000760" cy="10108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	Када је укључен један мотор </a:t>
            </a:r>
            <a:r>
              <a:rPr lang="en-US" sz="2000" b="1" dirty="0" err="1" smtClean="0"/>
              <a:t>Ip</a:t>
            </a:r>
            <a:r>
              <a:rPr lang="en-US" sz="2000" b="1" dirty="0" smtClean="0"/>
              <a:t>=45,8In</a:t>
            </a:r>
            <a:r>
              <a:rPr lang="sr-Cyrl-CS" sz="2000" dirty="0" smtClean="0"/>
              <a:t>, а када су оба мотора укључена </a:t>
            </a:r>
            <a:r>
              <a:rPr lang="en-US" sz="2000" b="1" dirty="0" err="1" smtClean="0"/>
              <a:t>Ip</a:t>
            </a:r>
            <a:r>
              <a:rPr lang="en-US" sz="2000" b="1" dirty="0" smtClean="0"/>
              <a:t>=2,5In</a:t>
            </a: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0" y="1571613"/>
            <a:ext cx="4357686" cy="785818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Једначина коју препоручује стандард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sr-Cyrl-C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IEC 62271-100 i IEC 60831-1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85992"/>
            <a:ext cx="3143240" cy="52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4714876" y="1571612"/>
            <a:ext cx="4429124" cy="101086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Једначина када се </a:t>
            </a: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укључује </a:t>
            </a: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компензација</a:t>
            </a:r>
            <a:r>
              <a:rPr kumimoji="0" lang="sr-Cyrl-C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док други мотор ради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214554"/>
            <a:ext cx="1039124" cy="65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786454"/>
            <a:ext cx="2531653" cy="6757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Picture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068960"/>
            <a:ext cx="9144000" cy="26327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V</a:t>
            </a:r>
            <a:r>
              <a:rPr lang="sr-Cyrl-CS" dirty="0" smtClean="0"/>
              <a:t> и </a:t>
            </a:r>
            <a:r>
              <a:rPr lang="en-US" dirty="0" smtClean="0"/>
              <a:t>VII</a:t>
            </a:r>
            <a:r>
              <a:rPr lang="sr-Cyrl-CS" dirty="0" smtClean="0"/>
              <a:t> хармоници струје кондензатора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2844" y="1571613"/>
            <a:ext cx="8858312" cy="2143139"/>
          </a:xfrm>
        </p:spPr>
        <p:txBody>
          <a:bodyPr>
            <a:normAutofit fontScale="62500" lnSpcReduction="20000"/>
          </a:bodyPr>
          <a:lstStyle/>
          <a:p>
            <a:r>
              <a:rPr lang="sr-Cyrl-CS" dirty="0" smtClean="0"/>
              <a:t>Ради мотор са </a:t>
            </a:r>
            <a:r>
              <a:rPr lang="sr-Cyrl-CS" dirty="0" smtClean="0"/>
              <a:t>фреквентним </a:t>
            </a:r>
            <a:r>
              <a:rPr lang="sr-Cyrl-CS" dirty="0" smtClean="0"/>
              <a:t>претварачем</a:t>
            </a:r>
          </a:p>
          <a:p>
            <a:endParaRPr lang="sr-Cyrl-CS" dirty="0" smtClean="0"/>
          </a:p>
          <a:p>
            <a:r>
              <a:rPr lang="sr-Cyrl-CS" dirty="0" smtClean="0"/>
              <a:t>Прво рачунамо када раде М1 и М2 са укљученом компензацијом, а потом и када се укључи и М3 са укљученом компензацијом</a:t>
            </a:r>
          </a:p>
          <a:p>
            <a:endParaRPr lang="sr-Cyrl-CS" dirty="0" smtClean="0"/>
          </a:p>
          <a:p>
            <a:r>
              <a:rPr lang="sr-Cyrl-CS" dirty="0" smtClean="0"/>
              <a:t>Снимак регистрован мрежним анализатором током промене референтне фреквенције на излазу из фреквентног претварача (која је вршена на око 2 минута у корацима од 2</a:t>
            </a:r>
            <a:r>
              <a:rPr lang="en-US" dirty="0" smtClean="0"/>
              <a:t>Hz</a:t>
            </a:r>
            <a:r>
              <a:rPr lang="sr-Cyrl-CS" dirty="0" smtClean="0"/>
              <a:t>) је приказана на следећим сликама</a:t>
            </a:r>
          </a:p>
        </p:txBody>
      </p:sp>
      <p:pic>
        <p:nvPicPr>
          <p:cNvPr id="10244" name="Picture 4" descr="E:\Za fax\VII Semestar\SEI\Drugi domaci - 2011 Zadatak 11\Dati grafici\1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618764"/>
            <a:ext cx="7715272" cy="3239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V</a:t>
            </a:r>
            <a:r>
              <a:rPr lang="sr-Cyrl-CS" dirty="0" smtClean="0"/>
              <a:t> и </a:t>
            </a:r>
            <a:r>
              <a:rPr lang="en-US" dirty="0" smtClean="0"/>
              <a:t>VII</a:t>
            </a:r>
            <a:r>
              <a:rPr lang="sr-Cyrl-CS" dirty="0" smtClean="0"/>
              <a:t> хармоници струје кондензатора</a:t>
            </a:r>
            <a:endParaRPr lang="en-GB" dirty="0"/>
          </a:p>
        </p:txBody>
      </p:sp>
      <p:pic>
        <p:nvPicPr>
          <p:cNvPr id="11268" name="Picture 4" descr="E:\Za fax\VII Semestar\SEI\Drugi domaci - 2011 Zadatak 11\Dati grafici\2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500174"/>
            <a:ext cx="5072066" cy="2395680"/>
          </a:xfrm>
          <a:prstGeom prst="rect">
            <a:avLst/>
          </a:prstGeom>
          <a:noFill/>
        </p:spPr>
      </p:pic>
      <p:pic>
        <p:nvPicPr>
          <p:cNvPr id="11269" name="Picture 5" descr="E:\Za fax\VII Semestar\SEI\Drugi domaci - 2011 Zadatak 11\Dati grafici\3.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885621"/>
            <a:ext cx="6786610" cy="29723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V</a:t>
            </a:r>
            <a:r>
              <a:rPr lang="sr-Cyrl-CS" dirty="0" smtClean="0"/>
              <a:t> и </a:t>
            </a:r>
            <a:r>
              <a:rPr lang="en-US" dirty="0" smtClean="0"/>
              <a:t>VII</a:t>
            </a:r>
            <a:r>
              <a:rPr lang="sr-Cyrl-CS" dirty="0" smtClean="0"/>
              <a:t> хармоници струје кондензатора</a:t>
            </a:r>
            <a:endParaRPr lang="en-GB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500306"/>
            <a:ext cx="1857388" cy="122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5286388"/>
            <a:ext cx="209450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ontent Placeholder 4"/>
          <p:cNvSpPr txBox="1">
            <a:spLocks/>
          </p:cNvSpPr>
          <p:nvPr/>
        </p:nvSpPr>
        <p:spPr>
          <a:xfrm>
            <a:off x="5929322" y="1571612"/>
            <a:ext cx="3214678" cy="1010867"/>
          </a:xfrm>
          <a:prstGeom prst="rect">
            <a:avLst/>
          </a:prstGeom>
        </p:spPr>
        <p:txBody>
          <a:bodyPr vert="horz" lIns="54864" tIns="91440" rtlCol="0">
            <a:normAutofit fontScale="85000" lnSpcReduction="10000"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Заменска</a:t>
            </a:r>
            <a:r>
              <a:rPr kumimoji="0" lang="sr-Cyrl-C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шема за рачунање хармоника када раде мотори М1 и М2 са кондензаторском батеријом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4"/>
          <p:cNvSpPr txBox="1">
            <a:spLocks/>
          </p:cNvSpPr>
          <p:nvPr/>
        </p:nvSpPr>
        <p:spPr>
          <a:xfrm>
            <a:off x="6000760" y="4286256"/>
            <a:ext cx="3143240" cy="1010867"/>
          </a:xfrm>
          <a:prstGeom prst="rect">
            <a:avLst/>
          </a:prstGeom>
        </p:spPr>
        <p:txBody>
          <a:bodyPr vert="horz" lIns="54864" tIns="91440" rtlCol="0">
            <a:normAutofit fontScale="92500" lnSpcReduction="20000"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sr-Cyrl-C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...и </a:t>
            </a:r>
            <a:r>
              <a:rPr kumimoji="0" lang="sr-Cyrl-C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када раде мотори М1 и М2 и М3 са својим  кондензаторским батеријама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Picture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556792"/>
            <a:ext cx="5994432" cy="53012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/>
              <a:t>Хвала на пажњи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Објекат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0" y="1928778"/>
            <a:ext cx="4572000" cy="4643494"/>
          </a:xfrm>
        </p:spPr>
        <p:txBody>
          <a:bodyPr>
            <a:noAutofit/>
          </a:bodyPr>
          <a:lstStyle/>
          <a:p>
            <a:r>
              <a:rPr lang="sr-Cyrl-CS" sz="1800" dirty="0" smtClean="0"/>
              <a:t>Црпна станица у систему за снабдевање водом у којој се налазе три трофазна нисконапонска мотора (3 х 400</a:t>
            </a:r>
            <a:r>
              <a:rPr lang="en-US" sz="1800" dirty="0" smtClean="0"/>
              <a:t>V</a:t>
            </a:r>
            <a:r>
              <a:rPr lang="sr-Cyrl-CS" sz="1800" dirty="0" smtClean="0"/>
              <a:t>)  снаге 160</a:t>
            </a:r>
            <a:r>
              <a:rPr lang="en-US" sz="1800" dirty="0" smtClean="0"/>
              <a:t>kW</a:t>
            </a:r>
            <a:endParaRPr lang="sr-Cyrl-CS" sz="1800" dirty="0" smtClean="0"/>
          </a:p>
          <a:p>
            <a:endParaRPr lang="sr-Cyrl-CS" sz="1800" dirty="0" smtClean="0"/>
          </a:p>
          <a:p>
            <a:r>
              <a:rPr lang="sr-Cyrl-CS" sz="1800" dirty="0" smtClean="0"/>
              <a:t>Један од мотора се напаја са фреквентног регулатора</a:t>
            </a:r>
          </a:p>
          <a:p>
            <a:endParaRPr lang="sr-Cyrl-CS" sz="1800" dirty="0" smtClean="0"/>
          </a:p>
          <a:p>
            <a:r>
              <a:rPr lang="sr-Cyrl-CS" sz="1800" dirty="0" smtClean="0"/>
              <a:t>Друга два мотора имају уграђене </a:t>
            </a:r>
            <a:r>
              <a:rPr lang="en-US" sz="1800" dirty="0" smtClean="0"/>
              <a:t>soft starter</a:t>
            </a:r>
            <a:r>
              <a:rPr lang="sr-Cyrl-CS" sz="1800" dirty="0" smtClean="0"/>
              <a:t>-е за ограничавање полазне струје</a:t>
            </a:r>
          </a:p>
          <a:p>
            <a:endParaRPr lang="sr-Cyrl-CS" sz="1800" dirty="0" smtClean="0"/>
          </a:p>
          <a:p>
            <a:r>
              <a:rPr lang="sr-Cyrl-CS" sz="1800" dirty="0" smtClean="0"/>
              <a:t>Мотори се напајају из дистрибутивног трансформатора 10</a:t>
            </a:r>
            <a:r>
              <a:rPr lang="en-US" sz="1800" dirty="0" smtClean="0"/>
              <a:t>kV/0.4kV, </a:t>
            </a:r>
            <a:r>
              <a:rPr lang="sr-Cyrl-CS" sz="1800" dirty="0" smtClean="0"/>
              <a:t>снаге 630</a:t>
            </a:r>
            <a:r>
              <a:rPr lang="en-US" sz="1800" dirty="0" err="1" smtClean="0"/>
              <a:t>kVA</a:t>
            </a:r>
            <a:r>
              <a:rPr lang="sr-Cyrl-CS" sz="1800" dirty="0" smtClean="0"/>
              <a:t> и напона </a:t>
            </a:r>
            <a:r>
              <a:rPr lang="sr-Cyrl-CS" sz="1800" dirty="0" smtClean="0"/>
              <a:t>кратког </a:t>
            </a:r>
            <a:r>
              <a:rPr lang="sr-Cyrl-CS" sz="1800" dirty="0" smtClean="0"/>
              <a:t>споја 6%</a:t>
            </a:r>
            <a:endParaRPr lang="en-GB" sz="1800" dirty="0"/>
          </a:p>
        </p:txBody>
      </p:sp>
      <p:pic>
        <p:nvPicPr>
          <p:cNvPr id="3074" name="Picture 2" descr="E:\Za fax\VII Semestar\SEI\Drugi domaci - 2011 Zadatak 11\Crtezi\SEI - II Domaci 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4294457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Задатак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57158" y="2071678"/>
            <a:ext cx="8229600" cy="390049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Избор кондензаторске батерије са антирезонантном пригушницом ради поправка фактора снаге преко 0,95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endParaRPr kumimoji="0" lang="sr-Cyrl-C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Димензионисање пресека кабла до кондензаторске батерије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endParaRPr kumimoji="0" lang="sr-Cyrl-C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Димензионисање осигурача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endParaRPr kumimoji="0" lang="sr-Cyrl-C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Одређивање полазне струје кондензатора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endParaRPr kumimoji="0" lang="sr-Cyrl-C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Одређивање струја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</a:t>
            </a: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</a:t>
            </a: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хармоника кроз кондензаторску батерију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571612"/>
            <a:ext cx="8858312" cy="3000396"/>
          </a:xfrm>
        </p:spPr>
        <p:txBody>
          <a:bodyPr>
            <a:normAutofit/>
          </a:bodyPr>
          <a:lstStyle/>
          <a:p>
            <a:r>
              <a:rPr lang="sr-Cyrl-CS" sz="2000" dirty="0" smtClean="0"/>
              <a:t>Компензују се само мотори са </a:t>
            </a:r>
            <a:r>
              <a:rPr lang="en-US" sz="2000" dirty="0" smtClean="0"/>
              <a:t>soft starter</a:t>
            </a:r>
            <a:r>
              <a:rPr lang="sr-Cyrl-CS" sz="2000" dirty="0" smtClean="0"/>
              <a:t>-има (М2 и М3)</a:t>
            </a:r>
          </a:p>
          <a:p>
            <a:r>
              <a:rPr lang="sr-Cyrl-CS" sz="2000" dirty="0" smtClean="0"/>
              <a:t>Кондензатори се укључују преко контактора </a:t>
            </a:r>
            <a:r>
              <a:rPr lang="sr-Cyrl-CS" sz="2000" dirty="0" smtClean="0"/>
              <a:t>тек </a:t>
            </a:r>
            <a:r>
              <a:rPr lang="sr-Cyrl-CS" sz="2000" dirty="0" smtClean="0"/>
              <a:t>када се заврши залетање мотора преко </a:t>
            </a:r>
            <a:r>
              <a:rPr lang="en-US" sz="2000" dirty="0" smtClean="0"/>
              <a:t>soft starter</a:t>
            </a:r>
            <a:r>
              <a:rPr lang="sr-Cyrl-CS" sz="2000" dirty="0" smtClean="0"/>
              <a:t>-а, тј. искључују тек када се заустави мотор (не постоји ограничење за максималну снагу КБ)</a:t>
            </a:r>
          </a:p>
          <a:p>
            <a:r>
              <a:rPr lang="sr-Cyrl-CS" sz="2000" dirty="0" smtClean="0"/>
              <a:t>Треба </a:t>
            </a:r>
            <a:r>
              <a:rPr lang="sr-Cyrl-CS" sz="2000" dirty="0" smtClean="0"/>
              <a:t>достићи </a:t>
            </a:r>
            <a:r>
              <a:rPr lang="sr-Cyrl-CS" sz="2000" dirty="0" smtClean="0"/>
              <a:t>фактор снаге већи од 0,95</a:t>
            </a:r>
          </a:p>
          <a:p>
            <a:r>
              <a:rPr lang="sr-Cyrl-CS" sz="2000" dirty="0" smtClean="0"/>
              <a:t>Због великог садржаја виших хармоника струје потребно је применити антихармонијске пригушнице за 189</a:t>
            </a:r>
            <a:r>
              <a:rPr lang="en-US" sz="2000" dirty="0" smtClean="0"/>
              <a:t>Hz</a:t>
            </a:r>
            <a:r>
              <a:rPr lang="sr-Cyrl-CS" sz="2000" dirty="0" smtClean="0"/>
              <a:t> као меру заштите од антирезонансе</a:t>
            </a:r>
          </a:p>
          <a:p>
            <a:r>
              <a:rPr lang="sr-Cyrl-CS" sz="2000" dirty="0" smtClean="0"/>
              <a:t>Са следећег графика се очитава активна и реактивна </a:t>
            </a:r>
            <a:r>
              <a:rPr lang="sr-Cyrl-CS" sz="2000" dirty="0" smtClean="0"/>
              <a:t>снага </a:t>
            </a:r>
            <a:r>
              <a:rPr lang="sr-Cyrl-CS" sz="2000" dirty="0" smtClean="0"/>
              <a:t>ових мотора</a:t>
            </a:r>
          </a:p>
          <a:p>
            <a:pPr>
              <a:buNone/>
            </a:pPr>
            <a:endParaRPr lang="sr-Cyrl-CS" sz="2000" dirty="0" smtClean="0"/>
          </a:p>
          <a:p>
            <a:endParaRPr lang="en-GB" sz="2000" dirty="0"/>
          </a:p>
        </p:txBody>
      </p:sp>
      <p:pic>
        <p:nvPicPr>
          <p:cNvPr id="4098" name="Picture 2" descr="E:\Za fax\VII Semestar\SEI\Drugi domaci - 2011 Zadatak 11\Dati grafici\4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395185"/>
            <a:ext cx="5852677" cy="2462815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>
            <a:noAutofit/>
          </a:bodyPr>
          <a:lstStyle/>
          <a:p>
            <a:pPr algn="ctr"/>
            <a:r>
              <a:rPr lang="sr-Cyrl-CS" sz="4100" dirty="0" smtClean="0"/>
              <a:t>Избор кондензаторске батерије са антирезонантном пригушницом</a:t>
            </a:r>
            <a:endParaRPr lang="en-GB" sz="4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r-Cyrl-CS" sz="4100" dirty="0" smtClean="0"/>
              <a:t>Избор кондензаторске батерије са антирезонантном пригушницом</a:t>
            </a:r>
            <a:endParaRPr lang="en-GB" sz="4100" dirty="0"/>
          </a:p>
        </p:txBody>
      </p:sp>
      <p:pic>
        <p:nvPicPr>
          <p:cNvPr id="9" name="Picture 8" descr="Pictu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51845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800" dirty="0" smtClean="0"/>
              <a:t>CAPACITORS AND REACTORS</a:t>
            </a:r>
            <a:br>
              <a:rPr lang="en-GB" sz="2800" dirty="0" smtClean="0"/>
            </a:br>
            <a:r>
              <a:rPr lang="en-GB" sz="2800" dirty="0" smtClean="0"/>
              <a:t>FOR POWER FACTOR CORRECTION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>KONDENSATOREN UND DROSSELN</a:t>
            </a:r>
            <a:br>
              <a:rPr lang="en-GB" sz="1800" dirty="0" smtClean="0"/>
            </a:br>
            <a:r>
              <a:rPr lang="en-GB" sz="1800" dirty="0" smtClean="0"/>
              <a:t>FÜR DIE BLINDLEISTUNGSKOMPENSATION</a:t>
            </a:r>
            <a:endParaRPr lang="en-GB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1153743"/>
          </a:xfrm>
        </p:spPr>
        <p:txBody>
          <a:bodyPr>
            <a:normAutofit/>
          </a:bodyPr>
          <a:lstStyle/>
          <a:p>
            <a:r>
              <a:rPr lang="sr-Cyrl-CS" sz="2400" dirty="0" smtClean="0"/>
              <a:t>Избор кондензаторске батерије без антирезонантне пригушнице (реактора) из каталога </a:t>
            </a:r>
            <a:r>
              <a:rPr lang="en-US" sz="2400" dirty="0" smtClean="0"/>
              <a:t>ELECTRONI</a:t>
            </a:r>
            <a:r>
              <a:rPr lang="sr-Cyrl-CS" sz="2400" dirty="0" smtClean="0"/>
              <a:t>С</a:t>
            </a:r>
            <a:r>
              <a:rPr lang="en-US" sz="2400" dirty="0" smtClean="0"/>
              <a:t>ON</a:t>
            </a:r>
            <a:r>
              <a:rPr lang="sr-Cyrl-CS" sz="2400" dirty="0" smtClean="0"/>
              <a:t>-а</a:t>
            </a:r>
            <a:endParaRPr lang="en-GB" sz="2400" dirty="0"/>
          </a:p>
        </p:txBody>
      </p:sp>
      <p:pic>
        <p:nvPicPr>
          <p:cNvPr id="13315" name="Picture 3" descr="E:\Za fax\VII Semestar\SEI\Drugi domaci - 2011 Zadatak 11\Crtezi\1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98040"/>
            <a:ext cx="7358114" cy="4259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CAPACITORS AND REACTORS</a:t>
            </a:r>
            <a:br>
              <a:rPr lang="en-GB" sz="2800" dirty="0" smtClean="0"/>
            </a:br>
            <a:r>
              <a:rPr lang="en-GB" sz="2800" dirty="0" smtClean="0"/>
              <a:t>FOR POWER FACTOR CORRECTION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>KONDENSATOREN UND DROSSELN</a:t>
            </a:r>
            <a:br>
              <a:rPr lang="en-GB" sz="1800" dirty="0" smtClean="0"/>
            </a:br>
            <a:r>
              <a:rPr lang="en-GB" sz="1800" dirty="0" smtClean="0"/>
              <a:t>FÜR DIE BLINDLEISTUNGSKOMPENSATION</a:t>
            </a:r>
            <a:endParaRPr lang="en-GB" sz="1800" dirty="0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0" y="1571612"/>
            <a:ext cx="9144000" cy="115374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sr-Cyrl-C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Реизбор кондензаторске батерије због</a:t>
            </a:r>
            <a:r>
              <a:rPr kumimoji="0" lang="sr-Cyrl-C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повећаног напона на њеним контактима због прикључења реактора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2" name="Picture 2" descr="E:\Za fax\VII Semestar\SEI\Drugi domaci - 2011 Zadatak 11\Crtezi\3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604352"/>
            <a:ext cx="6357950" cy="4253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CAPACITORS AND REACTORS</a:t>
            </a:r>
            <a:br>
              <a:rPr lang="en-GB" sz="2800" dirty="0" smtClean="0"/>
            </a:br>
            <a:r>
              <a:rPr lang="en-GB" sz="2800" dirty="0" smtClean="0"/>
              <a:t>FOR POWER FACTOR CORRECTION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>KONDENSATOREN UND DROSSELN</a:t>
            </a:r>
            <a:br>
              <a:rPr lang="en-GB" sz="1800" dirty="0" smtClean="0"/>
            </a:br>
            <a:r>
              <a:rPr lang="en-GB" sz="1800" dirty="0" smtClean="0"/>
              <a:t>FÜR DIE BLINDLEISTUNGSKOMPENSATION</a:t>
            </a:r>
            <a:endParaRPr lang="en-GB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1153743"/>
          </a:xfrm>
        </p:spPr>
        <p:txBody>
          <a:bodyPr>
            <a:normAutofit/>
          </a:bodyPr>
          <a:lstStyle/>
          <a:p>
            <a:r>
              <a:rPr lang="sr-Cyrl-CS" sz="2400" dirty="0" smtClean="0"/>
              <a:t>Избор антирезонантне пригушнице из каталога </a:t>
            </a:r>
            <a:r>
              <a:rPr lang="en-US" sz="2400" dirty="0" smtClean="0"/>
              <a:t>ELECTRONI</a:t>
            </a:r>
            <a:r>
              <a:rPr lang="sr-Cyrl-CS" sz="2400" dirty="0" smtClean="0"/>
              <a:t>С</a:t>
            </a:r>
            <a:r>
              <a:rPr lang="en-US" sz="2400" dirty="0" smtClean="0"/>
              <a:t>ON</a:t>
            </a:r>
            <a:r>
              <a:rPr lang="sr-Cyrl-CS" sz="2400" dirty="0" smtClean="0"/>
              <a:t>-а за већ одређену кондензаторску батерију</a:t>
            </a:r>
            <a:endParaRPr lang="en-GB" sz="2400" dirty="0"/>
          </a:p>
        </p:txBody>
      </p:sp>
      <p:pic>
        <p:nvPicPr>
          <p:cNvPr id="14338" name="Picture 2" descr="E:\Za fax\VII Semestar\SEI\Drugi domaci - 2011 Zadatak 11\Crtezi\2.1.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500306"/>
            <a:ext cx="8574818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 smtClean="0"/>
              <a:t>Димензионисање кабла до кондензатора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857364"/>
            <a:ext cx="4714908" cy="1571636"/>
          </a:xfrm>
        </p:spPr>
        <p:txBody>
          <a:bodyPr>
            <a:normAutofit/>
          </a:bodyPr>
          <a:lstStyle/>
          <a:p>
            <a:r>
              <a:rPr lang="sr-Cyrl-CS" sz="2000" dirty="0" smtClean="0"/>
              <a:t>Изолација треба да буде од </a:t>
            </a:r>
            <a:r>
              <a:rPr lang="en-US" sz="2000" dirty="0" smtClean="0"/>
              <a:t>PVC</a:t>
            </a:r>
            <a:r>
              <a:rPr lang="sr-Cyrl-CS" sz="2000" dirty="0" smtClean="0"/>
              <a:t> масе</a:t>
            </a:r>
          </a:p>
          <a:p>
            <a:r>
              <a:rPr lang="sr-Cyrl-CS" sz="2000" dirty="0" smtClean="0"/>
              <a:t>Тип развода је В1</a:t>
            </a:r>
          </a:p>
          <a:p>
            <a:r>
              <a:rPr lang="sr-Cyrl-CS" sz="2000" dirty="0" smtClean="0"/>
              <a:t>Фактор смањења оптерећења услед заједничког вођења је 0,72</a:t>
            </a:r>
            <a:endParaRPr lang="en-GB" sz="2000" dirty="0"/>
          </a:p>
        </p:txBody>
      </p:sp>
      <p:pic>
        <p:nvPicPr>
          <p:cNvPr id="6147" name="Picture 3" descr="C:\Documents and Settings\Matija\Desktop\26012012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3" y="1500174"/>
            <a:ext cx="4190997" cy="3143248"/>
          </a:xfrm>
          <a:prstGeom prst="rect">
            <a:avLst/>
          </a:prstGeom>
          <a:noFill/>
        </p:spPr>
      </p:pic>
      <p:pic>
        <p:nvPicPr>
          <p:cNvPr id="9" name="Picture 8" descr="Pictur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5064"/>
            <a:ext cx="9144000" cy="205666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349</TotalTime>
  <Words>425</Words>
  <Application>Microsoft Office PowerPoint</Application>
  <PresentationFormat>On-screen Show (4:3)</PresentationFormat>
  <Paragraphs>67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Module</vt:lpstr>
      <vt:lpstr>Други домаћи задатак</vt:lpstr>
      <vt:lpstr>Објекат</vt:lpstr>
      <vt:lpstr>Задатак</vt:lpstr>
      <vt:lpstr>Избор кондензаторске батерије са антирезонантном пригушницом</vt:lpstr>
      <vt:lpstr>Избор кондензаторске батерије са антирезонантном пригушницом</vt:lpstr>
      <vt:lpstr>CAPACITORS AND REACTORS FOR POWER FACTOR CORRECTION KONDENSATOREN UND DROSSELN FÜR DIE BLINDLEISTUNGSKOMPENSATION</vt:lpstr>
      <vt:lpstr>CAPACITORS AND REACTORS FOR POWER FACTOR CORRECTION KONDENSATOREN UND DROSSELN FÜR DIE BLINDLEISTUNGSKOMPENSATION</vt:lpstr>
      <vt:lpstr>CAPACITORS AND REACTORS FOR POWER FACTOR CORRECTION KONDENSATOREN UND DROSSELN FÜR DIE BLINDLEISTUNGSKOMPENSATION</vt:lpstr>
      <vt:lpstr>Димензионисање кабла до кондензатора</vt:lpstr>
      <vt:lpstr>Димензионисање осигурача</vt:lpstr>
      <vt:lpstr>Кондензаторска батерија  за један мотор</vt:lpstr>
      <vt:lpstr>Полазна струја кондензатора</vt:lpstr>
      <vt:lpstr>V и VII хармоници струје кондензатора</vt:lpstr>
      <vt:lpstr>V и VII хармоници струје кондензатора</vt:lpstr>
      <vt:lpstr>V и VII хармоници струје кондензатора</vt:lpstr>
      <vt:lpstr>Хвала на пажњи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pcV</dc:creator>
  <cp:lastModifiedBy>M</cp:lastModifiedBy>
  <cp:revision>45</cp:revision>
  <dcterms:created xsi:type="dcterms:W3CDTF">2012-01-26T14:30:32Z</dcterms:created>
  <dcterms:modified xsi:type="dcterms:W3CDTF">2012-01-26T20:31:21Z</dcterms:modified>
</cp:coreProperties>
</file>