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2" r:id="rId2"/>
    <p:sldId id="263" r:id="rId3"/>
    <p:sldId id="264" r:id="rId4"/>
    <p:sldId id="265" r:id="rId5"/>
    <p:sldId id="257" r:id="rId6"/>
    <p:sldId id="277" r:id="rId7"/>
    <p:sldId id="279" r:id="rId8"/>
    <p:sldId id="258" r:id="rId9"/>
    <p:sldId id="259" r:id="rId10"/>
    <p:sldId id="281" r:id="rId11"/>
    <p:sldId id="270" r:id="rId12"/>
    <p:sldId id="267" r:id="rId13"/>
    <p:sldId id="271" r:id="rId14"/>
    <p:sldId id="280" r:id="rId15"/>
    <p:sldId id="268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718" autoAdjust="0"/>
  </p:normalViewPr>
  <p:slideViewPr>
    <p:cSldViewPr>
      <p:cViewPr>
        <p:scale>
          <a:sx n="66" d="100"/>
          <a:sy n="66" d="100"/>
        </p:scale>
        <p:origin x="-1260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C1725-50E2-461F-8A79-70FB8CCAC2F1}" type="datetimeFigureOut">
              <a:rPr lang="en-US" smtClean="0"/>
              <a:pPr/>
              <a:t>11/18/2011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EDA71-A476-4B80-AE69-E871A21FC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EDA71-A476-4B80-AE69-E871A21FCEB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13FA55-9251-4AB3-A3CC-6EB279668D59}" type="datetimeFigureOut">
              <a:rPr lang="x-none" smtClean="0"/>
              <a:pPr/>
              <a:t>11/18/2011</a:t>
            </a:fld>
            <a:endParaRPr lang="x-non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568952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sz="7300" noProof="1" smtClean="0">
                <a:solidFill>
                  <a:srgbClr val="CC00FF"/>
                </a:solidFill>
              </a:rPr>
              <a:t>Proračun struje kratkih spojeva u instalacijama DC struje</a:t>
            </a:r>
            <a:r>
              <a:rPr lang="x-none" dirty="0" smtClean="0">
                <a:solidFill>
                  <a:srgbClr val="CC00FF"/>
                </a:solidFill>
              </a:rPr>
              <a:t/>
            </a:r>
            <a:br>
              <a:rPr lang="x-none" dirty="0" smtClean="0">
                <a:solidFill>
                  <a:srgbClr val="CC00FF"/>
                </a:solidFill>
              </a:rPr>
            </a:br>
            <a:endParaRPr lang="x-none" dirty="0">
              <a:solidFill>
                <a:srgbClr val="CC00FF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411760" y="5811399"/>
            <a:ext cx="302433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x-none" dirty="0">
              <a:solidFill>
                <a:srgbClr val="CC00FF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04048" y="4221088"/>
            <a:ext cx="3834458" cy="1752600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1" dirty="0" smtClean="0"/>
              <a:t>dipl. </a:t>
            </a:r>
            <a:r>
              <a:rPr lang="x-none" sz="2400" b="1" dirty="0" smtClean="0"/>
              <a:t>i</a:t>
            </a:r>
            <a:r>
              <a:rPr lang="en-US" sz="2400" b="1" dirty="0" smtClean="0"/>
              <a:t>ng. Srndovi</a:t>
            </a:r>
            <a:r>
              <a:rPr lang="x-none" sz="2400" b="1" dirty="0" smtClean="0"/>
              <a:t>ć Milan</a:t>
            </a:r>
          </a:p>
          <a:p>
            <a:pPr algn="l"/>
            <a:r>
              <a:rPr lang="en-US" sz="2400" b="1" dirty="0" smtClean="0"/>
              <a:t>dipl. </a:t>
            </a:r>
            <a:r>
              <a:rPr lang="x-none" sz="2400" b="1" dirty="0" smtClean="0"/>
              <a:t>i</a:t>
            </a:r>
            <a:r>
              <a:rPr lang="en-US" sz="2400" b="1" dirty="0" smtClean="0"/>
              <a:t>ng. </a:t>
            </a:r>
            <a:r>
              <a:rPr lang="x-none" sz="2400" b="1" dirty="0" smtClean="0"/>
              <a:t>Milinković Milena</a:t>
            </a:r>
          </a:p>
          <a:p>
            <a:pPr algn="l"/>
            <a:r>
              <a:rPr lang="en-US" sz="2400" b="1" dirty="0" smtClean="0"/>
              <a:t>dipl. </a:t>
            </a:r>
            <a:r>
              <a:rPr lang="x-none" sz="2400" b="1" dirty="0" smtClean="0"/>
              <a:t>i</a:t>
            </a:r>
            <a:r>
              <a:rPr lang="en-US" sz="2400" b="1" dirty="0" smtClean="0"/>
              <a:t>ng.</a:t>
            </a:r>
            <a:r>
              <a:rPr lang="x-none" sz="2400" b="1" dirty="0" smtClean="0"/>
              <a:t> Kostić Rastko</a:t>
            </a:r>
          </a:p>
          <a:p>
            <a:pPr algn="l"/>
            <a:r>
              <a:rPr lang="en-US" sz="2400" b="1" dirty="0" smtClean="0"/>
              <a:t>dipl. </a:t>
            </a:r>
            <a:r>
              <a:rPr lang="x-none" sz="2400" b="1" dirty="0" smtClean="0"/>
              <a:t>i</a:t>
            </a:r>
            <a:r>
              <a:rPr lang="en-US" sz="2400" b="1" dirty="0" smtClean="0"/>
              <a:t>ng. </a:t>
            </a:r>
            <a:r>
              <a:rPr lang="x-none" sz="2400" b="1" dirty="0" smtClean="0"/>
              <a:t>Ćurčić Stefan </a:t>
            </a:r>
            <a:endParaRPr lang="x-none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87824" y="616530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smtClean="0"/>
              <a:t>Beograd,</a:t>
            </a:r>
            <a:r>
              <a:rPr lang="sr-Latn-CS" b="1" dirty="0" smtClean="0"/>
              <a:t> </a:t>
            </a:r>
            <a:r>
              <a:rPr lang="x-none" b="1" smtClean="0"/>
              <a:t> </a:t>
            </a:r>
            <a:r>
              <a:rPr lang="sr-Latn-CS" b="1" dirty="0" smtClean="0"/>
              <a:t> </a:t>
            </a:r>
            <a:r>
              <a:rPr lang="x-none" b="1" smtClean="0"/>
              <a:t>Novembar </a:t>
            </a:r>
            <a:r>
              <a:rPr lang="sr-Latn-CS" b="1" dirty="0" smtClean="0"/>
              <a:t> </a:t>
            </a:r>
            <a:r>
              <a:rPr lang="x-none" b="1" smtClean="0">
                <a:latin typeface="+mj-lt"/>
              </a:rPr>
              <a:t>2011</a:t>
            </a:r>
            <a:r>
              <a:rPr lang="x-none" b="1" dirty="0" smtClean="0"/>
              <a:t>.</a:t>
            </a:r>
            <a:endParaRPr lang="x-none" b="1" dirty="0"/>
          </a:p>
        </p:txBody>
      </p:sp>
    </p:spTree>
    <p:extLst>
      <p:ext uri="{BB962C8B-B14F-4D97-AF65-F5344CB8AC3E}">
        <p14:creationId xmlns:p14="http://schemas.microsoft.com/office/powerpoint/2010/main" xmlns="" val="284827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Elbow Connector 3"/>
          <p:cNvCxnSpPr/>
          <p:nvPr/>
        </p:nvCxnSpPr>
        <p:spPr>
          <a:xfrm>
            <a:off x="1524000" y="41148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1790700" y="6057900"/>
            <a:ext cx="304800" cy="2286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>
            <a:off x="20574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>
            <a:off x="25908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1242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288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3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63246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2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45720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5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622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37338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1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240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Karakteristika  automatskog  prekida</a:t>
            </a:r>
            <a:r>
              <a:rPr lang="sr-Latn-CS" sz="2000" b="1" dirty="0" smtClean="0"/>
              <a:t>č</a:t>
            </a:r>
            <a:r>
              <a:rPr lang="en-US" sz="2000" b="1" dirty="0" smtClean="0"/>
              <a:t>a  MCBs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CS" sz="2000" b="1" dirty="0" smtClean="0">
                <a:latin typeface="Times New Roman" pitchFamily="18" charset="0"/>
                <a:cs typeface="Times New Roman" pitchFamily="18" charset="0"/>
              </a:rPr>
              <a:t>800</a:t>
            </a:r>
            <a:r>
              <a:rPr lang="en-US" sz="2000" b="1" dirty="0" smtClean="0"/>
              <a:t>   karakteristike</a:t>
            </a:r>
            <a:r>
              <a:rPr lang="sr-Latn-CS" sz="2000" b="1" dirty="0" smtClean="0"/>
              <a:t> B</a:t>
            </a:r>
            <a:endParaRPr lang="en-US" sz="2000" b="1" dirty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762000"/>
            <a:ext cx="71056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2" name="Straight Connector 31"/>
          <p:cNvCxnSpPr/>
          <p:nvPr/>
        </p:nvCxnSpPr>
        <p:spPr>
          <a:xfrm rot="5400000" flipH="1" flipV="1">
            <a:off x="2933700" y="4152900"/>
            <a:ext cx="35814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676400" y="2362200"/>
            <a:ext cx="3048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572000" y="59436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11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4400" y="22098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55000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990600"/>
            <a:ext cx="3848100" cy="60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676400" y="1447800"/>
            <a:ext cx="67056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895600" y="914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0386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1722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1828800" y="609600"/>
            <a:ext cx="5135880" cy="1783080"/>
            <a:chOff x="1369744" y="1746533"/>
            <a:chExt cx="5135880" cy="178308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1369744" y="2744753"/>
              <a:ext cx="35052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529764" y="1898933"/>
              <a:ext cx="0" cy="65532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529764" y="1898933"/>
              <a:ext cx="8610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2390824" y="1754153"/>
              <a:ext cx="617220" cy="25146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5185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008044" y="1898933"/>
              <a:ext cx="51054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522144" y="2752373"/>
              <a:ext cx="0" cy="65532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522144" y="3398168"/>
              <a:ext cx="3657600" cy="24765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>
            <a:xfrm flipV="1">
              <a:off x="6505624" y="1891313"/>
              <a:ext cx="0" cy="150114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>
            <a:xfrm>
              <a:off x="4143424" y="1891313"/>
              <a:ext cx="4800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5" name="Rectangle 44"/>
            <p:cNvSpPr/>
            <p:nvPr/>
          </p:nvSpPr>
          <p:spPr>
            <a:xfrm>
              <a:off x="46234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240704" y="1889408"/>
              <a:ext cx="4191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7" name="Rectangle 46"/>
            <p:cNvSpPr/>
            <p:nvPr/>
          </p:nvSpPr>
          <p:spPr>
            <a:xfrm>
              <a:off x="5659804" y="174653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141644" y="3278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6277024" y="1889408"/>
              <a:ext cx="2286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5758864" y="3390548"/>
              <a:ext cx="7467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51" name="Text Box 2"/>
            <p:cNvSpPr txBox="1">
              <a:spLocks noChangeArrowheads="1"/>
            </p:cNvSpPr>
            <p:nvPr/>
          </p:nvSpPr>
          <p:spPr bwMode="auto">
            <a:xfrm>
              <a:off x="5164504" y="2881913"/>
              <a:ext cx="533400" cy="388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x-none" sz="1800" b="1" i="1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R</a:t>
              </a:r>
              <a:r>
                <a:rPr lang="x-none" sz="1800" b="1" i="1" baseline="-25000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v</a:t>
              </a:r>
              <a:endParaRPr lang="x-none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51054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4400" y="152400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KVAR 4 ( Kvar na vodu Whisper  kontrolera izme</a:t>
            </a:r>
            <a:r>
              <a:rPr lang="sr-Latn-CS" sz="2400" b="1" dirty="0" smtClean="0">
                <a:latin typeface="+mj-lt"/>
              </a:rPr>
              <a:t>đ</a:t>
            </a:r>
            <a:r>
              <a:rPr lang="en-US" sz="2400" b="1" dirty="0" smtClean="0">
                <a:latin typeface="+mj-lt"/>
              </a:rPr>
              <a:t>u k2 i RF8 )</a:t>
            </a:r>
            <a:endParaRPr lang="en-US" sz="2400" b="1" dirty="0"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9600" y="5105400"/>
            <a:ext cx="82296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+mj-lt"/>
              </a:rPr>
              <a:t> </a:t>
            </a:r>
            <a:r>
              <a:rPr lang="en-US" sz="2000" b="1" dirty="0" smtClean="0">
                <a:latin typeface="+mj-lt"/>
              </a:rPr>
              <a:t>Kao zastitna komponenta izabran je automatski prekida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 S</a:t>
            </a:r>
            <a:r>
              <a:rPr lang="sr-Latn-CS" sz="2000" b="1" dirty="0" smtClean="0">
                <a:latin typeface="+mj-lt"/>
              </a:rPr>
              <a:t>800</a:t>
            </a:r>
            <a:r>
              <a:rPr lang="en-US" sz="2000" b="1" dirty="0" smtClean="0">
                <a:latin typeface="+mj-lt"/>
              </a:rPr>
              <a:t> nominalne struje 50A i prekidne mo</a:t>
            </a:r>
            <a:r>
              <a:rPr lang="sr-Latn-CS" sz="2000" b="1" dirty="0" smtClean="0">
                <a:latin typeface="+mj-lt"/>
              </a:rPr>
              <a:t>ć</a:t>
            </a:r>
            <a:r>
              <a:rPr lang="en-US" sz="2000" b="1" dirty="0" smtClean="0">
                <a:latin typeface="+mj-lt"/>
              </a:rPr>
              <a:t>i </a:t>
            </a:r>
            <a:r>
              <a:rPr lang="sr-Latn-CS" sz="2000" b="1" dirty="0" smtClean="0">
                <a:latin typeface="+mj-lt"/>
              </a:rPr>
              <a:t>22.5 </a:t>
            </a:r>
            <a:r>
              <a:rPr lang="en-US" sz="2000" b="1" dirty="0" smtClean="0">
                <a:latin typeface="+mj-lt"/>
              </a:rPr>
              <a:t>kA, karakteristike </a:t>
            </a:r>
            <a:r>
              <a:rPr lang="sr-Latn-CS" sz="2000" b="1" dirty="0" smtClean="0">
                <a:latin typeface="+mj-lt"/>
              </a:rPr>
              <a:t>B</a:t>
            </a:r>
            <a:endParaRPr lang="en-US" sz="2000" b="1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+mj-lt"/>
              </a:rPr>
              <a:t> Toplotni impuls o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itan sa karakteristike prekida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a </a:t>
            </a:r>
            <a:r>
              <a:rPr lang="sr-Latn-CS" sz="2000" b="1" dirty="0" smtClean="0">
                <a:latin typeface="+mj-lt"/>
              </a:rPr>
              <a:t>ni</a:t>
            </a:r>
            <a:r>
              <a:rPr lang="en-US" sz="2000" b="1" dirty="0" smtClean="0">
                <a:latin typeface="+mj-lt"/>
              </a:rPr>
              <a:t>je manji od dozvoljenog za izolaciju od umre</a:t>
            </a:r>
            <a:r>
              <a:rPr lang="sr-Latn-CS" sz="2000" b="1" dirty="0" smtClean="0">
                <a:latin typeface="+mj-lt"/>
              </a:rPr>
              <a:t>ž</a:t>
            </a:r>
            <a:r>
              <a:rPr lang="en-US" sz="2000" b="1" dirty="0" smtClean="0">
                <a:latin typeface="+mj-lt"/>
              </a:rPr>
              <a:t>enog polietilena</a:t>
            </a:r>
          </a:p>
          <a:p>
            <a:pPr algn="just"/>
            <a:endParaRPr lang="en-US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13716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2" name="Table 61"/>
          <p:cNvGraphicFramePr>
            <a:graphicFrameLocks noGrp="1"/>
          </p:cNvGraphicFramePr>
          <p:nvPr/>
        </p:nvGraphicFramePr>
        <p:xfrm>
          <a:off x="762000" y="25908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540000"/>
                <a:gridCol w="25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+mj-lt"/>
                        </a:rPr>
                        <a:t>Konfiguracija</a:t>
                      </a:r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(puna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(prazna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3" name="Group 62"/>
          <p:cNvGrpSpPr/>
          <p:nvPr/>
        </p:nvGrpSpPr>
        <p:grpSpPr>
          <a:xfrm>
            <a:off x="4038600" y="3962400"/>
            <a:ext cx="992188" cy="306388"/>
            <a:chOff x="3810000" y="1905000"/>
            <a:chExt cx="992188" cy="306388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3810000" y="19050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58"/>
            <p:cNvGrpSpPr/>
            <p:nvPr/>
          </p:nvGrpSpPr>
          <p:grpSpPr>
            <a:xfrm>
              <a:off x="3810000" y="1905000"/>
              <a:ext cx="992188" cy="306388"/>
              <a:chOff x="3810000" y="1905000"/>
              <a:chExt cx="992188" cy="306388"/>
            </a:xfrm>
          </p:grpSpPr>
          <p:cxnSp>
            <p:nvCxnSpPr>
              <p:cNvPr id="66" name="Straight Connector 65"/>
              <p:cNvCxnSpPr/>
              <p:nvPr/>
            </p:nvCxnSpPr>
            <p:spPr>
              <a:xfrm>
                <a:off x="3810000" y="2209800"/>
                <a:ext cx="990600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rot="5400000">
                <a:off x="36576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>
                <a:off x="46482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3810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Karakteristika automatskog prekida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S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800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nominalne struje 50A i prekidne mo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22.5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kA, karakteristike 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105650" cy="557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Straight Connector 9"/>
          <p:cNvCxnSpPr/>
          <p:nvPr/>
        </p:nvCxnSpPr>
        <p:spPr>
          <a:xfrm rot="5400000" flipH="1" flipV="1">
            <a:off x="3086100" y="4533900"/>
            <a:ext cx="32766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676400" y="2895600"/>
            <a:ext cx="3048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0" y="61722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11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28194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45000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 smtClean="0"/>
              <a:t>KVAR 4 ( Kvar na vodu Whisper  kontrolera izme</a:t>
            </a:r>
            <a:r>
              <a:rPr lang="sr-Latn-CS" sz="2400" b="1" dirty="0" smtClean="0"/>
              <a:t>đ</a:t>
            </a:r>
            <a:r>
              <a:rPr lang="en-US" sz="2400" b="1" dirty="0" smtClean="0"/>
              <a:t>u k2 i RF8 )</a:t>
            </a:r>
            <a:br>
              <a:rPr lang="en-US" sz="24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1000" y="1981200"/>
            <a:ext cx="8305800" cy="3505200"/>
          </a:xfrm>
          <a:prstGeom prst="rect">
            <a:avLst/>
          </a:prstGeom>
        </p:spPr>
        <p:txBody>
          <a:bodyPr vert="horz" lIns="0" tIns="45720" rIns="0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Latn-C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Latn-C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Pošto presek provodnika ne zadovoljava propis  sa aspekta termičkog naprezanja, mora se povećati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sr-Latn-C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3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r-Latn-C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Uzima se prvi veći</a:t>
            </a:r>
            <a:r>
              <a:rPr kumimoji="0" lang="sr-Latn-CS" sz="3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standardom definisan presek od 25</a:t>
            </a:r>
            <a:r>
              <a:rPr kumimoji="0" lang="en-US" sz="3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mm</a:t>
            </a:r>
            <a:endParaRPr kumimoji="0" lang="en-US" sz="30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000" b="1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Ovaj presek provodnika zadovoljava</a:t>
            </a:r>
            <a:r>
              <a:rPr lang="en-U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propis u pogledu termi</a:t>
            </a:r>
            <a:r>
              <a:rPr lang="sr-Latn-C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čkog naprezanja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476250" cy="285750"/>
          </a:xfrm>
          <a:prstGeom prst="rect">
            <a:avLst/>
          </a:prstGeom>
          <a:noFill/>
        </p:spPr>
      </p:pic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143000"/>
            <a:ext cx="3981450" cy="600075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5486400"/>
            <a:ext cx="3848100" cy="600075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9200" y="37338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4400" y="1524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KVAR 5 ( Kvar na sabirnicama prijemnika izme</a:t>
            </a:r>
            <a:r>
              <a:rPr lang="sr-Latn-CS" sz="2400" b="1" dirty="0" smtClean="0">
                <a:latin typeface="+mj-lt"/>
              </a:rPr>
              <a:t>đ</a:t>
            </a:r>
            <a:r>
              <a:rPr lang="en-US" sz="2400" b="1" dirty="0" smtClean="0">
                <a:latin typeface="+mj-lt"/>
              </a:rPr>
              <a:t>u k3 i RF10 )</a:t>
            </a:r>
            <a:endParaRPr lang="en-US" sz="2400" b="1" dirty="0">
              <a:latin typeface="+mj-lt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762000" y="28194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540000"/>
                <a:gridCol w="25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+mj-lt"/>
                        </a:rPr>
                        <a:t>Konfiguracija</a:t>
                      </a:r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+mj-lt"/>
                        </a:rPr>
                        <a:t>Struja kvara (puna baterija) 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+mj-lt"/>
                        </a:rPr>
                        <a:t>Struja kvara (prazna baterija) 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2720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1630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5840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7570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4540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3930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2360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609600" y="5105400"/>
            <a:ext cx="8229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+mj-lt"/>
              </a:rPr>
              <a:t> </a:t>
            </a:r>
            <a:r>
              <a:rPr lang="sr-Latn-CS" sz="2000" b="1" noProof="1" smtClean="0">
                <a:latin typeface="+mj-lt"/>
              </a:rPr>
              <a:t>Kao zaštitna komponenta izabran je automatski prekidač S200 D-K nominalne struje 63A i prekidne moći 10kA, jer je maksimalna struja kvara reda 7.5 kA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000" b="1" noProof="1" smtClean="0">
                <a:latin typeface="+mj-lt"/>
              </a:rPr>
              <a:t> Toplotni impuls očitan sa karakteristike prekidača je manji od dozvoljenog za izolaciju od umreženog polietilena</a:t>
            </a: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3200400" y="1143000"/>
            <a:ext cx="53340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1800" b="1" i="1" u="none" strike="noStrike" cap="none" normalizeH="0" baseline="-30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0" name="Text Box 72"/>
          <p:cNvSpPr txBox="1">
            <a:spLocks noChangeArrowheads="1"/>
          </p:cNvSpPr>
          <p:nvPr/>
        </p:nvSpPr>
        <p:spPr bwMode="auto">
          <a:xfrm>
            <a:off x="5486400" y="1143000"/>
            <a:ext cx="5334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lang="en-US" b="1" i="1" baseline="-30000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4" name="Straight Connector 347"/>
          <p:cNvSpPr>
            <a:spLocks noChangeShapeType="1"/>
          </p:cNvSpPr>
          <p:nvPr/>
        </p:nvSpPr>
        <p:spPr bwMode="auto">
          <a:xfrm>
            <a:off x="7086600" y="990600"/>
            <a:ext cx="274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grpSp>
        <p:nvGrpSpPr>
          <p:cNvPr id="129" name="Group 128"/>
          <p:cNvGrpSpPr/>
          <p:nvPr/>
        </p:nvGrpSpPr>
        <p:grpSpPr>
          <a:xfrm>
            <a:off x="2057400" y="838200"/>
            <a:ext cx="5281613" cy="1774825"/>
            <a:chOff x="-31750" y="703263"/>
            <a:chExt cx="5281613" cy="1774825"/>
          </a:xfrm>
        </p:grpSpPr>
        <p:sp>
          <p:nvSpPr>
            <p:cNvPr id="2132" name="Straight Connector 359"/>
            <p:cNvSpPr>
              <a:spLocks noChangeShapeType="1"/>
            </p:cNvSpPr>
            <p:nvPr/>
          </p:nvSpPr>
          <p:spPr bwMode="auto">
            <a:xfrm>
              <a:off x="-31750" y="1511300"/>
              <a:ext cx="67151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31" name="Straight Connector 358"/>
            <p:cNvSpPr>
              <a:spLocks noChangeShapeType="1"/>
            </p:cNvSpPr>
            <p:nvPr/>
          </p:nvSpPr>
          <p:spPr bwMode="auto">
            <a:xfrm>
              <a:off x="114300" y="1701800"/>
              <a:ext cx="349250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30" name="Straight Connector 355"/>
            <p:cNvSpPr>
              <a:spLocks noChangeShapeType="1"/>
            </p:cNvSpPr>
            <p:nvPr/>
          </p:nvSpPr>
          <p:spPr bwMode="auto">
            <a:xfrm flipV="1">
              <a:off x="273050" y="857250"/>
              <a:ext cx="0" cy="65405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9" name="Straight Connector 357"/>
            <p:cNvSpPr>
              <a:spLocks noChangeShapeType="1"/>
            </p:cNvSpPr>
            <p:nvPr/>
          </p:nvSpPr>
          <p:spPr bwMode="auto">
            <a:xfrm>
              <a:off x="273050" y="857250"/>
              <a:ext cx="86201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8" name="Rectangle 356"/>
            <p:cNvSpPr>
              <a:spLocks noChangeArrowheads="1"/>
            </p:cNvSpPr>
            <p:nvPr/>
          </p:nvSpPr>
          <p:spPr bwMode="auto">
            <a:xfrm>
              <a:off x="1135063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7" name="Rectangle 354"/>
            <p:cNvSpPr>
              <a:spLocks noChangeArrowheads="1"/>
            </p:cNvSpPr>
            <p:nvPr/>
          </p:nvSpPr>
          <p:spPr bwMode="auto">
            <a:xfrm>
              <a:off x="2262188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6" name="Straight Connector 353"/>
            <p:cNvSpPr>
              <a:spLocks noChangeShapeType="1"/>
            </p:cNvSpPr>
            <p:nvPr/>
          </p:nvSpPr>
          <p:spPr bwMode="auto">
            <a:xfrm>
              <a:off x="1752600" y="857250"/>
              <a:ext cx="50958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5" name="Straight Connector 352"/>
            <p:cNvSpPr>
              <a:spLocks noChangeShapeType="1"/>
            </p:cNvSpPr>
            <p:nvPr/>
          </p:nvSpPr>
          <p:spPr bwMode="auto">
            <a:xfrm flipV="1">
              <a:off x="266700" y="1709737"/>
              <a:ext cx="0" cy="68580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3" name="Straight Connector 346"/>
            <p:cNvSpPr>
              <a:spLocks noChangeShapeType="1"/>
            </p:cNvSpPr>
            <p:nvPr/>
          </p:nvSpPr>
          <p:spPr bwMode="auto">
            <a:xfrm flipV="1">
              <a:off x="5249863" y="849312"/>
              <a:ext cx="0" cy="150876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2" name="Straight Connector 351"/>
            <p:cNvSpPr>
              <a:spLocks noChangeShapeType="1"/>
            </p:cNvSpPr>
            <p:nvPr/>
          </p:nvSpPr>
          <p:spPr bwMode="auto">
            <a:xfrm>
              <a:off x="2887663" y="849313"/>
              <a:ext cx="479425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8" name="Rectangle 345"/>
            <p:cNvSpPr>
              <a:spLocks noChangeArrowheads="1"/>
            </p:cNvSpPr>
            <p:nvPr/>
          </p:nvSpPr>
          <p:spPr bwMode="auto">
            <a:xfrm>
              <a:off x="3367088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7" name="Straight Connector 348"/>
            <p:cNvSpPr>
              <a:spLocks noChangeShapeType="1"/>
            </p:cNvSpPr>
            <p:nvPr/>
          </p:nvSpPr>
          <p:spPr bwMode="auto">
            <a:xfrm>
              <a:off x="3984625" y="847725"/>
              <a:ext cx="419100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6" name="Rectangle 344"/>
            <p:cNvSpPr>
              <a:spLocks noChangeArrowheads="1"/>
            </p:cNvSpPr>
            <p:nvPr/>
          </p:nvSpPr>
          <p:spPr bwMode="auto">
            <a:xfrm>
              <a:off x="4403725" y="703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5" name="Rectangle 362"/>
            <p:cNvSpPr>
              <a:spLocks noChangeArrowheads="1"/>
            </p:cNvSpPr>
            <p:nvPr/>
          </p:nvSpPr>
          <p:spPr bwMode="auto">
            <a:xfrm>
              <a:off x="2863850" y="2227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2" name="Text Box 64"/>
            <p:cNvSpPr txBox="1">
              <a:spLocks noChangeArrowheads="1"/>
            </p:cNvSpPr>
            <p:nvPr/>
          </p:nvSpPr>
          <p:spPr bwMode="auto">
            <a:xfrm>
              <a:off x="2940050" y="1770063"/>
              <a:ext cx="539750" cy="384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1" i="1" u="none" strike="noStrike" cap="none" normalizeH="0" baseline="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R</a:t>
              </a:r>
              <a:r>
                <a:rPr kumimoji="0" lang="sr-Latn-CS" sz="1800" b="1" i="1" u="none" strike="noStrike" cap="none" normalizeH="0" baseline="-3000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v</a:t>
              </a:r>
              <a:endParaRPr kumimoji="0" lang="sr-Latn-CS" sz="1800" b="1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11" name="Rectangle 365"/>
            <p:cNvSpPr>
              <a:spLocks noChangeArrowheads="1"/>
            </p:cNvSpPr>
            <p:nvPr/>
          </p:nvSpPr>
          <p:spPr bwMode="auto">
            <a:xfrm>
              <a:off x="4387850" y="2227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0" name="Text Box 62"/>
            <p:cNvSpPr txBox="1">
              <a:spLocks noChangeArrowheads="1"/>
            </p:cNvSpPr>
            <p:nvPr/>
          </p:nvSpPr>
          <p:spPr bwMode="auto">
            <a:xfrm>
              <a:off x="4464050" y="1770063"/>
              <a:ext cx="5334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1" i="1" u="none" strike="noStrike" cap="none" normalizeH="0" baseline="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R</a:t>
              </a:r>
              <a:r>
                <a:rPr kumimoji="0" lang="sr-Latn-CS" sz="1800" b="1" i="1" u="none" strike="noStrike" cap="none" normalizeH="0" baseline="-3000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ps</a:t>
              </a:r>
              <a:endParaRPr kumimoji="0" lang="sr-Latn-CS" sz="1800" b="1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133" name="Rectangle 8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0" name="Text Box 72"/>
          <p:cNvSpPr txBox="1">
            <a:spLocks noChangeArrowheads="1"/>
          </p:cNvSpPr>
          <p:nvPr/>
        </p:nvSpPr>
        <p:spPr bwMode="auto">
          <a:xfrm>
            <a:off x="4419600" y="1143000"/>
            <a:ext cx="5334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1800" b="1" i="1" u="none" strike="noStrike" cap="none" normalizeH="0" baseline="-30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0" name="Text Box 92"/>
          <p:cNvSpPr txBox="1">
            <a:spLocks noChangeArrowheads="1"/>
          </p:cNvSpPr>
          <p:nvPr/>
        </p:nvSpPr>
        <p:spPr bwMode="auto">
          <a:xfrm>
            <a:off x="6553200" y="1143000"/>
            <a:ext cx="5334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R</a:t>
            </a:r>
            <a:r>
              <a:rPr kumimoji="0" lang="en-US" sz="1800" b="1" i="1" u="none" strike="noStrike" cap="none" normalizeH="0" baseline="-25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p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114800" y="42672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114800" y="45720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3962400" y="44196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4953000" y="44196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7011194" y="16756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1676400" y="15240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19812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7543800" y="1371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3" name="Straight Connector 357"/>
          <p:cNvSpPr>
            <a:spLocks noChangeShapeType="1"/>
          </p:cNvSpPr>
          <p:nvPr/>
        </p:nvSpPr>
        <p:spPr bwMode="auto">
          <a:xfrm>
            <a:off x="2362199" y="2514600"/>
            <a:ext cx="2560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45" name="Straight Connector 348"/>
          <p:cNvSpPr>
            <a:spLocks noChangeShapeType="1"/>
          </p:cNvSpPr>
          <p:nvPr/>
        </p:nvSpPr>
        <p:spPr bwMode="auto">
          <a:xfrm>
            <a:off x="5562600" y="2514600"/>
            <a:ext cx="91440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46" name="Straight Connector 347"/>
          <p:cNvSpPr>
            <a:spLocks noChangeShapeType="1"/>
          </p:cNvSpPr>
          <p:nvPr/>
        </p:nvSpPr>
        <p:spPr bwMode="auto">
          <a:xfrm>
            <a:off x="7086600" y="2514600"/>
            <a:ext cx="274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>
            <a:noAutofit/>
          </a:bodyPr>
          <a:lstStyle/>
          <a:p>
            <a:r>
              <a:rPr lang="sr-Latn-CS" sz="2800" b="1" noProof="1" smtClean="0"/>
              <a:t>Karakteristika automatskog prekidača S200 nominalne struje 63A i prekidne moći 10kA, karakteristike D-K</a:t>
            </a:r>
            <a:br>
              <a:rPr lang="sr-Latn-CS" sz="2800" b="1" noProof="1" smtClean="0"/>
            </a:br>
            <a:endParaRPr lang="sr-Latn-CS" sz="2800" noProof="1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19200"/>
            <a:ext cx="8001000" cy="540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Straight Connector 3"/>
          <p:cNvCxnSpPr/>
          <p:nvPr/>
        </p:nvCxnSpPr>
        <p:spPr>
          <a:xfrm rot="5400000" flipH="1" flipV="1">
            <a:off x="4610894" y="4533106"/>
            <a:ext cx="23622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514600" y="3352800"/>
            <a:ext cx="3276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486400" y="57150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7.5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2971800"/>
            <a:ext cx="990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65000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524000"/>
            <a:ext cx="3848100" cy="60007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305800" cy="685800"/>
          </a:xfrm>
        </p:spPr>
        <p:txBody>
          <a:bodyPr>
            <a:noAutofit/>
          </a:bodyPr>
          <a:lstStyle/>
          <a:p>
            <a:pPr algn="ctr"/>
            <a:r>
              <a:rPr lang="sr-Latn-CS" sz="4800" b="1" dirty="0" smtClean="0"/>
              <a:t>Zaključak</a:t>
            </a:r>
            <a:endParaRPr lang="en-US" sz="48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905000"/>
            <a:ext cx="8305800" cy="685800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3429000"/>
            <a:ext cx="8305800" cy="28194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 algn="just">
              <a:buFont typeface="Arial" pitchFamily="34" charset="0"/>
              <a:buChar char="•"/>
            </a:pPr>
            <a:r>
              <a:rPr lang="sr-Latn-CS" sz="2000" dirty="0" smtClean="0"/>
              <a:t>  </a:t>
            </a:r>
            <a:r>
              <a:rPr lang="sr-Latn-CS" sz="2400" b="1" dirty="0" smtClean="0">
                <a:latin typeface="+mj-lt"/>
              </a:rPr>
              <a:t>Svi preseci provodnika kroz koje prolazi struja kvara nisu dobro izabrani, tako da je bilo potrebno korigovati presek sa aspekta zagrevanja provodnika </a:t>
            </a:r>
          </a:p>
          <a:p>
            <a:pPr lvl="0" algn="just"/>
            <a:endParaRPr lang="sr-Latn-CS" sz="2400" b="1" dirty="0" smtClean="0">
              <a:latin typeface="+mj-lt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  Ponuđene karakteristike zaštitnih komponenti odgovaraju očekivanim izračunatim vrednostima struja kratkog spoja u pogledu prekidne moći </a:t>
            </a:r>
          </a:p>
          <a:p>
            <a:pPr lvl="0" algn="just"/>
            <a:endParaRPr lang="en-US" sz="2400" b="1" dirty="0" smtClean="0">
              <a:latin typeface="+mj-lt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  Drugih korekcija nije bilo tako da je instalacija dobro projektovana za zadate kvarove uz ove ispravke, ali nije u popunosti proverena jer bi trebalo sve predhodno </a:t>
            </a:r>
            <a:r>
              <a:rPr lang="en-US" sz="2400" b="1" dirty="0" smtClean="0">
                <a:latin typeface="+mj-lt"/>
              </a:rPr>
              <a:t>navedeno </a:t>
            </a:r>
            <a:r>
              <a:rPr lang="sr-Latn-CS" sz="2400" b="1" dirty="0" smtClean="0">
                <a:latin typeface="+mj-lt"/>
              </a:rPr>
              <a:t>proveriti za kvarove na pasivnim potrošačima </a:t>
            </a:r>
            <a:endParaRPr lang="en-US" sz="2400" b="1" dirty="0" smtClean="0">
              <a:latin typeface="+mj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20312"/>
          </a:xfrm>
        </p:spPr>
        <p:txBody>
          <a:bodyPr>
            <a:normAutofit/>
          </a:bodyPr>
          <a:lstStyle/>
          <a:p>
            <a:pPr algn="ctr"/>
            <a:r>
              <a:rPr lang="sr-Latn-CS" sz="8000" dirty="0" smtClean="0"/>
              <a:t>Hvala </a:t>
            </a:r>
            <a:br>
              <a:rPr lang="sr-Latn-CS" sz="8000" dirty="0" smtClean="0"/>
            </a:br>
            <a:r>
              <a:rPr lang="sr-Latn-CS" sz="8000" dirty="0" smtClean="0"/>
              <a:t>na</a:t>
            </a:r>
            <a:br>
              <a:rPr lang="sr-Latn-CS" sz="8000" dirty="0" smtClean="0"/>
            </a:br>
            <a:r>
              <a:rPr lang="sr-Latn-CS" sz="8000" dirty="0" smtClean="0"/>
              <a:t> pažnji !!!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854968"/>
          </a:xfrm>
        </p:spPr>
        <p:txBody>
          <a:bodyPr/>
          <a:lstStyle/>
          <a:p>
            <a:pPr algn="ctr"/>
            <a:r>
              <a:rPr lang="x-none" b="1" i="1" dirty="0" smtClean="0">
                <a:solidFill>
                  <a:srgbClr val="CC00FF"/>
                </a:solidFill>
              </a:rPr>
              <a:t>Opis zadatka</a:t>
            </a:r>
            <a:endParaRPr lang="x-none" b="1" i="1" dirty="0">
              <a:solidFill>
                <a:srgbClr val="CC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Latn-CS" sz="2000" b="1" dirty="0" smtClean="0">
                <a:solidFill>
                  <a:prstClr val="white"/>
                </a:solidFill>
                <a:latin typeface="Arial"/>
              </a:rPr>
              <a:t>Provera zagrevanja provodnika pri kratkom spoju za zadato DC kolo</a:t>
            </a:r>
          </a:p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endParaRPr lang="sr-Latn-CS" sz="2000" b="1" dirty="0" smtClean="0">
              <a:solidFill>
                <a:prstClr val="white"/>
              </a:solidFill>
              <a:latin typeface="Arial"/>
            </a:endParaRPr>
          </a:p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endParaRPr lang="sr-Latn-CS" sz="2000" b="1" dirty="0" smtClean="0">
              <a:solidFill>
                <a:prstClr val="white"/>
              </a:solidFill>
              <a:latin typeface="Arial"/>
            </a:endParaRPr>
          </a:p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Latn-CS" sz="2000" b="1" dirty="0" smtClean="0">
                <a:solidFill>
                  <a:prstClr val="white"/>
                </a:solidFill>
                <a:latin typeface="Arial"/>
              </a:rPr>
              <a:t>Provera prekidne moći, tj. odabir zaštitnih komponenti koje mogu da prekinu očekivan</a:t>
            </a:r>
            <a:r>
              <a:rPr lang="en-US" sz="2000" b="1" dirty="0" smtClean="0">
                <a:solidFill>
                  <a:prstClr val="white"/>
                </a:solidFill>
                <a:latin typeface="Arial"/>
              </a:rPr>
              <a:t>u struju kratkog spoja</a:t>
            </a:r>
            <a:endParaRPr lang="sr-Latn-CS" sz="2400" b="1" i="1" dirty="0" smtClean="0">
              <a:solidFill>
                <a:prstClr val="white"/>
              </a:solidFill>
              <a:latin typeface="+mj-lt"/>
            </a:endParaRPr>
          </a:p>
          <a:p>
            <a:pPr marL="420624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Provera se vrši za potpuno napunjene baterije kapaciteta 100Ah, 500Ah i 2500Ah, pri naponu od 27,72V i za bateriju kapaciteta </a:t>
            </a:r>
            <a:r>
              <a:rPr lang="sr-Latn-CS" sz="2400" b="1" dirty="0" smtClean="0">
                <a:solidFill>
                  <a:prstClr val="white"/>
                </a:solidFill>
                <a:latin typeface="Calibri"/>
              </a:rPr>
              <a:t>2500Ah pri naponu 13.86V</a:t>
            </a:r>
            <a:r>
              <a:rPr lang="sr-Latn-CS" sz="2400" b="1" dirty="0" smtClean="0">
                <a:latin typeface="+mj-lt"/>
              </a:rPr>
              <a:t> </a:t>
            </a:r>
          </a:p>
          <a:p>
            <a:pPr marL="420624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Iste provere se vrše i  za praznu bateriju kada se uzima da je struja kratkog spoja 60% struje koja se ima pri napunjenoj bateriji</a:t>
            </a:r>
          </a:p>
          <a:p>
            <a:pPr marL="2137410" lvl="6" indent="-400050" algn="just">
              <a:buClr>
                <a:srgbClr val="7030A0"/>
              </a:buClr>
              <a:buFont typeface="+mj-lt"/>
              <a:buAutoNum type="romanUcPeriod"/>
            </a:pPr>
            <a:endParaRPr lang="sr-Latn-CS" sz="2400" b="1" i="1" dirty="0" smtClean="0">
              <a:latin typeface="+mj-lt"/>
            </a:endParaRPr>
          </a:p>
          <a:p>
            <a:pPr marL="2137410" lvl="6" indent="-400050" algn="just">
              <a:buClr>
                <a:srgbClr val="7030A0"/>
              </a:buClr>
              <a:buFont typeface="+mj-lt"/>
              <a:buAutoNum type="romanUcPeriod"/>
            </a:pPr>
            <a:endParaRPr lang="sr-Latn-CS" sz="2400" b="1" i="1" dirty="0" smtClean="0">
              <a:latin typeface="+mj-lt"/>
            </a:endParaRPr>
          </a:p>
          <a:p>
            <a:pPr algn="just">
              <a:buNone/>
            </a:pPr>
            <a:endParaRPr lang="x-none" b="1" i="1" dirty="0" smtClean="0">
              <a:latin typeface="+mj-lt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133600"/>
            <a:ext cx="2276475" cy="60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2859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Elbow Connector 3"/>
          <p:cNvCxnSpPr/>
          <p:nvPr/>
        </p:nvCxnSpPr>
        <p:spPr>
          <a:xfrm>
            <a:off x="1524000" y="41148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1790700" y="6057900"/>
            <a:ext cx="304800" cy="2286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>
            <a:off x="20574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>
            <a:off x="25908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1242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288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3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63246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2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45720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5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622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37338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Kvar  1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6781800" y="2590800"/>
            <a:ext cx="1952625" cy="1371600"/>
            <a:chOff x="6934200" y="2590800"/>
            <a:chExt cx="1952625" cy="1371600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34200" y="2590800"/>
              <a:ext cx="1952625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7162800" y="3505200"/>
              <a:ext cx="1447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12V, 100 Ah,3.4m</a:t>
              </a:r>
              <a:r>
                <a:rPr lang="el-GR" sz="1200" dirty="0" smtClean="0">
                  <a:latin typeface="+mj-lt"/>
                </a:rPr>
                <a:t>Ω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8600" y="2057400"/>
            <a:ext cx="6419833" cy="4412522"/>
            <a:chOff x="228600" y="2521678"/>
            <a:chExt cx="6419833" cy="4412522"/>
          </a:xfrm>
        </p:grpSpPr>
        <p:grpSp>
          <p:nvGrpSpPr>
            <p:cNvPr id="10" name="Group 9"/>
            <p:cNvGrpSpPr/>
            <p:nvPr/>
          </p:nvGrpSpPr>
          <p:grpSpPr>
            <a:xfrm>
              <a:off x="228600" y="2521678"/>
              <a:ext cx="6419833" cy="4412522"/>
              <a:chOff x="1447800" y="2133600"/>
              <a:chExt cx="6419833" cy="4412522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447800" y="2133600"/>
                <a:ext cx="6419833" cy="441252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3581400" y="2819400"/>
                <a:ext cx="18288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100 Ah, 6,8m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257800" y="6096000"/>
                <a:ext cx="21336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2500 Ah, 0.272m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905000" y="6096000"/>
                <a:ext cx="19812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500 Ah, 1.36m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819400" y="61030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5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819400" y="48076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72200" y="48076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819400" y="41218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172200" y="41218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96000" y="6103078"/>
              <a:ext cx="3810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25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781800" y="4724400"/>
            <a:ext cx="2133600" cy="1590675"/>
            <a:chOff x="6858000" y="4343400"/>
            <a:chExt cx="2133600" cy="1590675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0" y="4343400"/>
              <a:ext cx="195262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0" y="5105400"/>
              <a:ext cx="195262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45" name="Group 44"/>
            <p:cNvGrpSpPr/>
            <p:nvPr/>
          </p:nvGrpSpPr>
          <p:grpSpPr>
            <a:xfrm>
              <a:off x="7010400" y="4495800"/>
              <a:ext cx="1981200" cy="1419999"/>
              <a:chOff x="7010400" y="4495800"/>
              <a:chExt cx="1981200" cy="1419999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 rot="5400000">
                <a:off x="6592094" y="5372100"/>
                <a:ext cx="837406" cy="794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153797" y="5333603"/>
                <a:ext cx="762000" cy="794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7391400" y="4876800"/>
                <a:ext cx="990600" cy="246221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endParaRPr lang="en-US" sz="10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010400" y="5638800"/>
                <a:ext cx="16002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12V,2500 Ah,0.136m</a:t>
                </a:r>
                <a:r>
                  <a:rPr lang="el-GR" sz="1200" dirty="0" smtClean="0">
                    <a:latin typeface="+mj-lt"/>
                  </a:rPr>
                  <a:t>Ω</a:t>
                </a:r>
                <a:endParaRPr lang="en-US" sz="1200" dirty="0">
                  <a:latin typeface="+mj-lt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8610600" y="4495800"/>
                <a:ext cx="3048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1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610600" y="5410200"/>
                <a:ext cx="3810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25</a:t>
                </a:r>
                <a:endParaRPr lang="en-US" sz="1200" dirty="0">
                  <a:latin typeface="+mj-lt"/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6781800" y="2133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Osnovna jedinica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685800" y="533400"/>
            <a:ext cx="8001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i="1" dirty="0" smtClean="0">
                <a:latin typeface="+mj-lt"/>
              </a:rPr>
              <a:t>Formiranje baterije</a:t>
            </a:r>
            <a:endParaRPr lang="en-US" sz="5000" b="1" i="1" dirty="0"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0200" y="2057400"/>
            <a:ext cx="304800" cy="33855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a</a:t>
            </a:r>
            <a:endParaRPr lang="en-US" sz="1600" dirty="0"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" y="3429000"/>
            <a:ext cx="304800" cy="27699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b</a:t>
            </a:r>
            <a:endParaRPr lang="en-US" sz="1200" dirty="0"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05200" y="3352800"/>
            <a:ext cx="304800" cy="33855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c</a:t>
            </a:r>
            <a:endParaRPr lang="en-US" sz="1600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81800" y="4648200"/>
            <a:ext cx="304800" cy="27699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d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362200" y="457200"/>
            <a:ext cx="3820456" cy="2042160"/>
            <a:chOff x="868680" y="1088390"/>
            <a:chExt cx="3407847" cy="204216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868680" y="2277110"/>
              <a:ext cx="6705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7"/>
            <p:cNvGrpSpPr/>
            <p:nvPr/>
          </p:nvGrpSpPr>
          <p:grpSpPr>
            <a:xfrm>
              <a:off x="1013460" y="1088390"/>
              <a:ext cx="3263067" cy="2042160"/>
              <a:chOff x="1013460" y="1088390"/>
              <a:chExt cx="3263067" cy="2042160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1013460" y="2467610"/>
                <a:ext cx="35052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/>
              <p:cNvCxnSpPr/>
              <p:nvPr/>
            </p:nvCxnSpPr>
            <p:spPr>
              <a:xfrm flipV="1">
                <a:off x="1173480" y="1621790"/>
                <a:ext cx="0" cy="65532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1173480" y="1621790"/>
                <a:ext cx="86106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ectangle 5"/>
              <p:cNvSpPr/>
              <p:nvPr/>
            </p:nvSpPr>
            <p:spPr>
              <a:xfrm>
                <a:off x="2034540" y="1477010"/>
                <a:ext cx="617220" cy="251460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x-none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162300" y="1477010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x-none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651760" y="1621790"/>
                <a:ext cx="5105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1165860" y="2475230"/>
                <a:ext cx="0" cy="65532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165860" y="3122930"/>
                <a:ext cx="310134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4267200" y="1621790"/>
                <a:ext cx="0" cy="150114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787140" y="1614170"/>
                <a:ext cx="489387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3" name="Text Box 2"/>
              <p:cNvSpPr txBox="1">
                <a:spLocks noChangeArrowheads="1"/>
              </p:cNvSpPr>
              <p:nvPr/>
            </p:nvSpPr>
            <p:spPr bwMode="auto">
              <a:xfrm>
                <a:off x="2034540" y="1096010"/>
                <a:ext cx="533400" cy="37338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b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4" name="Text Box 2"/>
              <p:cNvSpPr txBox="1">
                <a:spLocks noChangeArrowheads="1"/>
              </p:cNvSpPr>
              <p:nvPr/>
            </p:nvSpPr>
            <p:spPr bwMode="auto">
              <a:xfrm>
                <a:off x="3162300" y="1088390"/>
                <a:ext cx="533400" cy="38862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os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400" y="15240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KVAR 1 ( Na pocetku baterijskog voda ) </a:t>
            </a:r>
            <a:endParaRPr lang="en-US" sz="2400" b="1" dirty="0">
              <a:latin typeface="+mj-lt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609600" y="2590800"/>
          <a:ext cx="8001000" cy="2103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7000"/>
                <a:gridCol w="2667000"/>
                <a:gridCol w="2667000"/>
              </a:tblGrid>
              <a:tr h="46382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+mj-lt"/>
                        </a:rPr>
                        <a:t>Konfiguracija</a:t>
                      </a:r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(puna baterija)  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(prazna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3745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2247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14143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8458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31789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19073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18831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11298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09600" y="48768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b="1" dirty="0" smtClean="0">
                <a:latin typeface="+mj-lt"/>
              </a:rPr>
              <a:t> </a:t>
            </a:r>
            <a:r>
              <a:rPr lang="sr-Latn-CS" sz="2000" b="1" dirty="0" smtClean="0">
                <a:latin typeface="+mj-lt"/>
              </a:rPr>
              <a:t>Odabrani topljivi osigurač </a:t>
            </a:r>
            <a:r>
              <a:rPr lang="sr-Latn-CS" sz="2000" b="1" noProof="1" smtClean="0">
                <a:solidFill>
                  <a:prstClr val="white"/>
                </a:solidFill>
                <a:latin typeface="Calibri"/>
              </a:rPr>
              <a:t>od 125 A </a:t>
            </a:r>
            <a:r>
              <a:rPr lang="sr-Latn-CS" sz="2000" b="1" dirty="0" smtClean="0">
                <a:latin typeface="+mj-lt"/>
              </a:rPr>
              <a:t>odseca sve dobijene vrednosti struje jer su one veće od 1.5 kA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000" b="1" noProof="1" smtClean="0">
                <a:latin typeface="+mj-lt"/>
              </a:rPr>
              <a:t>Maksimalna struja kvara je reda 32 kA za punu bateriju, a prekidna moć izabranog osigurača je 100 kA  pa je on dobro izabran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000" b="1" noProof="1" smtClean="0">
                <a:latin typeface="+mj-lt"/>
              </a:rPr>
              <a:t>Maksimalnu struju kvara odabrani osigurač odseca na vrednost od 12 kA, za vreme od 10 ms</a:t>
            </a:r>
            <a:r>
              <a:rPr lang="en-US" sz="2000" b="1" noProof="1" smtClean="0">
                <a:latin typeface="+mj-lt"/>
              </a:rPr>
              <a:t> pa izra</a:t>
            </a:r>
            <a:r>
              <a:rPr lang="sr-Latn-CS" sz="2000" b="1" noProof="1" smtClean="0">
                <a:latin typeface="+mj-lt"/>
              </a:rPr>
              <a:t>čunati toplotni impuls ne zadovoljava propis</a:t>
            </a:r>
            <a:endParaRPr lang="en-US" sz="20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4114800" y="3962400"/>
            <a:ext cx="991394" cy="382588"/>
            <a:chOff x="4191000" y="4343400"/>
            <a:chExt cx="991394" cy="382588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4191000" y="43434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4001294" y="4533106"/>
              <a:ext cx="3810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4991100" y="4533900"/>
              <a:ext cx="3810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191000" y="47244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981200" y="16002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2860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5868194" y="15994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477000" y="1371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10400" y="1295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847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510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0600" y="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K</a:t>
            </a:r>
            <a:r>
              <a:rPr lang="en-US" dirty="0" smtClean="0"/>
              <a:t>arakteristika</a:t>
            </a:r>
            <a:r>
              <a:rPr lang="sr-Latn-CS" dirty="0" smtClean="0"/>
              <a:t> visokoučinsk</a:t>
            </a:r>
            <a:r>
              <a:rPr lang="en-US" dirty="0" smtClean="0"/>
              <a:t>og</a:t>
            </a:r>
            <a:r>
              <a:rPr lang="sr-Latn-CS" dirty="0" smtClean="0"/>
              <a:t> topljiv</a:t>
            </a:r>
            <a:r>
              <a:rPr lang="en-US" dirty="0" smtClean="0"/>
              <a:t>og</a:t>
            </a:r>
            <a:r>
              <a:rPr lang="sr-Latn-CS" dirty="0" smtClean="0"/>
              <a:t> osigurač</a:t>
            </a:r>
            <a:r>
              <a:rPr lang="en-US" dirty="0" smtClean="0"/>
              <a:t>a</a:t>
            </a:r>
            <a:r>
              <a:rPr lang="sr-Latn-CS" dirty="0" smtClean="0"/>
              <a:t> NV/NH gF za 125A</a:t>
            </a:r>
          </a:p>
          <a:p>
            <a:endParaRPr lang="en-US" dirty="0"/>
          </a:p>
        </p:txBody>
      </p:sp>
      <p:grpSp>
        <p:nvGrpSpPr>
          <p:cNvPr id="2" name="Group 8"/>
          <p:cNvGrpSpPr/>
          <p:nvPr/>
        </p:nvGrpSpPr>
        <p:grpSpPr>
          <a:xfrm>
            <a:off x="914400" y="609600"/>
            <a:ext cx="7162800" cy="6019800"/>
            <a:chOff x="0" y="457200"/>
            <a:chExt cx="5791200" cy="5334000"/>
          </a:xfrm>
        </p:grpSpPr>
        <p:pic>
          <p:nvPicPr>
            <p:cNvPr id="24577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57200"/>
              <a:ext cx="5791200" cy="5334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4578" name="AutoShape 2"/>
            <p:cNvSpPr>
              <a:spLocks noChangeShapeType="1"/>
            </p:cNvSpPr>
            <p:nvPr/>
          </p:nvSpPr>
          <p:spPr bwMode="auto">
            <a:xfrm flipV="1">
              <a:off x="4895850" y="1924050"/>
              <a:ext cx="9525" cy="3362325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79" name="AutoShape 3"/>
            <p:cNvSpPr>
              <a:spLocks noChangeShapeType="1"/>
            </p:cNvSpPr>
            <p:nvPr/>
          </p:nvSpPr>
          <p:spPr bwMode="auto">
            <a:xfrm flipH="1">
              <a:off x="1285875" y="1924050"/>
              <a:ext cx="3609975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 flipV="1">
            <a:off x="5181600" y="2057400"/>
            <a:ext cx="251460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05600" y="60960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32</a:t>
            </a:r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21336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12</a:t>
            </a:r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600" y="60198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7030A0"/>
                </a:solidFill>
                <a:latin typeface="+mj-lt"/>
              </a:rPr>
              <a:t>1.5 k A</a:t>
            </a:r>
            <a:endParaRPr lang="en-US" sz="1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4" name="AutoShape 2"/>
          <p:cNvSpPr>
            <a:spLocks noChangeShapeType="1"/>
          </p:cNvSpPr>
          <p:nvPr/>
        </p:nvSpPr>
        <p:spPr bwMode="auto">
          <a:xfrm flipV="1">
            <a:off x="5227315" y="2743200"/>
            <a:ext cx="45719" cy="3352800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KVAR 1 ( Na pocetku baterijskog voda )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1981200"/>
            <a:ext cx="8763000" cy="3505200"/>
          </a:xfrm>
          <a:prstGeom prst="rect">
            <a:avLst/>
          </a:prstGeom>
        </p:spPr>
        <p:txBody>
          <a:bodyPr vert="horz" lIns="0" tIns="45720" rIns="0" bIns="0" anchor="b">
            <a:normAutofit fontScale="8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Latn-C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Latn-C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Pošto presek provodnika ne zadovoljava propis  sa aspekta termičkog naprezanja, mora se povećati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sr-Latn-C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30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r-Latn-C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Uzima se prvi veći</a:t>
            </a:r>
            <a:r>
              <a:rPr kumimoji="0" lang="sr-Latn-CS" sz="3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standardom definisan presek od 120 </a:t>
            </a:r>
            <a:r>
              <a:rPr kumimoji="0" lang="en-US" sz="3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mm</a:t>
            </a:r>
            <a:endParaRPr kumimoji="0" lang="sr-Latn-CS" sz="30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000" b="1" i="0" u="none" strike="noStrike" kern="120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000" b="1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Ovaj presek provodnika zadovoljava</a:t>
            </a:r>
            <a:r>
              <a:rPr lang="en-U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propis u pogledu termi</a:t>
            </a:r>
            <a:r>
              <a:rPr lang="sr-Latn-CS" sz="3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čkog naprezannja i dalje se proračun vrši sa novim izabranim  presekom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476250" cy="285750"/>
          </a:xfrm>
          <a:prstGeom prst="rect">
            <a:avLst/>
          </a:prstGeom>
          <a:noFill/>
        </p:spPr>
      </p:pic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0" y="742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1371600"/>
            <a:ext cx="5467350" cy="723900"/>
          </a:xfrm>
          <a:prstGeom prst="rect">
            <a:avLst/>
          </a:prstGeom>
          <a:noFill/>
        </p:spPr>
      </p:pic>
      <p:pic>
        <p:nvPicPr>
          <p:cNvPr id="31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5638800"/>
            <a:ext cx="5467350" cy="7239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382000" y="33528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895600" y="9906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1148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2484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752600" y="609600"/>
            <a:ext cx="5280660" cy="1783080"/>
            <a:chOff x="1224964" y="1746533"/>
            <a:chExt cx="5280660" cy="178308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1224964" y="2554253"/>
              <a:ext cx="67056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1369744" y="1746533"/>
              <a:ext cx="5135880" cy="1783080"/>
              <a:chOff x="1369744" y="1746533"/>
              <a:chExt cx="5135880" cy="1783080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1369744" y="2744753"/>
                <a:ext cx="350520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/>
              <p:cNvCxnSpPr/>
              <p:nvPr/>
            </p:nvCxnSpPr>
            <p:spPr>
              <a:xfrm flipV="1">
                <a:off x="1529764" y="1898933"/>
                <a:ext cx="0" cy="65532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1529764" y="1898933"/>
                <a:ext cx="86106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ectangle 5"/>
              <p:cNvSpPr/>
              <p:nvPr/>
            </p:nvSpPr>
            <p:spPr>
              <a:xfrm>
                <a:off x="2390824" y="1754153"/>
                <a:ext cx="617220" cy="251460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518584" y="1754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3008044" y="1898933"/>
                <a:ext cx="5105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1522144" y="2752373"/>
                <a:ext cx="0" cy="65532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522144" y="3398169"/>
                <a:ext cx="2674620" cy="24764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6505624" y="1891313"/>
                <a:ext cx="0" cy="150114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143424" y="1891313"/>
                <a:ext cx="48006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6" name="Rectangle 15"/>
              <p:cNvSpPr/>
              <p:nvPr/>
            </p:nvSpPr>
            <p:spPr>
              <a:xfrm>
                <a:off x="4623484" y="1754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5240704" y="1889408"/>
                <a:ext cx="41910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9" name="Rectangle 18"/>
              <p:cNvSpPr/>
              <p:nvPr/>
            </p:nvSpPr>
            <p:spPr>
              <a:xfrm>
                <a:off x="5659804" y="174653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141644" y="3278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6277024" y="1889408"/>
                <a:ext cx="22860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5758864" y="3390548"/>
                <a:ext cx="74676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23" name="Text Box 2"/>
              <p:cNvSpPr txBox="1">
                <a:spLocks noChangeArrowheads="1"/>
              </p:cNvSpPr>
              <p:nvPr/>
            </p:nvSpPr>
            <p:spPr bwMode="auto">
              <a:xfrm>
                <a:off x="5164504" y="2881913"/>
                <a:ext cx="533400" cy="3886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v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52578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4400" y="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KVAR 2 ( Na glavnim sabirnicama )</a:t>
            </a:r>
            <a:endParaRPr lang="en-US" sz="2400" b="1" dirty="0">
              <a:latin typeface="+mj-lt"/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762000" y="26670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540000"/>
                <a:gridCol w="25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+mj-lt"/>
                        </a:rPr>
                        <a:t>Konfiguracija</a:t>
                      </a:r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(puna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(prazna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609600" y="5105400"/>
            <a:ext cx="8229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+mj-lt"/>
              </a:rPr>
              <a:t> </a:t>
            </a:r>
            <a:r>
              <a:rPr lang="sr-Latn-CS" sz="2000" b="1" noProof="1" smtClean="0">
                <a:latin typeface="+mj-lt"/>
              </a:rPr>
              <a:t>Ovu struju kvara takođe prekida visokoučinski topljivi osigurač  iz baterijskog voda</a:t>
            </a:r>
          </a:p>
          <a:p>
            <a:pPr algn="just">
              <a:buFont typeface="Arial" pitchFamily="34" charset="0"/>
              <a:buChar char="•"/>
            </a:pPr>
            <a:r>
              <a:rPr lang="sr-Latn-CS" sz="2000" b="1" noProof="1" smtClean="0">
                <a:latin typeface="+mj-lt"/>
              </a:rPr>
              <a:t>  Max  struju kvara zaštitna komponenta odseca na 7.5 kA što je manje od 12 kA kao u slučaju kvara 1, tako da je i toplotni impuls manji i manje termičko naprezanje istog preseka provodnika</a:t>
            </a:r>
          </a:p>
          <a:p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4114800" y="44196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114800" y="41148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3962400" y="42672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4953000" y="42672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20" idx="1"/>
          </p:cNvCxnSpPr>
          <p:nvPr/>
        </p:nvCxnSpPr>
        <p:spPr>
          <a:xfrm flipV="1">
            <a:off x="4648200" y="2266950"/>
            <a:ext cx="1021080" cy="1905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</p:cxnSp>
      <p:cxnSp>
        <p:nvCxnSpPr>
          <p:cNvPr id="45" name="Straight Arrow Connector 44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14478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8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06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676400" y="1447800"/>
            <a:ext cx="67056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895600" y="914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0386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1722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28800" y="609600"/>
            <a:ext cx="5135880" cy="1783080"/>
            <a:chOff x="1369744" y="1746533"/>
            <a:chExt cx="5135880" cy="178308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1369744" y="2744753"/>
              <a:ext cx="35052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529764" y="1898933"/>
              <a:ext cx="0" cy="65532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529764" y="1898933"/>
              <a:ext cx="8610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2390824" y="1754153"/>
              <a:ext cx="617220" cy="25146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5185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008044" y="1898933"/>
              <a:ext cx="51054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522144" y="2752373"/>
              <a:ext cx="0" cy="65532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522144" y="3398169"/>
              <a:ext cx="2590800" cy="24764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>
            <a:xfrm flipV="1">
              <a:off x="6505624" y="1891313"/>
              <a:ext cx="0" cy="150114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>
            <a:xfrm>
              <a:off x="4143424" y="1891313"/>
              <a:ext cx="4800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5" name="Rectangle 44"/>
            <p:cNvSpPr/>
            <p:nvPr/>
          </p:nvSpPr>
          <p:spPr>
            <a:xfrm>
              <a:off x="46234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240704" y="1889408"/>
              <a:ext cx="4191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7" name="Rectangle 46"/>
            <p:cNvSpPr/>
            <p:nvPr/>
          </p:nvSpPr>
          <p:spPr>
            <a:xfrm>
              <a:off x="5659804" y="174653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141644" y="3278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6277024" y="1889408"/>
              <a:ext cx="2286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5758864" y="3390548"/>
              <a:ext cx="7467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51" name="Text Box 2"/>
            <p:cNvSpPr txBox="1">
              <a:spLocks noChangeArrowheads="1"/>
            </p:cNvSpPr>
            <p:nvPr/>
          </p:nvSpPr>
          <p:spPr bwMode="auto">
            <a:xfrm>
              <a:off x="5164504" y="2881913"/>
              <a:ext cx="533400" cy="388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x-none" sz="1800" b="1" i="1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R</a:t>
              </a:r>
              <a:r>
                <a:rPr lang="x-none" sz="1800" b="1" i="1" baseline="-25000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v</a:t>
              </a:r>
              <a:endParaRPr lang="x-none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51054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4400" y="15240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</a:rPr>
              <a:t>KVAR 3 ( Na vodu ENATEL ispravlja</a:t>
            </a:r>
            <a:r>
              <a:rPr lang="sr-Latn-CS" sz="2400" b="1" dirty="0" smtClean="0">
                <a:latin typeface="+mj-lt"/>
              </a:rPr>
              <a:t>č</a:t>
            </a:r>
            <a:r>
              <a:rPr lang="en-US" sz="2400" b="1" dirty="0" smtClean="0">
                <a:latin typeface="+mj-lt"/>
              </a:rPr>
              <a:t>a izme</a:t>
            </a:r>
            <a:r>
              <a:rPr lang="sr-Latn-CS" sz="2400" b="1" dirty="0" smtClean="0">
                <a:latin typeface="+mj-lt"/>
              </a:rPr>
              <a:t>đ</a:t>
            </a:r>
            <a:r>
              <a:rPr lang="en-US" sz="2400" b="1" dirty="0" smtClean="0">
                <a:latin typeface="+mj-lt"/>
              </a:rPr>
              <a:t>u k1 i RF7 )</a:t>
            </a:r>
            <a:endParaRPr lang="en-US" sz="2400" b="1" dirty="0"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9600" y="4876800"/>
            <a:ext cx="8229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+mj-lt"/>
              </a:rPr>
              <a:t> Kao zastitna komponenta izabran je automatski prekida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  </a:t>
            </a:r>
            <a:r>
              <a:rPr lang="sr-Latn-CS" sz="2000" b="1" dirty="0" smtClean="0">
                <a:latin typeface="+mj-lt"/>
              </a:rPr>
              <a:t>S800 k-ke 	B</a:t>
            </a:r>
            <a:r>
              <a:rPr lang="en-US" sz="2000" b="1" dirty="0" smtClean="0">
                <a:latin typeface="+mj-lt"/>
              </a:rPr>
              <a:t> nominalne struje 80A i prekidne mo</a:t>
            </a:r>
            <a:r>
              <a:rPr lang="sr-Latn-CS" sz="2000" b="1" dirty="0" smtClean="0">
                <a:latin typeface="+mj-lt"/>
              </a:rPr>
              <a:t>ć</a:t>
            </a:r>
            <a:r>
              <a:rPr lang="en-US" sz="2000" b="1" dirty="0" smtClean="0">
                <a:latin typeface="+mj-lt"/>
              </a:rPr>
              <a:t>i </a:t>
            </a:r>
            <a:r>
              <a:rPr lang="sr-Latn-CS" sz="2000" b="1" dirty="0" smtClean="0">
                <a:latin typeface="+mj-lt"/>
              </a:rPr>
              <a:t>22</a:t>
            </a:r>
            <a:r>
              <a:rPr lang="en-US" sz="2000" b="1" dirty="0" smtClean="0">
                <a:latin typeface="+mj-lt"/>
              </a:rPr>
              <a:t>kA, jer je maks</a:t>
            </a:r>
            <a:r>
              <a:rPr lang="sr-Latn-CS" sz="2000" b="1" dirty="0" smtClean="0">
                <a:latin typeface="+mj-lt"/>
              </a:rPr>
              <a:t>imalna</a:t>
            </a:r>
            <a:r>
              <a:rPr lang="en-US" sz="2000" b="1" dirty="0" smtClean="0">
                <a:latin typeface="+mj-lt"/>
              </a:rPr>
              <a:t> struja kvara reda </a:t>
            </a:r>
            <a:r>
              <a:rPr lang="sr-Latn-CS" sz="2000" b="1" dirty="0" smtClean="0">
                <a:latin typeface="+mj-lt"/>
              </a:rPr>
              <a:t>11</a:t>
            </a:r>
            <a:r>
              <a:rPr lang="en-US" sz="2000" b="1" dirty="0" smtClean="0">
                <a:latin typeface="+mj-lt"/>
              </a:rPr>
              <a:t>kA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+mj-lt"/>
              </a:rPr>
              <a:t> </a:t>
            </a:r>
            <a:r>
              <a:rPr lang="sr-Cyrl-CS" sz="2000" b="1" noProof="1" smtClean="0">
                <a:latin typeface="+mj-lt"/>
              </a:rPr>
              <a:t>Toplotni</a:t>
            </a:r>
            <a:r>
              <a:rPr lang="en-US" sz="2000" b="1" dirty="0" smtClean="0">
                <a:latin typeface="+mj-lt"/>
              </a:rPr>
              <a:t> impuls o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itan sa karakteristike prekida</a:t>
            </a:r>
            <a:r>
              <a:rPr lang="sr-Latn-CS" sz="2000" b="1" dirty="0" smtClean="0">
                <a:latin typeface="+mj-lt"/>
              </a:rPr>
              <a:t>č</a:t>
            </a:r>
            <a:r>
              <a:rPr lang="en-US" sz="2000" b="1" dirty="0" smtClean="0">
                <a:latin typeface="+mj-lt"/>
              </a:rPr>
              <a:t>a je manji od dozvoljenog za izolaciju od umre</a:t>
            </a:r>
            <a:r>
              <a:rPr lang="sr-Latn-CS" sz="2000" b="1" dirty="0" smtClean="0">
                <a:latin typeface="+mj-lt"/>
              </a:rPr>
              <a:t>ž</a:t>
            </a:r>
            <a:r>
              <a:rPr lang="en-US" sz="2000" b="1" dirty="0" smtClean="0">
                <a:latin typeface="+mj-lt"/>
              </a:rPr>
              <a:t>enog polietilena</a:t>
            </a: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13716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0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4572000" y="2286000"/>
            <a:ext cx="1021080" cy="762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</p:cxnSp>
      <p:graphicFrame>
        <p:nvGraphicFramePr>
          <p:cNvPr id="57" name="Table 56"/>
          <p:cNvGraphicFramePr>
            <a:graphicFrameLocks noGrp="1"/>
          </p:cNvGraphicFramePr>
          <p:nvPr/>
        </p:nvGraphicFramePr>
        <p:xfrm>
          <a:off x="838200" y="25146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540000"/>
                <a:gridCol w="254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+mj-lt"/>
                        </a:rPr>
                        <a:t>Konfiguracija</a:t>
                      </a:r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(puna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Struja kvara (prazna baterija)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[ A ]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1" name="Group 60"/>
          <p:cNvGrpSpPr/>
          <p:nvPr/>
        </p:nvGrpSpPr>
        <p:grpSpPr>
          <a:xfrm>
            <a:off x="4267200" y="3962400"/>
            <a:ext cx="992188" cy="306388"/>
            <a:chOff x="3810000" y="1905000"/>
            <a:chExt cx="992188" cy="306388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3810000" y="19050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/>
            <p:nvPr/>
          </p:nvGrpSpPr>
          <p:grpSpPr>
            <a:xfrm>
              <a:off x="3810000" y="1905000"/>
              <a:ext cx="992188" cy="306388"/>
              <a:chOff x="3810000" y="1905000"/>
              <a:chExt cx="992188" cy="306388"/>
            </a:xfrm>
          </p:grpSpPr>
          <p:cxnSp>
            <p:nvCxnSpPr>
              <p:cNvPr id="70" name="Straight Connector 69"/>
              <p:cNvCxnSpPr/>
              <p:nvPr/>
            </p:nvCxnSpPr>
            <p:spPr>
              <a:xfrm>
                <a:off x="3810000" y="2209800"/>
                <a:ext cx="990600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5400000">
                <a:off x="36576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46482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599</TotalTime>
  <Words>921</Words>
  <Application>Microsoft Office PowerPoint</Application>
  <PresentationFormat>On-screen Show (4:3)</PresentationFormat>
  <Paragraphs>209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Proračun struje kratkih spojeva u instalacijama DC struje </vt:lpstr>
      <vt:lpstr>Opis zadatka</vt:lpstr>
      <vt:lpstr>Slide 3</vt:lpstr>
      <vt:lpstr>Slide 4</vt:lpstr>
      <vt:lpstr>Slide 5</vt:lpstr>
      <vt:lpstr>Slide 6</vt:lpstr>
      <vt:lpstr>KVAR 1 ( Na pocetku baterijskog voda )  </vt:lpstr>
      <vt:lpstr>Slide 8</vt:lpstr>
      <vt:lpstr>Slide 9</vt:lpstr>
      <vt:lpstr>Slide 10</vt:lpstr>
      <vt:lpstr>Slide 11</vt:lpstr>
      <vt:lpstr>Slide 12</vt:lpstr>
      <vt:lpstr>Slide 13</vt:lpstr>
      <vt:lpstr>KVAR 4 ( Kvar na vodu Whisper  kontrolera između k2 i RF8 )  </vt:lpstr>
      <vt:lpstr>Slide 15</vt:lpstr>
      <vt:lpstr>Karakteristika automatskog prekidača S200 nominalne struje 63A i prekidne moći 10kA, karakteristike D-K </vt:lpstr>
      <vt:lpstr>Zaključak</vt:lpstr>
      <vt:lpstr>Hvala  na  pažnji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Proračun struje kratkaih spojeva u instalacijama DC struje</dc:title>
  <dc:creator>Backo</dc:creator>
  <cp:lastModifiedBy>Rastko</cp:lastModifiedBy>
  <cp:revision>84</cp:revision>
  <dcterms:created xsi:type="dcterms:W3CDTF">2011-11-14T12:54:30Z</dcterms:created>
  <dcterms:modified xsi:type="dcterms:W3CDTF">2011-11-18T11:44:16Z</dcterms:modified>
</cp:coreProperties>
</file>