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6"/>
  </p:notesMasterIdLst>
  <p:sldIdLst>
    <p:sldId id="256" r:id="rId2"/>
    <p:sldId id="267" r:id="rId3"/>
    <p:sldId id="268" r:id="rId4"/>
    <p:sldId id="269" r:id="rId5"/>
    <p:sldId id="271" r:id="rId6"/>
    <p:sldId id="272" r:id="rId7"/>
    <p:sldId id="274" r:id="rId8"/>
    <p:sldId id="273" r:id="rId9"/>
    <p:sldId id="275" r:id="rId10"/>
    <p:sldId id="276" r:id="rId11"/>
    <p:sldId id="277" r:id="rId12"/>
    <p:sldId id="291" r:id="rId13"/>
    <p:sldId id="278" r:id="rId14"/>
    <p:sldId id="279" r:id="rId15"/>
    <p:sldId id="280" r:id="rId16"/>
    <p:sldId id="281" r:id="rId17"/>
    <p:sldId id="282" r:id="rId18"/>
    <p:sldId id="257" r:id="rId19"/>
    <p:sldId id="258" r:id="rId20"/>
    <p:sldId id="259" r:id="rId21"/>
    <p:sldId id="260" r:id="rId22"/>
    <p:sldId id="261" r:id="rId23"/>
    <p:sldId id="262" r:id="rId24"/>
    <p:sldId id="263" r:id="rId25"/>
    <p:sldId id="264" r:id="rId26"/>
    <p:sldId id="265" r:id="rId27"/>
    <p:sldId id="266" r:id="rId28"/>
    <p:sldId id="283" r:id="rId29"/>
    <p:sldId id="284" r:id="rId30"/>
    <p:sldId id="286" r:id="rId31"/>
    <p:sldId id="287" r:id="rId32"/>
    <p:sldId id="288" r:id="rId33"/>
    <p:sldId id="289" r:id="rId34"/>
    <p:sldId id="290" r:id="rId35"/>
  </p:sldIdLst>
  <p:sldSz cx="9144000" cy="6858000" type="screen4x3"/>
  <p:notesSz cx="6858000" cy="9144000"/>
  <p:defaultTextStyle>
    <a:defPPr>
      <a:defRPr lang="sr-Latn-C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228" autoAdjust="0"/>
    <p:restoredTop sz="94660"/>
  </p:normalViewPr>
  <p:slideViewPr>
    <p:cSldViewPr>
      <p:cViewPr>
        <p:scale>
          <a:sx n="78" d="100"/>
          <a:sy n="78" d="100"/>
        </p:scale>
        <p:origin x="-942" y="-64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9.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2.vml.rels><?xml version="1.0" encoding="UTF-8" standalone="yes"?>
<Relationships xmlns="http://schemas.openxmlformats.org/package/2006/relationships"><Relationship Id="rId8" Type="http://schemas.openxmlformats.org/officeDocument/2006/relationships/image" Target="../media/image11.wmf"/><Relationship Id="rId3" Type="http://schemas.openxmlformats.org/officeDocument/2006/relationships/image" Target="../media/image6.wmf"/><Relationship Id="rId7" Type="http://schemas.openxmlformats.org/officeDocument/2006/relationships/image" Target="../media/image10.wmf"/><Relationship Id="rId2" Type="http://schemas.openxmlformats.org/officeDocument/2006/relationships/image" Target="../media/image5.wmf"/><Relationship Id="rId1" Type="http://schemas.openxmlformats.org/officeDocument/2006/relationships/image" Target="../media/image4.wmf"/><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wmf"/><Relationship Id="rId9"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15.wmf"/><Relationship Id="rId7" Type="http://schemas.openxmlformats.org/officeDocument/2006/relationships/image" Target="../media/image7.wmf"/><Relationship Id="rId2" Type="http://schemas.openxmlformats.org/officeDocument/2006/relationships/image" Target="../media/image14.wmf"/><Relationship Id="rId1" Type="http://schemas.openxmlformats.org/officeDocument/2006/relationships/image" Target="../media/image13.wmf"/><Relationship Id="rId6" Type="http://schemas.openxmlformats.org/officeDocument/2006/relationships/image" Target="../media/image6.wmf"/><Relationship Id="rId5" Type="http://schemas.openxmlformats.org/officeDocument/2006/relationships/image" Target="../media/image5.wmf"/><Relationship Id="rId4" Type="http://schemas.openxmlformats.org/officeDocument/2006/relationships/image" Target="../media/image4.wmf"/><Relationship Id="rId9" Type="http://schemas.openxmlformats.org/officeDocument/2006/relationships/image" Target="../media/image16.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image" Target="../media/image18.wmf"/><Relationship Id="rId1" Type="http://schemas.openxmlformats.org/officeDocument/2006/relationships/image" Target="../media/image17.wmf"/><Relationship Id="rId5" Type="http://schemas.openxmlformats.org/officeDocument/2006/relationships/image" Target="../media/image21.wmf"/><Relationship Id="rId4"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5" Type="http://schemas.openxmlformats.org/officeDocument/2006/relationships/image" Target="../media/image26.wmf"/><Relationship Id="rId4" Type="http://schemas.openxmlformats.org/officeDocument/2006/relationships/image" Target="../media/image25.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image" Target="../media/image28.wmf"/><Relationship Id="rId1" Type="http://schemas.openxmlformats.org/officeDocument/2006/relationships/image" Target="../media/image27.wmf"/><Relationship Id="rId5" Type="http://schemas.openxmlformats.org/officeDocument/2006/relationships/image" Target="../media/image31.wmf"/><Relationship Id="rId4" Type="http://schemas.openxmlformats.org/officeDocument/2006/relationships/image" Target="../media/image30.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image" Target="../media/image33.wmf"/><Relationship Id="rId1" Type="http://schemas.openxmlformats.org/officeDocument/2006/relationships/image" Target="../media/image32.w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sr-Latn-C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CCC0828-A063-4249-A734-B18DF71A76B0}" type="datetimeFigureOut">
              <a:rPr lang="sr-Latn-CS" smtClean="0"/>
              <a:pPr/>
              <a:t>27.1.2012</a:t>
            </a:fld>
            <a:endParaRPr lang="sr-Latn-C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sr-Latn-C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Latn-C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sr-Latn-C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624A9FB-1DDD-499F-8C3D-A7F769341120}" type="slidenum">
              <a:rPr lang="sr-Latn-CS" smtClean="0"/>
              <a:pPr/>
              <a:t>‹#›</a:t>
            </a:fld>
            <a:endParaRPr lang="sr-Latn-C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19" name="Footer Placeholder 18"/>
          <p:cNvSpPr>
            <a:spLocks noGrp="1"/>
          </p:cNvSpPr>
          <p:nvPr>
            <p:ph type="ftr" sz="quarter" idx="11"/>
          </p:nvPr>
        </p:nvSpPr>
        <p:spPr/>
        <p:txBody>
          <a:bodyPr/>
          <a:lstStyle/>
          <a:p>
            <a:endParaRPr lang="sr-Latn-CS"/>
          </a:p>
        </p:txBody>
      </p:sp>
      <p:sp>
        <p:nvSpPr>
          <p:cNvPr id="27" name="Slide Number Placeholder 26"/>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5" name="Footer Placeholder 4"/>
          <p:cNvSpPr>
            <a:spLocks noGrp="1"/>
          </p:cNvSpPr>
          <p:nvPr>
            <p:ph type="ftr" sz="quarter" idx="11"/>
          </p:nvPr>
        </p:nvSpPr>
        <p:spPr/>
        <p:txBody>
          <a:bodyPr/>
          <a:lstStyle/>
          <a:p>
            <a:endParaRPr lang="sr-Latn-CS"/>
          </a:p>
        </p:txBody>
      </p:sp>
      <p:sp>
        <p:nvSpPr>
          <p:cNvPr id="6" name="Slide Number Placeholder 5"/>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6" name="Footer Placeholder 5"/>
          <p:cNvSpPr>
            <a:spLocks noGrp="1"/>
          </p:cNvSpPr>
          <p:nvPr>
            <p:ph type="ftr" sz="quarter" idx="11"/>
          </p:nvPr>
        </p:nvSpPr>
        <p:spPr/>
        <p:txBody>
          <a:bodyPr/>
          <a:lstStyle/>
          <a:p>
            <a:endParaRPr lang="sr-Latn-CS"/>
          </a:p>
        </p:txBody>
      </p:sp>
      <p:sp>
        <p:nvSpPr>
          <p:cNvPr id="7" name="Slide Number Placeholder 6"/>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8" name="Footer Placeholder 7"/>
          <p:cNvSpPr>
            <a:spLocks noGrp="1"/>
          </p:cNvSpPr>
          <p:nvPr>
            <p:ph type="ftr" sz="quarter" idx="11"/>
          </p:nvPr>
        </p:nvSpPr>
        <p:spPr/>
        <p:txBody>
          <a:bodyPr/>
          <a:lstStyle/>
          <a:p>
            <a:endParaRPr lang="sr-Latn-CS"/>
          </a:p>
        </p:txBody>
      </p:sp>
      <p:sp>
        <p:nvSpPr>
          <p:cNvPr id="9" name="Slide Number Placeholder 8"/>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4" name="Footer Placeholder 3"/>
          <p:cNvSpPr>
            <a:spLocks noGrp="1"/>
          </p:cNvSpPr>
          <p:nvPr>
            <p:ph type="ftr" sz="quarter" idx="11"/>
          </p:nvPr>
        </p:nvSpPr>
        <p:spPr/>
        <p:txBody>
          <a:bodyPr/>
          <a:lstStyle/>
          <a:p>
            <a:endParaRPr lang="sr-Latn-CS"/>
          </a:p>
        </p:txBody>
      </p:sp>
      <p:sp>
        <p:nvSpPr>
          <p:cNvPr id="5" name="Slide Number Placeholder 4"/>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3" name="Footer Placeholder 2"/>
          <p:cNvSpPr>
            <a:spLocks noGrp="1"/>
          </p:cNvSpPr>
          <p:nvPr>
            <p:ph type="ftr" sz="quarter" idx="11"/>
          </p:nvPr>
        </p:nvSpPr>
        <p:spPr/>
        <p:txBody>
          <a:bodyPr/>
          <a:lstStyle/>
          <a:p>
            <a:endParaRPr lang="sr-Latn-CS"/>
          </a:p>
        </p:txBody>
      </p:sp>
      <p:sp>
        <p:nvSpPr>
          <p:cNvPr id="4" name="Slide Number Placeholder 3"/>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6" name="Footer Placeholder 5"/>
          <p:cNvSpPr>
            <a:spLocks noGrp="1"/>
          </p:cNvSpPr>
          <p:nvPr>
            <p:ph type="ftr" sz="quarter" idx="11"/>
          </p:nvPr>
        </p:nvSpPr>
        <p:spPr/>
        <p:txBody>
          <a:bodyPr/>
          <a:lstStyle/>
          <a:p>
            <a:endParaRPr lang="sr-Latn-CS"/>
          </a:p>
        </p:txBody>
      </p:sp>
      <p:sp>
        <p:nvSpPr>
          <p:cNvPr id="7" name="Slide Number Placeholder 6"/>
          <p:cNvSpPr>
            <a:spLocks noGrp="1"/>
          </p:cNvSpPr>
          <p:nvPr>
            <p:ph type="sldNum" sz="quarter" idx="12"/>
          </p:nvPr>
        </p:nvSpPr>
        <p:spPr/>
        <p:txBody>
          <a:bodyPr/>
          <a:lstStyle/>
          <a:p>
            <a:fld id="{70419460-5967-4DD2-8C0A-2FFAD4559A45}" type="slidenum">
              <a:rPr lang="sr-Latn-CS" smtClean="0"/>
              <a:pPr/>
              <a:t>‹#›</a:t>
            </a:fld>
            <a:endParaRPr lang="sr-Latn-C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0A343579-D0C2-480C-904E-8A6B6F4FACEA}" type="datetimeFigureOut">
              <a:rPr lang="sr-Latn-CS" smtClean="0"/>
              <a:pPr/>
              <a:t>27.1.2012</a:t>
            </a:fld>
            <a:endParaRPr lang="sr-Latn-CS"/>
          </a:p>
        </p:txBody>
      </p:sp>
      <p:sp>
        <p:nvSpPr>
          <p:cNvPr id="6" name="Footer Placeholder 5"/>
          <p:cNvSpPr>
            <a:spLocks noGrp="1"/>
          </p:cNvSpPr>
          <p:nvPr>
            <p:ph type="ftr" sz="quarter" idx="11"/>
          </p:nvPr>
        </p:nvSpPr>
        <p:spPr/>
        <p:txBody>
          <a:bodyPr/>
          <a:lstStyle/>
          <a:p>
            <a:endParaRPr lang="sr-Latn-CS"/>
          </a:p>
        </p:txBody>
      </p:sp>
      <p:sp>
        <p:nvSpPr>
          <p:cNvPr id="7" name="Slide Number Placeholder 6"/>
          <p:cNvSpPr>
            <a:spLocks noGrp="1"/>
          </p:cNvSpPr>
          <p:nvPr>
            <p:ph type="sldNum" sz="quarter" idx="12"/>
          </p:nvPr>
        </p:nvSpPr>
        <p:spPr>
          <a:xfrm>
            <a:off x="8077200" y="6356350"/>
            <a:ext cx="609600" cy="365125"/>
          </a:xfrm>
        </p:spPr>
        <p:txBody>
          <a:bodyPr/>
          <a:lstStyle/>
          <a:p>
            <a:fld id="{70419460-5967-4DD2-8C0A-2FFAD4559A45}" type="slidenum">
              <a:rPr lang="sr-Latn-CS" smtClean="0"/>
              <a:pPr/>
              <a:t>‹#›</a:t>
            </a:fld>
            <a:endParaRPr lang="sr-Latn-C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0A343579-D0C2-480C-904E-8A6B6F4FACEA}" type="datetimeFigureOut">
              <a:rPr lang="sr-Latn-CS" smtClean="0"/>
              <a:pPr/>
              <a:t>27.1.2012</a:t>
            </a:fld>
            <a:endParaRPr lang="sr-Latn-C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sr-Latn-C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70419460-5967-4DD2-8C0A-2FFAD4559A45}" type="slidenum">
              <a:rPr lang="sr-Latn-CS" smtClean="0"/>
              <a:pPr/>
              <a:t>‹#›</a:t>
            </a:fld>
            <a:endParaRPr lang="sr-Latn-C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25.bin"/><Relationship Id="rId7"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28.bin"/><Relationship Id="rId5" Type="http://schemas.openxmlformats.org/officeDocument/2006/relationships/oleObject" Target="../embeddings/oleObject27.bin"/><Relationship Id="rId4" Type="http://schemas.openxmlformats.org/officeDocument/2006/relationships/oleObject" Target="../embeddings/oleObject26.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30.bin"/><Relationship Id="rId7" Type="http://schemas.openxmlformats.org/officeDocument/2006/relationships/oleObject" Target="../embeddings/oleObject34.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33.bin"/><Relationship Id="rId5" Type="http://schemas.openxmlformats.org/officeDocument/2006/relationships/oleObject" Target="../embeddings/oleObject32.bin"/><Relationship Id="rId4" Type="http://schemas.openxmlformats.org/officeDocument/2006/relationships/oleObject" Target="../embeddings/oleObject31.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oleObject" Target="../embeddings/oleObject37.bin"/><Relationship Id="rId4" Type="http://schemas.openxmlformats.org/officeDocument/2006/relationships/oleObject" Target="../embeddings/oleObject36.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39.bin"/></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oleObject" Target="../embeddings/oleObject40.bin"/></Relationships>
</file>

<file path=ppt/slides/_rels/slide1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slideLayout" Target="../slideLayouts/slideLayout2.xml"/><Relationship Id="rId1" Type="http://schemas.openxmlformats.org/officeDocument/2006/relationships/vmlDrawing" Target="../drawings/vmlDrawing10.vml"/><Relationship Id="rId5" Type="http://schemas.openxmlformats.org/officeDocument/2006/relationships/oleObject" Target="../embeddings/oleObject41.bin"/><Relationship Id="rId4" Type="http://schemas.openxmlformats.org/officeDocument/2006/relationships/image" Target="../media/image41.jpeg"/></Relationships>
</file>

<file path=ppt/slides/_rels/slide17.xml.rels><?xml version="1.0" encoding="UTF-8" standalone="yes"?>
<Relationships xmlns="http://schemas.openxmlformats.org/package/2006/relationships"><Relationship Id="rId3" Type="http://schemas.openxmlformats.org/officeDocument/2006/relationships/image" Target="../media/image45.jpeg"/><Relationship Id="rId7"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11.vml"/><Relationship Id="rId6" Type="http://schemas.openxmlformats.org/officeDocument/2006/relationships/oleObject" Target="../embeddings/oleObject43.bin"/><Relationship Id="rId5" Type="http://schemas.openxmlformats.org/officeDocument/2006/relationships/oleObject" Target="../embeddings/oleObject42.bin"/><Relationship Id="rId4" Type="http://schemas.openxmlformats.org/officeDocument/2006/relationships/image" Target="../media/image46.jpeg"/></Relationships>
</file>

<file path=ppt/slides/_rels/slide1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57.gi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8.gi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7.bin"/><Relationship Id="rId3" Type="http://schemas.openxmlformats.org/officeDocument/2006/relationships/oleObject" Target="../embeddings/oleObject2.bin"/><Relationship Id="rId7"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oleObject" Target="../embeddings/oleObject10.bin"/><Relationship Id="rId5" Type="http://schemas.openxmlformats.org/officeDocument/2006/relationships/oleObject" Target="../embeddings/oleObject4.bin"/><Relationship Id="rId10" Type="http://schemas.openxmlformats.org/officeDocument/2006/relationships/oleObject" Target="../embeddings/oleObject9.bin"/><Relationship Id="rId4" Type="http://schemas.openxmlformats.org/officeDocument/2006/relationships/oleObject" Target="../embeddings/oleObject3.bin"/><Relationship Id="rId9"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oleObject" Target="../embeddings/oleObject11.bin"/><Relationship Id="rId7"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4.bin"/><Relationship Id="rId11" Type="http://schemas.openxmlformats.org/officeDocument/2006/relationships/oleObject" Target="../embeddings/oleObject19.bin"/><Relationship Id="rId5" Type="http://schemas.openxmlformats.org/officeDocument/2006/relationships/oleObject" Target="../embeddings/oleObject13.bin"/><Relationship Id="rId10" Type="http://schemas.openxmlformats.org/officeDocument/2006/relationships/oleObject" Target="../embeddings/oleObject18.bin"/><Relationship Id="rId4" Type="http://schemas.openxmlformats.org/officeDocument/2006/relationships/oleObject" Target="../embeddings/oleObject12.bin"/><Relationship Id="rId9" Type="http://schemas.openxmlformats.org/officeDocument/2006/relationships/oleObject" Target="../embeddings/oleObject17.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dirty="0" smtClean="0"/>
              <a:t>D</a:t>
            </a:r>
            <a:r>
              <a:rPr lang="sr-Latn-CS" dirty="0" smtClean="0"/>
              <a:t>omaći zadatak</a:t>
            </a:r>
            <a:endParaRPr lang="sr-Latn-CS" dirty="0"/>
          </a:p>
        </p:txBody>
      </p:sp>
      <p:sp>
        <p:nvSpPr>
          <p:cNvPr id="3" name="Subtitle 2"/>
          <p:cNvSpPr>
            <a:spLocks noGrp="1"/>
          </p:cNvSpPr>
          <p:nvPr>
            <p:ph type="subTitle" idx="1"/>
          </p:nvPr>
        </p:nvSpPr>
        <p:spPr/>
        <p:txBody>
          <a:bodyPr/>
          <a:lstStyle/>
          <a:p>
            <a:pPr algn="ctr"/>
            <a:r>
              <a:rPr lang="sr-Latn-CS" dirty="0" smtClean="0"/>
              <a:t>Priključivanje elektrolučne peći na elektroenergetski sistem</a:t>
            </a:r>
            <a:endParaRPr lang="sr-Latn-CS" dirty="0"/>
          </a:p>
        </p:txBody>
      </p:sp>
      <p:sp>
        <p:nvSpPr>
          <p:cNvPr id="4" name="TextBox 3"/>
          <p:cNvSpPr txBox="1"/>
          <p:nvPr/>
        </p:nvSpPr>
        <p:spPr>
          <a:xfrm>
            <a:off x="0" y="1000108"/>
            <a:ext cx="9144000" cy="461665"/>
          </a:xfrm>
          <a:prstGeom prst="rect">
            <a:avLst/>
          </a:prstGeom>
          <a:noFill/>
        </p:spPr>
        <p:txBody>
          <a:bodyPr wrap="square" rtlCol="0">
            <a:spAutoFit/>
          </a:bodyPr>
          <a:lstStyle/>
          <a:p>
            <a:pPr algn="ctr"/>
            <a:r>
              <a:rPr lang="sr-Latn-CS" sz="2400" dirty="0" smtClean="0"/>
              <a:t>Specijalne električne instalacije</a:t>
            </a:r>
            <a:endParaRPr lang="sr-Latn-CS" sz="2400" dirty="0"/>
          </a:p>
        </p:txBody>
      </p:sp>
      <p:sp>
        <p:nvSpPr>
          <p:cNvPr id="5" name="TextBox 4"/>
          <p:cNvSpPr txBox="1"/>
          <p:nvPr/>
        </p:nvSpPr>
        <p:spPr>
          <a:xfrm>
            <a:off x="5643570" y="4572008"/>
            <a:ext cx="2928958" cy="1200329"/>
          </a:xfrm>
          <a:prstGeom prst="rect">
            <a:avLst/>
          </a:prstGeom>
          <a:noFill/>
        </p:spPr>
        <p:txBody>
          <a:bodyPr wrap="square" rtlCol="0">
            <a:spAutoFit/>
          </a:bodyPr>
          <a:lstStyle/>
          <a:p>
            <a:r>
              <a:rPr lang="sr-Latn-CS" dirty="0" smtClean="0"/>
              <a:t>Grupa</a:t>
            </a:r>
          </a:p>
          <a:p>
            <a:r>
              <a:rPr lang="sr-Latn-CS" dirty="0" smtClean="0"/>
              <a:t>Spasoje Mirić 324</a:t>
            </a:r>
            <a:r>
              <a:rPr lang="en-US" dirty="0" smtClean="0"/>
              <a:t>/08</a:t>
            </a:r>
          </a:p>
          <a:p>
            <a:r>
              <a:rPr lang="en-US" dirty="0" err="1" smtClean="0"/>
              <a:t>Stevan</a:t>
            </a:r>
            <a:r>
              <a:rPr lang="en-US" dirty="0" smtClean="0"/>
              <a:t> </a:t>
            </a:r>
            <a:r>
              <a:rPr lang="en-US" dirty="0" err="1" smtClean="0"/>
              <a:t>Stani</a:t>
            </a:r>
            <a:r>
              <a:rPr lang="sr-Latn-CS" dirty="0" smtClean="0"/>
              <a:t>šić 213</a:t>
            </a:r>
            <a:r>
              <a:rPr lang="en-US" dirty="0" smtClean="0"/>
              <a:t>/08</a:t>
            </a:r>
          </a:p>
          <a:p>
            <a:r>
              <a:rPr lang="en-US" dirty="0" err="1" smtClean="0"/>
              <a:t>Ljup</a:t>
            </a:r>
            <a:r>
              <a:rPr lang="sr-Latn-CS" dirty="0" smtClean="0"/>
              <a:t>če Litajkovski 3</a:t>
            </a:r>
            <a:r>
              <a:rPr lang="en-US" dirty="0" smtClean="0"/>
              <a:t>251/11</a:t>
            </a:r>
            <a:endParaRPr lang="sr-Latn-CS" dirty="0"/>
          </a:p>
        </p:txBody>
      </p:sp>
      <p:sp>
        <p:nvSpPr>
          <p:cNvPr id="6" name="TextBox 5"/>
          <p:cNvSpPr txBox="1"/>
          <p:nvPr/>
        </p:nvSpPr>
        <p:spPr>
          <a:xfrm>
            <a:off x="714348" y="4572008"/>
            <a:ext cx="2928958" cy="646331"/>
          </a:xfrm>
          <a:prstGeom prst="rect">
            <a:avLst/>
          </a:prstGeom>
          <a:noFill/>
        </p:spPr>
        <p:txBody>
          <a:bodyPr wrap="square" rtlCol="0">
            <a:spAutoFit/>
          </a:bodyPr>
          <a:lstStyle/>
          <a:p>
            <a:r>
              <a:rPr lang="sr-Latn-CS" dirty="0" smtClean="0"/>
              <a:t>Predmetni nastavnik</a:t>
            </a:r>
            <a:endParaRPr lang="en-US" dirty="0" smtClean="0"/>
          </a:p>
          <a:p>
            <a:r>
              <a:rPr lang="en-US" dirty="0" smtClean="0"/>
              <a:t>Prof. Dr. </a:t>
            </a:r>
            <a:r>
              <a:rPr lang="en-US" dirty="0" err="1" smtClean="0"/>
              <a:t>Zoran</a:t>
            </a:r>
            <a:r>
              <a:rPr lang="en-US" dirty="0" smtClean="0"/>
              <a:t> </a:t>
            </a:r>
            <a:r>
              <a:rPr lang="en-US" dirty="0" err="1" smtClean="0"/>
              <a:t>Radakovi</a:t>
            </a:r>
            <a:r>
              <a:rPr lang="sr-Latn-CS" dirty="0" smtClean="0"/>
              <a:t>ć</a:t>
            </a:r>
            <a:endParaRPr lang="sr-Latn-C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pl-PL" sz="3200" dirty="0" smtClean="0"/>
              <a:t>U toku </a:t>
            </a:r>
            <a:r>
              <a:rPr lang="en-US" sz="3200" dirty="0" err="1" smtClean="0"/>
              <a:t>nominalnog</a:t>
            </a:r>
            <a:r>
              <a:rPr lang="en-US" sz="3200" dirty="0" smtClean="0"/>
              <a:t> </a:t>
            </a:r>
            <a:r>
              <a:rPr lang="pl-PL" sz="3200" dirty="0" smtClean="0"/>
              <a:t>rada peći prividna snaga koja se uzima iz mreže:</a:t>
            </a:r>
            <a:endParaRPr lang="sr-Latn-CS" sz="3200" dirty="0"/>
          </a:p>
        </p:txBody>
      </p:sp>
      <p:graphicFrame>
        <p:nvGraphicFramePr>
          <p:cNvPr id="23554" name="Object 2"/>
          <p:cNvGraphicFramePr>
            <a:graphicFrameLocks noChangeAspect="1"/>
          </p:cNvGraphicFramePr>
          <p:nvPr/>
        </p:nvGraphicFramePr>
        <p:xfrm>
          <a:off x="571472" y="2022492"/>
          <a:ext cx="1524000" cy="871538"/>
        </p:xfrm>
        <a:graphic>
          <a:graphicData uri="http://schemas.openxmlformats.org/presentationml/2006/ole">
            <p:oleObj spid="_x0000_s23554" name="Equation" r:id="rId3" imgW="888840" imgH="507960" progId="Equation.3">
              <p:embed/>
            </p:oleObj>
          </a:graphicData>
        </a:graphic>
      </p:graphicFrame>
      <p:graphicFrame>
        <p:nvGraphicFramePr>
          <p:cNvPr id="23555" name="Object 3"/>
          <p:cNvGraphicFramePr>
            <a:graphicFrameLocks noChangeAspect="1"/>
          </p:cNvGraphicFramePr>
          <p:nvPr/>
        </p:nvGraphicFramePr>
        <p:xfrm>
          <a:off x="571472" y="3165492"/>
          <a:ext cx="2019300" cy="449263"/>
        </p:xfrm>
        <a:graphic>
          <a:graphicData uri="http://schemas.openxmlformats.org/presentationml/2006/ole">
            <p:oleObj spid="_x0000_s23555" name="Equation" r:id="rId4" imgW="1143000" imgH="253800" progId="Equation.3">
              <p:embed/>
            </p:oleObj>
          </a:graphicData>
        </a:graphic>
      </p:graphicFrame>
      <p:graphicFrame>
        <p:nvGraphicFramePr>
          <p:cNvPr id="23556" name="Object 4"/>
          <p:cNvGraphicFramePr>
            <a:graphicFrameLocks noChangeAspect="1"/>
          </p:cNvGraphicFramePr>
          <p:nvPr/>
        </p:nvGraphicFramePr>
        <p:xfrm>
          <a:off x="571472" y="4994292"/>
          <a:ext cx="3835400" cy="508000"/>
        </p:xfrm>
        <a:graphic>
          <a:graphicData uri="http://schemas.openxmlformats.org/presentationml/2006/ole">
            <p:oleObj spid="_x0000_s23556" name="Equation" r:id="rId5" imgW="1917360" imgH="253800" progId="Equation.3">
              <p:embed/>
            </p:oleObj>
          </a:graphicData>
        </a:graphic>
      </p:graphicFrame>
      <p:graphicFrame>
        <p:nvGraphicFramePr>
          <p:cNvPr id="23557" name="Object 5"/>
          <p:cNvGraphicFramePr>
            <a:graphicFrameLocks noChangeAspect="1"/>
          </p:cNvGraphicFramePr>
          <p:nvPr/>
        </p:nvGraphicFramePr>
        <p:xfrm>
          <a:off x="582613" y="4079875"/>
          <a:ext cx="3432175" cy="449263"/>
        </p:xfrm>
        <a:graphic>
          <a:graphicData uri="http://schemas.openxmlformats.org/presentationml/2006/ole">
            <p:oleObj spid="_x0000_s23557" name="Equation" r:id="rId6" imgW="1942920" imgH="253800" progId="Equation.3">
              <p:embed/>
            </p:oleObj>
          </a:graphicData>
        </a:graphic>
      </p:graphicFrame>
      <p:graphicFrame>
        <p:nvGraphicFramePr>
          <p:cNvPr id="23558" name="Object 6"/>
          <p:cNvGraphicFramePr>
            <a:graphicFrameLocks noChangeAspect="1"/>
          </p:cNvGraphicFramePr>
          <p:nvPr/>
        </p:nvGraphicFramePr>
        <p:xfrm>
          <a:off x="558800" y="5857875"/>
          <a:ext cx="2565400" cy="457200"/>
        </p:xfrm>
        <a:graphic>
          <a:graphicData uri="http://schemas.openxmlformats.org/presentationml/2006/ole">
            <p:oleObj spid="_x0000_s23558" name="Equation" r:id="rId7" imgW="1282680" imgH="228600" progId="Equation.3">
              <p:embed/>
            </p:oleObj>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744"/>
            <a:ext cx="8229600" cy="642934"/>
          </a:xfrm>
        </p:spPr>
        <p:txBody>
          <a:bodyPr>
            <a:noAutofit/>
          </a:bodyPr>
          <a:lstStyle/>
          <a:p>
            <a:r>
              <a:rPr lang="sr-Latn-CS" sz="2000" dirty="0" smtClean="0"/>
              <a:t>Snaga kondenzatora za </a:t>
            </a:r>
            <a:r>
              <a:rPr lang="en-US" sz="2000" dirty="0" err="1" smtClean="0"/>
              <a:t>dinami</a:t>
            </a:r>
            <a:r>
              <a:rPr lang="sr-Latn-CS" sz="2000" dirty="0" smtClean="0"/>
              <a:t>č</a:t>
            </a:r>
            <a:r>
              <a:rPr lang="en-US" sz="2000" dirty="0" err="1" smtClean="0"/>
              <a:t>ku</a:t>
            </a:r>
            <a:r>
              <a:rPr lang="sr-Latn-CS" sz="2000" dirty="0" smtClean="0"/>
              <a:t> kompenzaciju reaktivne snage </a:t>
            </a:r>
            <a:r>
              <a:rPr lang="en-US" sz="2000" dirty="0" err="1" smtClean="0"/>
              <a:t>pri</a:t>
            </a:r>
            <a:r>
              <a:rPr lang="en-US" sz="2000" dirty="0" smtClean="0"/>
              <a:t> </a:t>
            </a:r>
            <a:r>
              <a:rPr lang="en-US" sz="2000" dirty="0" err="1" smtClean="0"/>
              <a:t>nominalnom</a:t>
            </a:r>
            <a:r>
              <a:rPr lang="en-US" sz="2000" dirty="0" smtClean="0"/>
              <a:t> </a:t>
            </a:r>
            <a:r>
              <a:rPr lang="en-US" sz="2000" dirty="0" err="1" smtClean="0"/>
              <a:t>radu</a:t>
            </a:r>
            <a:r>
              <a:rPr lang="sr-Latn-CS" sz="2000" dirty="0" smtClean="0"/>
              <a:t> kojom se faktor snage osnovnog harmonika dovodi na jediničnu vrednost (uzima se prema najvećoj očekivanoj vrednosti reaktivne snage postrojenja) iznosi:</a:t>
            </a:r>
            <a:endParaRPr lang="sr-Latn-CS" sz="2000" dirty="0"/>
          </a:p>
        </p:txBody>
      </p:sp>
      <p:graphicFrame>
        <p:nvGraphicFramePr>
          <p:cNvPr id="24578" name="Object 2"/>
          <p:cNvGraphicFramePr>
            <a:graphicFrameLocks noChangeAspect="1"/>
          </p:cNvGraphicFramePr>
          <p:nvPr/>
        </p:nvGraphicFramePr>
        <p:xfrm>
          <a:off x="500050" y="2357430"/>
          <a:ext cx="2286000" cy="914400"/>
        </p:xfrm>
        <a:graphic>
          <a:graphicData uri="http://schemas.openxmlformats.org/presentationml/2006/ole">
            <p:oleObj spid="_x0000_s24578" name="Equation" r:id="rId3" imgW="1143000" imgH="457200" progId="Equation.3">
              <p:embed/>
            </p:oleObj>
          </a:graphicData>
        </a:graphic>
      </p:graphicFrame>
      <p:graphicFrame>
        <p:nvGraphicFramePr>
          <p:cNvPr id="24580" name="Object 4"/>
          <p:cNvGraphicFramePr>
            <a:graphicFrameLocks noChangeAspect="1"/>
          </p:cNvGraphicFramePr>
          <p:nvPr/>
        </p:nvGraphicFramePr>
        <p:xfrm>
          <a:off x="1258888" y="5330825"/>
          <a:ext cx="1250950" cy="884238"/>
        </p:xfrm>
        <a:graphic>
          <a:graphicData uri="http://schemas.openxmlformats.org/presentationml/2006/ole">
            <p:oleObj spid="_x0000_s24580" name="Equation" r:id="rId4" imgW="647640" imgH="457200" progId="Equation.3">
              <p:embed/>
            </p:oleObj>
          </a:graphicData>
        </a:graphic>
      </p:graphicFrame>
      <p:sp>
        <p:nvSpPr>
          <p:cNvPr id="8" name="Title 1"/>
          <p:cNvSpPr txBox="1">
            <a:spLocks/>
          </p:cNvSpPr>
          <p:nvPr/>
        </p:nvSpPr>
        <p:spPr>
          <a:xfrm>
            <a:off x="428596" y="4500570"/>
            <a:ext cx="8229600" cy="642934"/>
          </a:xfrm>
          <a:prstGeom prst="rect">
            <a:avLst/>
          </a:prstGeom>
        </p:spPr>
        <p:txBody>
          <a:bodyPr vert="horz" lIns="0" rIns="0" bIns="0" anchor="b">
            <a:noAutofit/>
          </a:bodyPr>
          <a:lstStyle/>
          <a:p>
            <a:pPr lvl="0">
              <a:spcBef>
                <a:spcPct val="0"/>
              </a:spcBef>
              <a:defRPr/>
            </a:pPr>
            <a:r>
              <a:rPr kumimoji="0" lang="en-US" sz="2000" b="0" i="0" u="none" strike="noStrike" kern="1200" cap="none" spc="0" normalizeH="0" baseline="0" noProof="0" dirty="0" err="1" smtClean="0">
                <a:ln>
                  <a:noFill/>
                </a:ln>
                <a:solidFill>
                  <a:schemeClr val="tx2"/>
                </a:solidFill>
                <a:effectLst/>
                <a:uLnTx/>
                <a:uFillTx/>
                <a:latin typeface="+mj-lt"/>
                <a:ea typeface="+mj-ea"/>
                <a:cs typeface="+mj-cs"/>
              </a:rPr>
              <a:t>Vrednost</a:t>
            </a:r>
            <a:r>
              <a:rPr kumimoji="0" lang="en-US" sz="2000" b="0" i="0" u="none" strike="noStrike" kern="1200" cap="none" spc="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0" normalizeH="0" baseline="0" noProof="0" dirty="0" err="1" smtClean="0">
                <a:ln>
                  <a:noFill/>
                </a:ln>
                <a:solidFill>
                  <a:schemeClr val="tx2"/>
                </a:solidFill>
                <a:effectLst/>
                <a:uLnTx/>
                <a:uFillTx/>
                <a:latin typeface="+mj-lt"/>
                <a:ea typeface="+mj-ea"/>
                <a:cs typeface="+mj-cs"/>
              </a:rPr>
              <a:t>induktivnosti</a:t>
            </a:r>
            <a:r>
              <a:rPr kumimoji="0" lang="sr-Latn-CS" sz="2000" b="0" i="0" u="none" strike="noStrike" kern="1200" cap="none" spc="0" normalizeH="0" baseline="0" noProof="0" dirty="0" smtClean="0">
                <a:ln>
                  <a:noFill/>
                </a:ln>
                <a:solidFill>
                  <a:schemeClr val="tx2"/>
                </a:solidFill>
                <a:effectLst/>
                <a:uLnTx/>
                <a:uFillTx/>
                <a:latin typeface="+mj-lt"/>
                <a:ea typeface="+mj-ea"/>
                <a:cs typeface="+mj-cs"/>
              </a:rPr>
              <a:t> tiristorski kontrolisane prigušnice</a:t>
            </a:r>
            <a:r>
              <a:rPr kumimoji="0" lang="en-US" sz="2000" b="0" i="0" u="none" strike="noStrike" kern="1200" cap="none" spc="0" normalizeH="0" baseline="0" noProof="0" dirty="0" smtClean="0">
                <a:ln>
                  <a:noFill/>
                </a:ln>
                <a:solidFill>
                  <a:schemeClr val="tx2"/>
                </a:solidFill>
                <a:effectLst/>
                <a:uLnTx/>
                <a:uFillTx/>
                <a:latin typeface="+mj-lt"/>
                <a:ea typeface="+mj-ea"/>
                <a:cs typeface="+mj-cs"/>
              </a:rPr>
              <a:t> </a:t>
            </a:r>
            <a:r>
              <a:rPr kumimoji="0" lang="en-US" sz="2000" b="0" i="0" u="none" strike="noStrike" kern="1200" cap="none" spc="0" normalizeH="0" baseline="0" noProof="0" dirty="0" err="1" smtClean="0">
                <a:ln>
                  <a:noFill/>
                </a:ln>
                <a:solidFill>
                  <a:schemeClr val="tx2"/>
                </a:solidFill>
                <a:effectLst/>
                <a:uLnTx/>
                <a:uFillTx/>
                <a:latin typeface="+mj-lt"/>
                <a:ea typeface="+mj-ea"/>
                <a:cs typeface="+mj-cs"/>
              </a:rPr>
              <a:t>ko</a:t>
            </a:r>
            <a:r>
              <a:rPr lang="en-US" sz="2000" dirty="0" err="1" smtClean="0">
                <a:solidFill>
                  <a:schemeClr val="tx2"/>
                </a:solidFill>
                <a:latin typeface="+mj-lt"/>
                <a:ea typeface="+mj-ea"/>
                <a:cs typeface="+mj-cs"/>
              </a:rPr>
              <a:t>ja</a:t>
            </a:r>
            <a:r>
              <a:rPr lang="en-US" sz="2000" dirty="0" smtClean="0">
                <a:solidFill>
                  <a:schemeClr val="tx2"/>
                </a:solidFill>
                <a:latin typeface="+mj-lt"/>
                <a:ea typeface="+mj-ea"/>
                <a:cs typeface="+mj-cs"/>
              </a:rPr>
              <a:t> se </a:t>
            </a:r>
            <a:r>
              <a:rPr lang="en-US" sz="2000" dirty="0" err="1" smtClean="0">
                <a:solidFill>
                  <a:schemeClr val="tx2"/>
                </a:solidFill>
                <a:latin typeface="+mj-lt"/>
                <a:ea typeface="+mj-ea"/>
                <a:cs typeface="+mj-cs"/>
              </a:rPr>
              <a:t>koristi</a:t>
            </a:r>
            <a:r>
              <a:rPr lang="en-US" sz="2000" dirty="0" smtClean="0">
                <a:solidFill>
                  <a:schemeClr val="tx2"/>
                </a:solidFill>
                <a:latin typeface="+mj-lt"/>
                <a:ea typeface="+mj-ea"/>
                <a:cs typeface="+mj-cs"/>
              </a:rPr>
              <a:t> </a:t>
            </a:r>
            <a:r>
              <a:rPr lang="en-US" sz="2000" dirty="0" err="1" smtClean="0">
                <a:solidFill>
                  <a:schemeClr val="tx2"/>
                </a:solidFill>
                <a:latin typeface="+mj-lt"/>
                <a:ea typeface="+mj-ea"/>
                <a:cs typeface="+mj-cs"/>
              </a:rPr>
              <a:t>za</a:t>
            </a:r>
            <a:r>
              <a:rPr lang="en-US" sz="2000" dirty="0" smtClean="0">
                <a:solidFill>
                  <a:schemeClr val="tx2"/>
                </a:solidFill>
                <a:latin typeface="+mj-lt"/>
                <a:ea typeface="+mj-ea"/>
                <a:cs typeface="+mj-cs"/>
              </a:rPr>
              <a:t> </a:t>
            </a:r>
            <a:r>
              <a:rPr lang="sr-Latn-CS" sz="2000" dirty="0" smtClean="0">
                <a:solidFill>
                  <a:schemeClr val="tx2"/>
                </a:solidFill>
                <a:latin typeface="+mj-lt"/>
                <a:ea typeface="+mj-ea"/>
                <a:cs typeface="+mj-cs"/>
              </a:rPr>
              <a:t>sinhronu (dinamičku) kompenzaciju varijacije reaktivne snage </a:t>
            </a:r>
            <a:r>
              <a:rPr lang="en-US" sz="2000" dirty="0" smtClean="0"/>
              <a:t>± </a:t>
            </a:r>
            <a:r>
              <a:rPr lang="sr-Latn-CS" sz="2000" dirty="0" smtClean="0"/>
              <a:t>20%</a:t>
            </a:r>
            <a:r>
              <a:rPr lang="sr-Latn-CS" sz="2000" dirty="0" smtClean="0">
                <a:solidFill>
                  <a:schemeClr val="tx2"/>
                </a:solidFill>
              </a:rPr>
              <a:t> </a:t>
            </a:r>
            <a:r>
              <a:rPr lang="sr-Latn-CS" sz="2000" dirty="0" smtClean="0">
                <a:solidFill>
                  <a:schemeClr val="tx2"/>
                </a:solidFill>
                <a:latin typeface="+mj-lt"/>
                <a:ea typeface="+mj-ea"/>
                <a:cs typeface="+mj-cs"/>
              </a:rPr>
              <a:t>oko nominalne (uzima se prema razlici minimalne i maksimalne očekivane reaktivne snage postrojenja):</a:t>
            </a:r>
            <a:endParaRPr kumimoji="0" lang="sr-Latn-CS" sz="2000" b="0" i="0" u="none" strike="noStrike" kern="1200" cap="none" spc="0" normalizeH="0" baseline="0" noProof="0" dirty="0">
              <a:ln>
                <a:noFill/>
              </a:ln>
              <a:solidFill>
                <a:schemeClr val="tx2"/>
              </a:solidFill>
              <a:effectLst/>
              <a:uLnTx/>
              <a:uFillTx/>
              <a:latin typeface="+mj-lt"/>
              <a:ea typeface="+mj-ea"/>
              <a:cs typeface="+mj-cs"/>
            </a:endParaRPr>
          </a:p>
        </p:txBody>
      </p:sp>
      <p:graphicFrame>
        <p:nvGraphicFramePr>
          <p:cNvPr id="24582" name="Object 6"/>
          <p:cNvGraphicFramePr>
            <a:graphicFrameLocks noChangeAspect="1"/>
          </p:cNvGraphicFramePr>
          <p:nvPr/>
        </p:nvGraphicFramePr>
        <p:xfrm>
          <a:off x="5429250" y="5367338"/>
          <a:ext cx="2428875" cy="760412"/>
        </p:xfrm>
        <a:graphic>
          <a:graphicData uri="http://schemas.openxmlformats.org/presentationml/2006/ole">
            <p:oleObj spid="_x0000_s24582" name="Equation" r:id="rId5" imgW="1257120" imgH="393480" progId="Equation.3">
              <p:embed/>
            </p:oleObj>
          </a:graphicData>
        </a:graphic>
      </p:graphicFrame>
      <p:graphicFrame>
        <p:nvGraphicFramePr>
          <p:cNvPr id="24583" name="Object 7"/>
          <p:cNvGraphicFramePr>
            <a:graphicFrameLocks noChangeAspect="1"/>
          </p:cNvGraphicFramePr>
          <p:nvPr/>
        </p:nvGraphicFramePr>
        <p:xfrm>
          <a:off x="500034" y="3386134"/>
          <a:ext cx="2514600" cy="457200"/>
        </p:xfrm>
        <a:graphic>
          <a:graphicData uri="http://schemas.openxmlformats.org/presentationml/2006/ole">
            <p:oleObj spid="_x0000_s24583" name="Equation" r:id="rId6" imgW="1257120" imgH="228600" progId="Equation.3">
              <p:embed/>
            </p:oleObj>
          </a:graphicData>
        </a:graphic>
      </p:graphicFrame>
      <p:graphicFrame>
        <p:nvGraphicFramePr>
          <p:cNvPr id="24584" name="Object 8"/>
          <p:cNvGraphicFramePr>
            <a:graphicFrameLocks noChangeAspect="1"/>
          </p:cNvGraphicFramePr>
          <p:nvPr/>
        </p:nvGraphicFramePr>
        <p:xfrm>
          <a:off x="2984503" y="5570556"/>
          <a:ext cx="2016125" cy="430212"/>
        </p:xfrm>
        <a:graphic>
          <a:graphicData uri="http://schemas.openxmlformats.org/presentationml/2006/ole">
            <p:oleObj spid="_x0000_s24584" name="Equation" r:id="rId7" imgW="952200" imgH="203040" progId="Equation.3">
              <p:embed/>
            </p:oleObj>
          </a:graphicData>
        </a:graphic>
      </p:graphicFrame>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p:cNvGraphicFramePr>
            <a:graphicFrameLocks noChangeAspect="1"/>
          </p:cNvGraphicFramePr>
          <p:nvPr/>
        </p:nvGraphicFramePr>
        <p:xfrm>
          <a:off x="700118" y="2489185"/>
          <a:ext cx="3556000" cy="427038"/>
        </p:xfrm>
        <a:graphic>
          <a:graphicData uri="http://schemas.openxmlformats.org/presentationml/2006/ole">
            <p:oleObj spid="_x0000_s30722" name="Equation" r:id="rId3" imgW="1803240" imgH="215640" progId="Equation.3">
              <p:embed/>
            </p:oleObj>
          </a:graphicData>
        </a:graphic>
      </p:graphicFrame>
      <p:graphicFrame>
        <p:nvGraphicFramePr>
          <p:cNvPr id="5" name="Object 4"/>
          <p:cNvGraphicFramePr>
            <a:graphicFrameLocks noChangeAspect="1"/>
          </p:cNvGraphicFramePr>
          <p:nvPr/>
        </p:nvGraphicFramePr>
        <p:xfrm>
          <a:off x="641409" y="3022585"/>
          <a:ext cx="3068637" cy="835025"/>
        </p:xfrm>
        <a:graphic>
          <a:graphicData uri="http://schemas.openxmlformats.org/presentationml/2006/ole">
            <p:oleObj spid="_x0000_s30723" name="Equation" r:id="rId4" imgW="1587240" imgH="431640" progId="Equation.3">
              <p:embed/>
            </p:oleObj>
          </a:graphicData>
        </a:graphic>
      </p:graphicFrame>
      <p:graphicFrame>
        <p:nvGraphicFramePr>
          <p:cNvPr id="6" name="Object 5"/>
          <p:cNvGraphicFramePr>
            <a:graphicFrameLocks noChangeAspect="1"/>
          </p:cNvGraphicFramePr>
          <p:nvPr/>
        </p:nvGraphicFramePr>
        <p:xfrm>
          <a:off x="616009" y="3790935"/>
          <a:ext cx="4627562" cy="1182688"/>
        </p:xfrm>
        <a:graphic>
          <a:graphicData uri="http://schemas.openxmlformats.org/presentationml/2006/ole">
            <p:oleObj spid="_x0000_s30724" name="Equation" r:id="rId5" imgW="2311200" imgH="609480" progId="Equation.3">
              <p:embed/>
            </p:oleObj>
          </a:graphicData>
        </a:graphic>
      </p:graphicFrame>
      <p:sp>
        <p:nvSpPr>
          <p:cNvPr id="7" name="Title 1"/>
          <p:cNvSpPr txBox="1">
            <a:spLocks/>
          </p:cNvSpPr>
          <p:nvPr/>
        </p:nvSpPr>
        <p:spPr>
          <a:xfrm>
            <a:off x="557242" y="1500174"/>
            <a:ext cx="8229600" cy="642934"/>
          </a:xfrm>
          <a:prstGeom prst="rect">
            <a:avLst/>
          </a:prstGeom>
        </p:spPr>
        <p:txBody>
          <a:bodyPr vert="horz" lIns="0" rIns="0" bIns="0" anchor="b">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sr-Latn-CS" sz="2400" b="0" i="0" u="none" strike="noStrike" kern="1200" cap="none" spc="0" normalizeH="0" baseline="0" noProof="0" dirty="0" smtClean="0">
                <a:ln>
                  <a:noFill/>
                </a:ln>
                <a:solidFill>
                  <a:schemeClr val="tx2"/>
                </a:solidFill>
                <a:effectLst/>
                <a:uLnTx/>
                <a:uFillTx/>
                <a:latin typeface="+mj-lt"/>
                <a:ea typeface="+mj-ea"/>
                <a:cs typeface="+mj-cs"/>
              </a:rPr>
              <a:t>Provera fluktuacije</a:t>
            </a:r>
            <a:r>
              <a:rPr kumimoji="0" lang="sr-Latn-CS" sz="2400" b="0" i="0" u="none" strike="noStrike" kern="1200" cap="none" spc="0" normalizeH="0" noProof="0" dirty="0" smtClean="0">
                <a:ln>
                  <a:noFill/>
                </a:ln>
                <a:solidFill>
                  <a:schemeClr val="tx2"/>
                </a:solidFill>
                <a:effectLst/>
                <a:uLnTx/>
                <a:uFillTx/>
                <a:latin typeface="+mj-lt"/>
                <a:ea typeface="+mj-ea"/>
                <a:cs typeface="+mj-cs"/>
              </a:rPr>
              <a:t> napona na sabirnicama 35kV pri promeni radne tačke izmedju nominalne i kratkog spoja na kružnom dijagramu elektrolučne peći:</a:t>
            </a:r>
            <a:endParaRPr kumimoji="0" lang="sr-Latn-CS" sz="2400" b="0" i="0" u="none" strike="noStrike" kern="1200" cap="none" spc="0" normalizeH="0" baseline="0" noProof="0" dirty="0">
              <a:ln>
                <a:noFill/>
              </a:ln>
              <a:solidFill>
                <a:schemeClr val="tx2"/>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200" dirty="0" smtClean="0"/>
              <a:t>Vidi se da je potrebno izvršiti kompenzaciju reaktivne snage.</a:t>
            </a:r>
            <a:endParaRPr lang="sr-Latn-CS" sz="3200" dirty="0"/>
          </a:p>
        </p:txBody>
      </p:sp>
      <p:graphicFrame>
        <p:nvGraphicFramePr>
          <p:cNvPr id="25602" name="Object 2"/>
          <p:cNvGraphicFramePr>
            <a:graphicFrameLocks noChangeAspect="1"/>
          </p:cNvGraphicFramePr>
          <p:nvPr/>
        </p:nvGraphicFramePr>
        <p:xfrm>
          <a:off x="2571736" y="2428868"/>
          <a:ext cx="3200400" cy="1047750"/>
        </p:xfrm>
        <a:graphic>
          <a:graphicData uri="http://schemas.openxmlformats.org/presentationml/2006/ole">
            <p:oleObj spid="_x0000_s25602" name="Equation" r:id="rId3" imgW="1396800" imgH="457200" progId="Equation.3">
              <p:embed/>
            </p:oleObj>
          </a:graphicData>
        </a:graphic>
      </p:graphicFrame>
      <p:graphicFrame>
        <p:nvGraphicFramePr>
          <p:cNvPr id="25603" name="Object 3"/>
          <p:cNvGraphicFramePr>
            <a:graphicFrameLocks noChangeAspect="1"/>
          </p:cNvGraphicFramePr>
          <p:nvPr/>
        </p:nvGraphicFramePr>
        <p:xfrm>
          <a:off x="3000364" y="4071942"/>
          <a:ext cx="2563813" cy="468313"/>
        </p:xfrm>
        <a:graphic>
          <a:graphicData uri="http://schemas.openxmlformats.org/presentationml/2006/ole">
            <p:oleObj spid="_x0000_s25603" name="Equation" r:id="rId4" imgW="1320480" imgH="241200" progId="Equation.3">
              <p:embed/>
            </p:oleObj>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67508"/>
            <a:ext cx="8229600" cy="775542"/>
          </a:xfrm>
        </p:spPr>
        <p:txBody>
          <a:bodyPr>
            <a:noAutofit/>
          </a:bodyPr>
          <a:lstStyle/>
          <a:p>
            <a:r>
              <a:rPr lang="sr-Latn-CS" sz="3200" dirty="0" smtClean="0"/>
              <a:t>Simulacija rada peći na mreži sa postrojenjem za dinamičku kompenzaciju reaktivne snage</a:t>
            </a:r>
            <a:endParaRPr lang="sr-Latn-CS" sz="3200" dirty="0"/>
          </a:p>
        </p:txBody>
      </p:sp>
      <p:sp>
        <p:nvSpPr>
          <p:cNvPr id="3" name="Content Placeholder 2"/>
          <p:cNvSpPr>
            <a:spLocks noGrp="1"/>
          </p:cNvSpPr>
          <p:nvPr>
            <p:ph idx="1"/>
          </p:nvPr>
        </p:nvSpPr>
        <p:spPr>
          <a:xfrm>
            <a:off x="457200" y="1721166"/>
            <a:ext cx="5114932" cy="4779668"/>
          </a:xfrm>
        </p:spPr>
        <p:txBody>
          <a:bodyPr>
            <a:normAutofit fontScale="77500" lnSpcReduction="20000"/>
          </a:bodyPr>
          <a:lstStyle/>
          <a:p>
            <a:r>
              <a:rPr lang="sr-Latn-CS" dirty="0" smtClean="0"/>
              <a:t>Kod dinamičke kompenzacije imamo vezane paralelno bateriju kondenzatora i tiristorski kontrolisanu prigušnicu.  Baterija kondenzatora vrši kompenzaciju reaktivne snage. Dinamička kompenzacija se koristi u slučajevima kada se ima oscilovanje reaktivne snage u širokom opsegu. Proračunava se najgori mogući slučaj i ugrađuje se odgovarajuća baterija. Paralelna veza tiristorski kontrolisane prigrušnice služi za podešavanje predate reaktivne snage. Ona proizvodi reaktivnu snagu tako da zajedno zadovoljavaju potrebe postrojenja za reaktivnom snagom. Koliko će reaktivne snage proizvesti zavisi od ugla paljenja tiristora, i tu nastaje problem pošto se prekidanjem sinusoide njenim odsecanjem stvaraju harmonici koji odlaze u mrežu. </a:t>
            </a:r>
          </a:p>
          <a:p>
            <a:endParaRPr lang="sr-Latn-CS" dirty="0"/>
          </a:p>
        </p:txBody>
      </p:sp>
      <p:sp>
        <p:nvSpPr>
          <p:cNvPr id="42" name="TextBox 41"/>
          <p:cNvSpPr txBox="1"/>
          <p:nvPr/>
        </p:nvSpPr>
        <p:spPr>
          <a:xfrm>
            <a:off x="8286777" y="4000837"/>
            <a:ext cx="785818" cy="369332"/>
          </a:xfrm>
          <a:prstGeom prst="rect">
            <a:avLst/>
          </a:prstGeom>
          <a:noFill/>
        </p:spPr>
        <p:txBody>
          <a:bodyPr wrap="square" rtlCol="0">
            <a:spAutoFit/>
          </a:bodyPr>
          <a:lstStyle/>
          <a:p>
            <a:r>
              <a:rPr lang="sr-Latn-CS" dirty="0" smtClean="0">
                <a:latin typeface="+mj-lt"/>
              </a:rPr>
              <a:t>35kV</a:t>
            </a:r>
            <a:endParaRPr lang="sr-Latn-CS" dirty="0">
              <a:latin typeface="+mj-lt"/>
            </a:endParaRPr>
          </a:p>
        </p:txBody>
      </p:sp>
      <p:sp>
        <p:nvSpPr>
          <p:cNvPr id="27" name="Line 75"/>
          <p:cNvSpPr>
            <a:spLocks noChangeShapeType="1"/>
          </p:cNvSpPr>
          <p:nvPr/>
        </p:nvSpPr>
        <p:spPr bwMode="auto">
          <a:xfrm>
            <a:off x="5631725" y="2550032"/>
            <a:ext cx="2620712" cy="1724"/>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8" name="Line 76"/>
          <p:cNvSpPr>
            <a:spLocks noChangeShapeType="1"/>
          </p:cNvSpPr>
          <p:nvPr/>
        </p:nvSpPr>
        <p:spPr bwMode="auto">
          <a:xfrm>
            <a:off x="7238126" y="2550032"/>
            <a:ext cx="2053" cy="50881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29" name="Freeform 77"/>
          <p:cNvSpPr>
            <a:spLocks/>
          </p:cNvSpPr>
          <p:nvPr/>
        </p:nvSpPr>
        <p:spPr bwMode="auto">
          <a:xfrm>
            <a:off x="7000892" y="3058844"/>
            <a:ext cx="447389" cy="376004"/>
          </a:xfrm>
          <a:custGeom>
            <a:avLst/>
            <a:gdLst/>
            <a:ahLst/>
            <a:cxnLst>
              <a:cxn ang="0">
                <a:pos x="2168" y="982"/>
              </a:cxn>
              <a:cxn ang="0">
                <a:pos x="2126" y="773"/>
              </a:cxn>
              <a:cxn ang="0">
                <a:pos x="2044" y="575"/>
              </a:cxn>
              <a:cxn ang="0">
                <a:pos x="1926" y="398"/>
              </a:cxn>
              <a:cxn ang="0">
                <a:pos x="1776" y="247"/>
              </a:cxn>
              <a:cxn ang="0">
                <a:pos x="1598" y="129"/>
              </a:cxn>
              <a:cxn ang="0">
                <a:pos x="1402" y="47"/>
              </a:cxn>
              <a:cxn ang="0">
                <a:pos x="1193" y="5"/>
              </a:cxn>
              <a:cxn ang="0">
                <a:pos x="980" y="5"/>
              </a:cxn>
              <a:cxn ang="0">
                <a:pos x="771" y="47"/>
              </a:cxn>
              <a:cxn ang="0">
                <a:pos x="575" y="129"/>
              </a:cxn>
              <a:cxn ang="0">
                <a:pos x="397" y="247"/>
              </a:cxn>
              <a:cxn ang="0">
                <a:pos x="247" y="398"/>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29"/>
              </a:cxn>
              <a:cxn ang="0">
                <a:pos x="980" y="2171"/>
              </a:cxn>
              <a:cxn ang="0">
                <a:pos x="1193" y="2171"/>
              </a:cxn>
              <a:cxn ang="0">
                <a:pos x="1402" y="2129"/>
              </a:cxn>
              <a:cxn ang="0">
                <a:pos x="1598" y="2048"/>
              </a:cxn>
              <a:cxn ang="0">
                <a:pos x="1776" y="1930"/>
              </a:cxn>
              <a:cxn ang="0">
                <a:pos x="1926" y="1778"/>
              </a:cxn>
              <a:cxn ang="0">
                <a:pos x="2044" y="1602"/>
              </a:cxn>
              <a:cxn ang="0">
                <a:pos x="2126" y="1404"/>
              </a:cxn>
              <a:cxn ang="0">
                <a:pos x="2168" y="1195"/>
              </a:cxn>
            </a:cxnLst>
            <a:rect l="0" t="0" r="r" b="b"/>
            <a:pathLst>
              <a:path w="2173" h="2177">
                <a:moveTo>
                  <a:pt x="2173" y="1088"/>
                </a:moveTo>
                <a:lnTo>
                  <a:pt x="2168" y="982"/>
                </a:lnTo>
                <a:lnTo>
                  <a:pt x="2152" y="876"/>
                </a:lnTo>
                <a:lnTo>
                  <a:pt x="2126" y="773"/>
                </a:lnTo>
                <a:lnTo>
                  <a:pt x="2090" y="672"/>
                </a:lnTo>
                <a:lnTo>
                  <a:pt x="2044" y="575"/>
                </a:lnTo>
                <a:lnTo>
                  <a:pt x="1990" y="484"/>
                </a:lnTo>
                <a:lnTo>
                  <a:pt x="1926" y="398"/>
                </a:lnTo>
                <a:lnTo>
                  <a:pt x="1854" y="319"/>
                </a:lnTo>
                <a:lnTo>
                  <a:pt x="1776" y="247"/>
                </a:lnTo>
                <a:lnTo>
                  <a:pt x="1690" y="183"/>
                </a:lnTo>
                <a:lnTo>
                  <a:pt x="1598" y="129"/>
                </a:lnTo>
                <a:lnTo>
                  <a:pt x="1502" y="83"/>
                </a:lnTo>
                <a:lnTo>
                  <a:pt x="1402" y="47"/>
                </a:lnTo>
                <a:lnTo>
                  <a:pt x="1298" y="21"/>
                </a:lnTo>
                <a:lnTo>
                  <a:pt x="1193" y="5"/>
                </a:lnTo>
                <a:lnTo>
                  <a:pt x="1087" y="0"/>
                </a:lnTo>
                <a:lnTo>
                  <a:pt x="980" y="5"/>
                </a:lnTo>
                <a:lnTo>
                  <a:pt x="875" y="21"/>
                </a:lnTo>
                <a:lnTo>
                  <a:pt x="771" y="47"/>
                </a:lnTo>
                <a:lnTo>
                  <a:pt x="671" y="83"/>
                </a:lnTo>
                <a:lnTo>
                  <a:pt x="575" y="129"/>
                </a:lnTo>
                <a:lnTo>
                  <a:pt x="483" y="183"/>
                </a:lnTo>
                <a:lnTo>
                  <a:pt x="397" y="247"/>
                </a:lnTo>
                <a:lnTo>
                  <a:pt x="319" y="319"/>
                </a:lnTo>
                <a:lnTo>
                  <a:pt x="247" y="398"/>
                </a:lnTo>
                <a:lnTo>
                  <a:pt x="183" y="484"/>
                </a:lnTo>
                <a:lnTo>
                  <a:pt x="128" y="575"/>
                </a:lnTo>
                <a:lnTo>
                  <a:pt x="82" y="672"/>
                </a:lnTo>
                <a:lnTo>
                  <a:pt x="47" y="773"/>
                </a:lnTo>
                <a:lnTo>
                  <a:pt x="21" y="876"/>
                </a:lnTo>
                <a:lnTo>
                  <a:pt x="5" y="982"/>
                </a:lnTo>
                <a:lnTo>
                  <a:pt x="0" y="1088"/>
                </a:lnTo>
                <a:lnTo>
                  <a:pt x="5" y="1195"/>
                </a:lnTo>
                <a:lnTo>
                  <a:pt x="21" y="1300"/>
                </a:lnTo>
                <a:lnTo>
                  <a:pt x="47" y="1404"/>
                </a:lnTo>
                <a:lnTo>
                  <a:pt x="82" y="1504"/>
                </a:lnTo>
                <a:lnTo>
                  <a:pt x="128" y="1602"/>
                </a:lnTo>
                <a:lnTo>
                  <a:pt x="183" y="1693"/>
                </a:lnTo>
                <a:lnTo>
                  <a:pt x="247" y="1778"/>
                </a:lnTo>
                <a:lnTo>
                  <a:pt x="319" y="1858"/>
                </a:lnTo>
                <a:lnTo>
                  <a:pt x="397" y="1930"/>
                </a:lnTo>
                <a:lnTo>
                  <a:pt x="483" y="1994"/>
                </a:lnTo>
                <a:lnTo>
                  <a:pt x="575" y="2048"/>
                </a:lnTo>
                <a:lnTo>
                  <a:pt x="671" y="2094"/>
                </a:lnTo>
                <a:lnTo>
                  <a:pt x="771" y="2129"/>
                </a:lnTo>
                <a:lnTo>
                  <a:pt x="875" y="2156"/>
                </a:lnTo>
                <a:lnTo>
                  <a:pt x="980" y="2171"/>
                </a:lnTo>
                <a:lnTo>
                  <a:pt x="1087" y="2177"/>
                </a:lnTo>
                <a:lnTo>
                  <a:pt x="1193" y="2171"/>
                </a:lnTo>
                <a:lnTo>
                  <a:pt x="1298" y="2156"/>
                </a:lnTo>
                <a:lnTo>
                  <a:pt x="1402" y="2129"/>
                </a:lnTo>
                <a:lnTo>
                  <a:pt x="1502" y="2094"/>
                </a:lnTo>
                <a:lnTo>
                  <a:pt x="1598" y="2048"/>
                </a:lnTo>
                <a:lnTo>
                  <a:pt x="1690" y="1994"/>
                </a:lnTo>
                <a:lnTo>
                  <a:pt x="1776" y="1930"/>
                </a:lnTo>
                <a:lnTo>
                  <a:pt x="1854" y="1858"/>
                </a:lnTo>
                <a:lnTo>
                  <a:pt x="1926" y="1778"/>
                </a:lnTo>
                <a:lnTo>
                  <a:pt x="1990" y="1693"/>
                </a:lnTo>
                <a:lnTo>
                  <a:pt x="2044" y="1602"/>
                </a:lnTo>
                <a:lnTo>
                  <a:pt x="2090" y="1504"/>
                </a:lnTo>
                <a:lnTo>
                  <a:pt x="2126" y="1404"/>
                </a:lnTo>
                <a:lnTo>
                  <a:pt x="2152" y="1300"/>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0" name="Freeform 78"/>
          <p:cNvSpPr>
            <a:spLocks/>
          </p:cNvSpPr>
          <p:nvPr/>
        </p:nvSpPr>
        <p:spPr bwMode="auto">
          <a:xfrm>
            <a:off x="7000892" y="3246846"/>
            <a:ext cx="447389" cy="376004"/>
          </a:xfrm>
          <a:custGeom>
            <a:avLst/>
            <a:gdLst/>
            <a:ahLst/>
            <a:cxnLst>
              <a:cxn ang="0">
                <a:pos x="2168" y="982"/>
              </a:cxn>
              <a:cxn ang="0">
                <a:pos x="2126" y="773"/>
              </a:cxn>
              <a:cxn ang="0">
                <a:pos x="2044" y="575"/>
              </a:cxn>
              <a:cxn ang="0">
                <a:pos x="1926" y="399"/>
              </a:cxn>
              <a:cxn ang="0">
                <a:pos x="1776" y="247"/>
              </a:cxn>
              <a:cxn ang="0">
                <a:pos x="1598" y="129"/>
              </a:cxn>
              <a:cxn ang="0">
                <a:pos x="1402" y="47"/>
              </a:cxn>
              <a:cxn ang="0">
                <a:pos x="1193" y="6"/>
              </a:cxn>
              <a:cxn ang="0">
                <a:pos x="980" y="6"/>
              </a:cxn>
              <a:cxn ang="0">
                <a:pos x="771" y="47"/>
              </a:cxn>
              <a:cxn ang="0">
                <a:pos x="575" y="129"/>
              </a:cxn>
              <a:cxn ang="0">
                <a:pos x="397" y="247"/>
              </a:cxn>
              <a:cxn ang="0">
                <a:pos x="247" y="399"/>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30"/>
              </a:cxn>
              <a:cxn ang="0">
                <a:pos x="980" y="2172"/>
              </a:cxn>
              <a:cxn ang="0">
                <a:pos x="1193" y="2172"/>
              </a:cxn>
              <a:cxn ang="0">
                <a:pos x="1402" y="2130"/>
              </a:cxn>
              <a:cxn ang="0">
                <a:pos x="1598" y="2048"/>
              </a:cxn>
              <a:cxn ang="0">
                <a:pos x="1776" y="1930"/>
              </a:cxn>
              <a:cxn ang="0">
                <a:pos x="1926" y="1778"/>
              </a:cxn>
              <a:cxn ang="0">
                <a:pos x="2044" y="1602"/>
              </a:cxn>
              <a:cxn ang="0">
                <a:pos x="2126" y="1404"/>
              </a:cxn>
              <a:cxn ang="0">
                <a:pos x="2168" y="1195"/>
              </a:cxn>
            </a:cxnLst>
            <a:rect l="0" t="0" r="r" b="b"/>
            <a:pathLst>
              <a:path w="2173" h="2177">
                <a:moveTo>
                  <a:pt x="2173" y="1089"/>
                </a:moveTo>
                <a:lnTo>
                  <a:pt x="2168" y="982"/>
                </a:lnTo>
                <a:lnTo>
                  <a:pt x="2152" y="876"/>
                </a:lnTo>
                <a:lnTo>
                  <a:pt x="2126" y="773"/>
                </a:lnTo>
                <a:lnTo>
                  <a:pt x="2090" y="672"/>
                </a:lnTo>
                <a:lnTo>
                  <a:pt x="2044" y="575"/>
                </a:lnTo>
                <a:lnTo>
                  <a:pt x="1990" y="484"/>
                </a:lnTo>
                <a:lnTo>
                  <a:pt x="1926" y="399"/>
                </a:lnTo>
                <a:lnTo>
                  <a:pt x="1854" y="319"/>
                </a:lnTo>
                <a:lnTo>
                  <a:pt x="1776" y="247"/>
                </a:lnTo>
                <a:lnTo>
                  <a:pt x="1690" y="183"/>
                </a:lnTo>
                <a:lnTo>
                  <a:pt x="1598" y="129"/>
                </a:lnTo>
                <a:lnTo>
                  <a:pt x="1502" y="83"/>
                </a:lnTo>
                <a:lnTo>
                  <a:pt x="1402" y="47"/>
                </a:lnTo>
                <a:lnTo>
                  <a:pt x="1298" y="21"/>
                </a:lnTo>
                <a:lnTo>
                  <a:pt x="1193" y="6"/>
                </a:lnTo>
                <a:lnTo>
                  <a:pt x="1087" y="0"/>
                </a:lnTo>
                <a:lnTo>
                  <a:pt x="980" y="6"/>
                </a:lnTo>
                <a:lnTo>
                  <a:pt x="875" y="21"/>
                </a:lnTo>
                <a:lnTo>
                  <a:pt x="771" y="47"/>
                </a:lnTo>
                <a:lnTo>
                  <a:pt x="671" y="83"/>
                </a:lnTo>
                <a:lnTo>
                  <a:pt x="575" y="129"/>
                </a:lnTo>
                <a:lnTo>
                  <a:pt x="483" y="183"/>
                </a:lnTo>
                <a:lnTo>
                  <a:pt x="397" y="247"/>
                </a:lnTo>
                <a:lnTo>
                  <a:pt x="319" y="319"/>
                </a:lnTo>
                <a:lnTo>
                  <a:pt x="247" y="399"/>
                </a:lnTo>
                <a:lnTo>
                  <a:pt x="183" y="484"/>
                </a:lnTo>
                <a:lnTo>
                  <a:pt x="128" y="575"/>
                </a:lnTo>
                <a:lnTo>
                  <a:pt x="82" y="672"/>
                </a:lnTo>
                <a:lnTo>
                  <a:pt x="47" y="773"/>
                </a:lnTo>
                <a:lnTo>
                  <a:pt x="21" y="876"/>
                </a:lnTo>
                <a:lnTo>
                  <a:pt x="5" y="982"/>
                </a:lnTo>
                <a:lnTo>
                  <a:pt x="0" y="1089"/>
                </a:lnTo>
                <a:lnTo>
                  <a:pt x="5" y="1195"/>
                </a:lnTo>
                <a:lnTo>
                  <a:pt x="21" y="1301"/>
                </a:lnTo>
                <a:lnTo>
                  <a:pt x="47" y="1404"/>
                </a:lnTo>
                <a:lnTo>
                  <a:pt x="82" y="1505"/>
                </a:lnTo>
                <a:lnTo>
                  <a:pt x="128" y="1602"/>
                </a:lnTo>
                <a:lnTo>
                  <a:pt x="183" y="1693"/>
                </a:lnTo>
                <a:lnTo>
                  <a:pt x="247" y="1778"/>
                </a:lnTo>
                <a:lnTo>
                  <a:pt x="319" y="1858"/>
                </a:lnTo>
                <a:lnTo>
                  <a:pt x="397" y="1930"/>
                </a:lnTo>
                <a:lnTo>
                  <a:pt x="483" y="1994"/>
                </a:lnTo>
                <a:lnTo>
                  <a:pt x="575" y="2048"/>
                </a:lnTo>
                <a:lnTo>
                  <a:pt x="671" y="2094"/>
                </a:lnTo>
                <a:lnTo>
                  <a:pt x="771" y="2130"/>
                </a:lnTo>
                <a:lnTo>
                  <a:pt x="875" y="2156"/>
                </a:lnTo>
                <a:lnTo>
                  <a:pt x="980" y="2172"/>
                </a:lnTo>
                <a:lnTo>
                  <a:pt x="1087" y="2177"/>
                </a:lnTo>
                <a:lnTo>
                  <a:pt x="1193" y="2172"/>
                </a:lnTo>
                <a:lnTo>
                  <a:pt x="1298" y="2156"/>
                </a:lnTo>
                <a:lnTo>
                  <a:pt x="1402" y="2130"/>
                </a:lnTo>
                <a:lnTo>
                  <a:pt x="1502" y="2094"/>
                </a:lnTo>
                <a:lnTo>
                  <a:pt x="1598" y="2048"/>
                </a:lnTo>
                <a:lnTo>
                  <a:pt x="1690" y="1994"/>
                </a:lnTo>
                <a:lnTo>
                  <a:pt x="1776" y="1930"/>
                </a:lnTo>
                <a:lnTo>
                  <a:pt x="1854" y="1858"/>
                </a:lnTo>
                <a:lnTo>
                  <a:pt x="1926" y="1778"/>
                </a:lnTo>
                <a:lnTo>
                  <a:pt x="1990" y="1693"/>
                </a:lnTo>
                <a:lnTo>
                  <a:pt x="2044" y="1602"/>
                </a:lnTo>
                <a:lnTo>
                  <a:pt x="2090" y="1505"/>
                </a:lnTo>
                <a:lnTo>
                  <a:pt x="2126" y="1404"/>
                </a:lnTo>
                <a:lnTo>
                  <a:pt x="2152" y="1301"/>
                </a:lnTo>
                <a:lnTo>
                  <a:pt x="2168" y="1195"/>
                </a:lnTo>
                <a:lnTo>
                  <a:pt x="2173" y="1089"/>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1" name="Line 79"/>
          <p:cNvSpPr>
            <a:spLocks noChangeShapeType="1"/>
          </p:cNvSpPr>
          <p:nvPr/>
        </p:nvSpPr>
        <p:spPr bwMode="auto">
          <a:xfrm>
            <a:off x="5678009" y="4131661"/>
            <a:ext cx="2620712" cy="1725"/>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2" name="Line 80"/>
          <p:cNvSpPr>
            <a:spLocks noChangeShapeType="1"/>
          </p:cNvSpPr>
          <p:nvPr/>
        </p:nvSpPr>
        <p:spPr bwMode="auto">
          <a:xfrm flipV="1">
            <a:off x="7224585" y="3622850"/>
            <a:ext cx="2053" cy="50881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3" name="Line 81"/>
          <p:cNvSpPr>
            <a:spLocks noChangeShapeType="1"/>
          </p:cNvSpPr>
          <p:nvPr/>
        </p:nvSpPr>
        <p:spPr bwMode="auto">
          <a:xfrm flipV="1">
            <a:off x="7920204" y="5204479"/>
            <a:ext cx="2053" cy="5105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4" name="Freeform 82"/>
          <p:cNvSpPr>
            <a:spLocks/>
          </p:cNvSpPr>
          <p:nvPr/>
        </p:nvSpPr>
        <p:spPr bwMode="auto">
          <a:xfrm>
            <a:off x="7696511" y="4828475"/>
            <a:ext cx="447389" cy="376004"/>
          </a:xfrm>
          <a:custGeom>
            <a:avLst/>
            <a:gdLst/>
            <a:ahLst/>
            <a:cxnLst>
              <a:cxn ang="0">
                <a:pos x="2168" y="981"/>
              </a:cxn>
              <a:cxn ang="0">
                <a:pos x="2126" y="772"/>
              </a:cxn>
              <a:cxn ang="0">
                <a:pos x="2044" y="576"/>
              </a:cxn>
              <a:cxn ang="0">
                <a:pos x="1926" y="398"/>
              </a:cxn>
              <a:cxn ang="0">
                <a:pos x="1776" y="247"/>
              </a:cxn>
              <a:cxn ang="0">
                <a:pos x="1598" y="128"/>
              </a:cxn>
              <a:cxn ang="0">
                <a:pos x="1402" y="47"/>
              </a:cxn>
              <a:cxn ang="0">
                <a:pos x="1193" y="5"/>
              </a:cxn>
              <a:cxn ang="0">
                <a:pos x="980" y="5"/>
              </a:cxn>
              <a:cxn ang="0">
                <a:pos x="771" y="47"/>
              </a:cxn>
              <a:cxn ang="0">
                <a:pos x="575" y="128"/>
              </a:cxn>
              <a:cxn ang="0">
                <a:pos x="397" y="247"/>
              </a:cxn>
              <a:cxn ang="0">
                <a:pos x="247" y="398"/>
              </a:cxn>
              <a:cxn ang="0">
                <a:pos x="128" y="576"/>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6"/>
                </a:lnTo>
                <a:lnTo>
                  <a:pt x="2126" y="772"/>
                </a:lnTo>
                <a:lnTo>
                  <a:pt x="2090" y="672"/>
                </a:lnTo>
                <a:lnTo>
                  <a:pt x="2044" y="576"/>
                </a:lnTo>
                <a:lnTo>
                  <a:pt x="1990" y="484"/>
                </a:lnTo>
                <a:lnTo>
                  <a:pt x="1926" y="398"/>
                </a:lnTo>
                <a:lnTo>
                  <a:pt x="1854" y="318"/>
                </a:lnTo>
                <a:lnTo>
                  <a:pt x="1776" y="247"/>
                </a:lnTo>
                <a:lnTo>
                  <a:pt x="1690" y="184"/>
                </a:lnTo>
                <a:lnTo>
                  <a:pt x="1598" y="128"/>
                </a:lnTo>
                <a:lnTo>
                  <a:pt x="1502" y="83"/>
                </a:lnTo>
                <a:lnTo>
                  <a:pt x="1402" y="47"/>
                </a:lnTo>
                <a:lnTo>
                  <a:pt x="1298" y="20"/>
                </a:lnTo>
                <a:lnTo>
                  <a:pt x="1193" y="5"/>
                </a:lnTo>
                <a:lnTo>
                  <a:pt x="1087" y="0"/>
                </a:lnTo>
                <a:lnTo>
                  <a:pt x="980" y="5"/>
                </a:lnTo>
                <a:lnTo>
                  <a:pt x="875" y="20"/>
                </a:lnTo>
                <a:lnTo>
                  <a:pt x="771" y="47"/>
                </a:lnTo>
                <a:lnTo>
                  <a:pt x="671" y="83"/>
                </a:lnTo>
                <a:lnTo>
                  <a:pt x="575" y="128"/>
                </a:lnTo>
                <a:lnTo>
                  <a:pt x="483" y="184"/>
                </a:lnTo>
                <a:lnTo>
                  <a:pt x="397" y="247"/>
                </a:lnTo>
                <a:lnTo>
                  <a:pt x="319" y="318"/>
                </a:lnTo>
                <a:lnTo>
                  <a:pt x="247" y="398"/>
                </a:lnTo>
                <a:lnTo>
                  <a:pt x="183" y="484"/>
                </a:lnTo>
                <a:lnTo>
                  <a:pt x="128" y="576"/>
                </a:lnTo>
                <a:lnTo>
                  <a:pt x="82" y="672"/>
                </a:lnTo>
                <a:lnTo>
                  <a:pt x="47" y="772"/>
                </a:lnTo>
                <a:lnTo>
                  <a:pt x="21" y="876"/>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5" name="Freeform 83"/>
          <p:cNvSpPr>
            <a:spLocks/>
          </p:cNvSpPr>
          <p:nvPr/>
        </p:nvSpPr>
        <p:spPr bwMode="auto">
          <a:xfrm>
            <a:off x="7696511" y="4642198"/>
            <a:ext cx="447389" cy="374280"/>
          </a:xfrm>
          <a:custGeom>
            <a:avLst/>
            <a:gdLst/>
            <a:ahLst/>
            <a:cxnLst>
              <a:cxn ang="0">
                <a:pos x="2168" y="981"/>
              </a:cxn>
              <a:cxn ang="0">
                <a:pos x="2126" y="772"/>
              </a:cxn>
              <a:cxn ang="0">
                <a:pos x="2044" y="575"/>
              </a:cxn>
              <a:cxn ang="0">
                <a:pos x="1926" y="398"/>
              </a:cxn>
              <a:cxn ang="0">
                <a:pos x="1776" y="247"/>
              </a:cxn>
              <a:cxn ang="0">
                <a:pos x="1598" y="128"/>
              </a:cxn>
              <a:cxn ang="0">
                <a:pos x="1402" y="46"/>
              </a:cxn>
              <a:cxn ang="0">
                <a:pos x="1193" y="6"/>
              </a:cxn>
              <a:cxn ang="0">
                <a:pos x="980" y="6"/>
              </a:cxn>
              <a:cxn ang="0">
                <a:pos x="771" y="46"/>
              </a:cxn>
              <a:cxn ang="0">
                <a:pos x="575" y="128"/>
              </a:cxn>
              <a:cxn ang="0">
                <a:pos x="397" y="247"/>
              </a:cxn>
              <a:cxn ang="0">
                <a:pos x="247" y="398"/>
              </a:cxn>
              <a:cxn ang="0">
                <a:pos x="128" y="575"/>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5"/>
                </a:lnTo>
                <a:lnTo>
                  <a:pt x="2126" y="772"/>
                </a:lnTo>
                <a:lnTo>
                  <a:pt x="2090" y="671"/>
                </a:lnTo>
                <a:lnTo>
                  <a:pt x="2044" y="575"/>
                </a:lnTo>
                <a:lnTo>
                  <a:pt x="1990" y="483"/>
                </a:lnTo>
                <a:lnTo>
                  <a:pt x="1926" y="398"/>
                </a:lnTo>
                <a:lnTo>
                  <a:pt x="1854" y="318"/>
                </a:lnTo>
                <a:lnTo>
                  <a:pt x="1776" y="247"/>
                </a:lnTo>
                <a:lnTo>
                  <a:pt x="1690" y="183"/>
                </a:lnTo>
                <a:lnTo>
                  <a:pt x="1598" y="128"/>
                </a:lnTo>
                <a:lnTo>
                  <a:pt x="1502" y="83"/>
                </a:lnTo>
                <a:lnTo>
                  <a:pt x="1402" y="46"/>
                </a:lnTo>
                <a:lnTo>
                  <a:pt x="1298" y="21"/>
                </a:lnTo>
                <a:lnTo>
                  <a:pt x="1193" y="6"/>
                </a:lnTo>
                <a:lnTo>
                  <a:pt x="1087" y="0"/>
                </a:lnTo>
                <a:lnTo>
                  <a:pt x="980" y="6"/>
                </a:lnTo>
                <a:lnTo>
                  <a:pt x="875" y="21"/>
                </a:lnTo>
                <a:lnTo>
                  <a:pt x="771" y="46"/>
                </a:lnTo>
                <a:lnTo>
                  <a:pt x="671" y="83"/>
                </a:lnTo>
                <a:lnTo>
                  <a:pt x="575" y="128"/>
                </a:lnTo>
                <a:lnTo>
                  <a:pt x="483" y="183"/>
                </a:lnTo>
                <a:lnTo>
                  <a:pt x="397" y="247"/>
                </a:lnTo>
                <a:lnTo>
                  <a:pt x="319" y="318"/>
                </a:lnTo>
                <a:lnTo>
                  <a:pt x="247" y="398"/>
                </a:lnTo>
                <a:lnTo>
                  <a:pt x="183" y="483"/>
                </a:lnTo>
                <a:lnTo>
                  <a:pt x="128" y="575"/>
                </a:lnTo>
                <a:lnTo>
                  <a:pt x="82" y="671"/>
                </a:lnTo>
                <a:lnTo>
                  <a:pt x="47" y="772"/>
                </a:lnTo>
                <a:lnTo>
                  <a:pt x="21" y="875"/>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6" name="Line 84"/>
          <p:cNvSpPr>
            <a:spLocks noChangeShapeType="1"/>
          </p:cNvSpPr>
          <p:nvPr/>
        </p:nvSpPr>
        <p:spPr bwMode="auto">
          <a:xfrm>
            <a:off x="7920204" y="4131661"/>
            <a:ext cx="2053" cy="5105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7" name="Line 85"/>
          <p:cNvSpPr>
            <a:spLocks noChangeShapeType="1"/>
          </p:cNvSpPr>
          <p:nvPr/>
        </p:nvSpPr>
        <p:spPr bwMode="auto">
          <a:xfrm flipV="1">
            <a:off x="7920204" y="5620153"/>
            <a:ext cx="41045" cy="94863"/>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8" name="Line 86"/>
          <p:cNvSpPr>
            <a:spLocks noChangeShapeType="1"/>
          </p:cNvSpPr>
          <p:nvPr/>
        </p:nvSpPr>
        <p:spPr bwMode="auto">
          <a:xfrm flipH="1" flipV="1">
            <a:off x="7879160" y="5620153"/>
            <a:ext cx="41045" cy="94863"/>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39" name="Oval 38"/>
          <p:cNvSpPr/>
          <p:nvPr/>
        </p:nvSpPr>
        <p:spPr>
          <a:xfrm>
            <a:off x="7184037" y="2485010"/>
            <a:ext cx="112283" cy="112283"/>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r-Latn-CS"/>
          </a:p>
        </p:txBody>
      </p:sp>
      <p:sp>
        <p:nvSpPr>
          <p:cNvPr id="40" name="TextBox 39"/>
          <p:cNvSpPr txBox="1"/>
          <p:nvPr/>
        </p:nvSpPr>
        <p:spPr>
          <a:xfrm>
            <a:off x="7358082" y="4500570"/>
            <a:ext cx="449134" cy="598214"/>
          </a:xfrm>
          <a:prstGeom prst="rect">
            <a:avLst/>
          </a:prstGeom>
          <a:noFill/>
        </p:spPr>
        <p:txBody>
          <a:bodyPr wrap="square" rtlCol="0">
            <a:spAutoFit/>
          </a:bodyPr>
          <a:lstStyle/>
          <a:p>
            <a:r>
              <a:rPr lang="el-GR" dirty="0" smtClean="0"/>
              <a:t>Δ</a:t>
            </a:r>
            <a:endParaRPr lang="sr-Latn-CS" dirty="0" smtClean="0"/>
          </a:p>
          <a:p>
            <a:endParaRPr lang="sr-Latn-CS" dirty="0" smtClean="0"/>
          </a:p>
          <a:p>
            <a:r>
              <a:rPr lang="sr-Latn-CS" dirty="0" smtClean="0"/>
              <a:t>Y</a:t>
            </a:r>
            <a:endParaRPr lang="sr-Latn-CS" dirty="0"/>
          </a:p>
        </p:txBody>
      </p:sp>
      <p:sp>
        <p:nvSpPr>
          <p:cNvPr id="41" name="TextBox 40"/>
          <p:cNvSpPr txBox="1"/>
          <p:nvPr/>
        </p:nvSpPr>
        <p:spPr>
          <a:xfrm>
            <a:off x="8215339" y="2428868"/>
            <a:ext cx="764688" cy="369332"/>
          </a:xfrm>
          <a:prstGeom prst="rect">
            <a:avLst/>
          </a:prstGeom>
          <a:noFill/>
        </p:spPr>
        <p:txBody>
          <a:bodyPr wrap="square" rtlCol="0">
            <a:spAutoFit/>
          </a:bodyPr>
          <a:lstStyle/>
          <a:p>
            <a:r>
              <a:rPr lang="sr-Latn-CS" dirty="0" smtClean="0">
                <a:latin typeface="+mj-lt"/>
              </a:rPr>
              <a:t>110kV</a:t>
            </a:r>
            <a:endParaRPr lang="sr-Latn-CS" dirty="0">
              <a:latin typeface="+mj-lt"/>
            </a:endParaRPr>
          </a:p>
        </p:txBody>
      </p:sp>
      <p:sp>
        <p:nvSpPr>
          <p:cNvPr id="43" name="Line 76"/>
          <p:cNvSpPr>
            <a:spLocks noChangeShapeType="1"/>
          </p:cNvSpPr>
          <p:nvPr/>
        </p:nvSpPr>
        <p:spPr bwMode="auto">
          <a:xfrm>
            <a:off x="6649968" y="4141368"/>
            <a:ext cx="2053" cy="508811"/>
          </a:xfrm>
          <a:prstGeom prst="line">
            <a:avLst/>
          </a:prstGeom>
          <a:noFill/>
          <a:ln w="0">
            <a:solidFill>
              <a:schemeClr val="tx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44" name="Straight Connector 43"/>
          <p:cNvCxnSpPr/>
          <p:nvPr/>
        </p:nvCxnSpPr>
        <p:spPr>
          <a:xfrm>
            <a:off x="6418549" y="4650489"/>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6418549" y="4788312"/>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Line 76"/>
          <p:cNvSpPr>
            <a:spLocks noChangeShapeType="1"/>
          </p:cNvSpPr>
          <p:nvPr/>
        </p:nvSpPr>
        <p:spPr bwMode="auto">
          <a:xfrm>
            <a:off x="6649968" y="4789651"/>
            <a:ext cx="2053" cy="508811"/>
          </a:xfrm>
          <a:prstGeom prst="line">
            <a:avLst/>
          </a:prstGeom>
          <a:noFill/>
          <a:ln w="0">
            <a:solidFill>
              <a:schemeClr val="tx1"/>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cxnSp>
        <p:nvCxnSpPr>
          <p:cNvPr id="47" name="Straight Connector 46"/>
          <p:cNvCxnSpPr/>
          <p:nvPr/>
        </p:nvCxnSpPr>
        <p:spPr>
          <a:xfrm rot="16200000" flipV="1">
            <a:off x="5886286" y="4241983"/>
            <a:ext cx="231420" cy="1"/>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48" name="Rectangle 47"/>
          <p:cNvSpPr/>
          <p:nvPr/>
        </p:nvSpPr>
        <p:spPr>
          <a:xfrm>
            <a:off x="5955711" y="4929198"/>
            <a:ext cx="92568" cy="231419"/>
          </a:xfrm>
          <a:prstGeom prst="rect">
            <a:avLst/>
          </a:prstGeom>
          <a:solidFill>
            <a:schemeClr val="tx1"/>
          </a:solid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cxnSp>
        <p:nvCxnSpPr>
          <p:cNvPr id="49" name="Straight Connector 48"/>
          <p:cNvCxnSpPr>
            <a:stCxn id="48" idx="2"/>
          </p:cNvCxnSpPr>
          <p:nvPr/>
        </p:nvCxnSpPr>
        <p:spPr>
          <a:xfrm rot="5400000">
            <a:off x="5909428" y="5253184"/>
            <a:ext cx="185135"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5770576" y="4357694"/>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rot="5400000">
            <a:off x="6095077" y="4496545"/>
            <a:ext cx="277188" cy="514"/>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6187130" y="4450261"/>
            <a:ext cx="9256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3" name="Isosceles Triangle 52"/>
          <p:cNvSpPr/>
          <p:nvPr/>
        </p:nvSpPr>
        <p:spPr>
          <a:xfrm>
            <a:off x="6187130" y="4450261"/>
            <a:ext cx="92568" cy="92568"/>
          </a:xfrm>
          <a:prstGeom prst="triangle">
            <a:avLst/>
          </a:prstGeom>
          <a:noFill/>
          <a:ln w="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cxnSp>
        <p:nvCxnSpPr>
          <p:cNvPr id="54" name="Straight Connector 53"/>
          <p:cNvCxnSpPr/>
          <p:nvPr/>
        </p:nvCxnSpPr>
        <p:spPr>
          <a:xfrm rot="5400000">
            <a:off x="5631725" y="4496545"/>
            <a:ext cx="277703"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5" name="Isosceles Triangle 54"/>
          <p:cNvSpPr/>
          <p:nvPr/>
        </p:nvSpPr>
        <p:spPr>
          <a:xfrm>
            <a:off x="5724293" y="4450261"/>
            <a:ext cx="92568" cy="92568"/>
          </a:xfrm>
          <a:prstGeom prst="triangle">
            <a:avLst/>
          </a:prstGeom>
          <a:noFill/>
          <a:ln w="0">
            <a:solidFill>
              <a:schemeClr val="tx1"/>
            </a:solidFill>
          </a:ln>
          <a:scene3d>
            <a:camera prst="orthographicFront">
              <a:rot lat="0" lon="0" rev="10800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r-Latn-CS"/>
          </a:p>
        </p:txBody>
      </p:sp>
      <p:cxnSp>
        <p:nvCxnSpPr>
          <p:cNvPr id="56" name="Straight Connector 55"/>
          <p:cNvCxnSpPr/>
          <p:nvPr/>
        </p:nvCxnSpPr>
        <p:spPr>
          <a:xfrm>
            <a:off x="5724293" y="4541800"/>
            <a:ext cx="9256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5770576" y="4634367"/>
            <a:ext cx="462838"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rot="5400000">
            <a:off x="5840516" y="4796875"/>
            <a:ext cx="323986"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p:cNvSpPr txBox="1"/>
          <p:nvPr/>
        </p:nvSpPr>
        <p:spPr>
          <a:xfrm>
            <a:off x="6094563" y="4857760"/>
            <a:ext cx="277703" cy="239286"/>
          </a:xfrm>
          <a:prstGeom prst="rect">
            <a:avLst/>
          </a:prstGeom>
          <a:noFill/>
        </p:spPr>
        <p:txBody>
          <a:bodyPr wrap="square" rtlCol="0">
            <a:spAutoFit/>
          </a:bodyPr>
          <a:lstStyle/>
          <a:p>
            <a:r>
              <a:rPr lang="en-US" dirty="0" smtClean="0"/>
              <a:t>L</a:t>
            </a:r>
            <a:endParaRPr lang="sr-Latn-CS" dirty="0"/>
          </a:p>
        </p:txBody>
      </p:sp>
      <p:sp>
        <p:nvSpPr>
          <p:cNvPr id="60" name="TextBox 59"/>
          <p:cNvSpPr txBox="1"/>
          <p:nvPr/>
        </p:nvSpPr>
        <p:spPr>
          <a:xfrm>
            <a:off x="6715140" y="4904226"/>
            <a:ext cx="277703" cy="239286"/>
          </a:xfrm>
          <a:prstGeom prst="rect">
            <a:avLst/>
          </a:prstGeom>
          <a:noFill/>
        </p:spPr>
        <p:txBody>
          <a:bodyPr wrap="square" rtlCol="0">
            <a:spAutoFit/>
          </a:bodyPr>
          <a:lstStyle/>
          <a:p>
            <a:r>
              <a:rPr lang="en-US" dirty="0" smtClean="0"/>
              <a:t>C</a:t>
            </a:r>
            <a:endParaRPr lang="sr-Latn-CS" dirty="0"/>
          </a:p>
        </p:txBody>
      </p:sp>
      <p:cxnSp>
        <p:nvCxnSpPr>
          <p:cNvPr id="61" name="Straight Connector 60"/>
          <p:cNvCxnSpPr>
            <a:stCxn id="53" idx="5"/>
          </p:cNvCxnSpPr>
          <p:nvPr/>
        </p:nvCxnSpPr>
        <p:spPr>
          <a:xfrm>
            <a:off x="6256556" y="4496545"/>
            <a:ext cx="69426"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a:off x="5678009" y="4496545"/>
            <a:ext cx="69426" cy="1029"/>
          </a:xfrm>
          <a:prstGeom prst="line">
            <a:avLst/>
          </a:prstGeom>
          <a:ln w="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Line 187"/>
          <p:cNvSpPr>
            <a:spLocks noChangeShapeType="1"/>
          </p:cNvSpPr>
          <p:nvPr/>
        </p:nvSpPr>
        <p:spPr bwMode="auto">
          <a:xfrm>
            <a:off x="5786446" y="5357826"/>
            <a:ext cx="437555" cy="2065"/>
          </a:xfrm>
          <a:prstGeom prst="line">
            <a:avLst/>
          </a:prstGeom>
          <a:noFill/>
          <a:ln w="0">
            <a:solidFill>
              <a:srgbClr val="000000"/>
            </a:solidFill>
            <a:round/>
            <a:headEnd/>
            <a:tailEnd/>
          </a:ln>
        </p:spPr>
        <p:txBody>
          <a:bodyPr/>
          <a:lstStyle/>
          <a:p>
            <a:endParaRPr lang="en-US"/>
          </a:p>
        </p:txBody>
      </p:sp>
      <p:sp>
        <p:nvSpPr>
          <p:cNvPr id="75" name="Line 188"/>
          <p:cNvSpPr>
            <a:spLocks noChangeShapeType="1"/>
          </p:cNvSpPr>
          <p:nvPr/>
        </p:nvSpPr>
        <p:spPr bwMode="auto">
          <a:xfrm>
            <a:off x="5830202" y="5399117"/>
            <a:ext cx="350044" cy="2065"/>
          </a:xfrm>
          <a:prstGeom prst="line">
            <a:avLst/>
          </a:prstGeom>
          <a:noFill/>
          <a:ln w="0">
            <a:solidFill>
              <a:srgbClr val="000000"/>
            </a:solidFill>
            <a:round/>
            <a:headEnd/>
            <a:tailEnd/>
          </a:ln>
        </p:spPr>
        <p:txBody>
          <a:bodyPr/>
          <a:lstStyle/>
          <a:p>
            <a:endParaRPr lang="en-US"/>
          </a:p>
        </p:txBody>
      </p:sp>
      <p:sp>
        <p:nvSpPr>
          <p:cNvPr id="76" name="Line 189"/>
          <p:cNvSpPr>
            <a:spLocks noChangeShapeType="1"/>
          </p:cNvSpPr>
          <p:nvPr/>
        </p:nvSpPr>
        <p:spPr bwMode="auto">
          <a:xfrm>
            <a:off x="5876041" y="5440407"/>
            <a:ext cx="260450" cy="2065"/>
          </a:xfrm>
          <a:prstGeom prst="line">
            <a:avLst/>
          </a:prstGeom>
          <a:noFill/>
          <a:ln w="0">
            <a:solidFill>
              <a:srgbClr val="000000"/>
            </a:solidFill>
            <a:round/>
            <a:headEnd/>
            <a:tailEnd/>
          </a:ln>
        </p:spPr>
        <p:txBody>
          <a:bodyPr/>
          <a:lstStyle/>
          <a:p>
            <a:endParaRPr lang="en-US"/>
          </a:p>
        </p:txBody>
      </p:sp>
      <p:sp>
        <p:nvSpPr>
          <p:cNvPr id="77" name="Line 190"/>
          <p:cNvSpPr>
            <a:spLocks noChangeShapeType="1"/>
          </p:cNvSpPr>
          <p:nvPr/>
        </p:nvSpPr>
        <p:spPr bwMode="auto">
          <a:xfrm>
            <a:off x="5919796" y="5481698"/>
            <a:ext cx="170855" cy="2065"/>
          </a:xfrm>
          <a:prstGeom prst="line">
            <a:avLst/>
          </a:prstGeom>
          <a:noFill/>
          <a:ln w="0">
            <a:solidFill>
              <a:srgbClr val="000000"/>
            </a:solidFill>
            <a:round/>
            <a:headEnd/>
            <a:tailEnd/>
          </a:ln>
        </p:spPr>
        <p:txBody>
          <a:bodyPr/>
          <a:lstStyle/>
          <a:p>
            <a:endParaRPr lang="en-US"/>
          </a:p>
        </p:txBody>
      </p:sp>
      <p:sp>
        <p:nvSpPr>
          <p:cNvPr id="78" name="Line 191"/>
          <p:cNvSpPr>
            <a:spLocks noChangeShapeType="1"/>
          </p:cNvSpPr>
          <p:nvPr/>
        </p:nvSpPr>
        <p:spPr bwMode="auto">
          <a:xfrm>
            <a:off x="5963552" y="5525053"/>
            <a:ext cx="83344" cy="2065"/>
          </a:xfrm>
          <a:prstGeom prst="line">
            <a:avLst/>
          </a:prstGeom>
          <a:noFill/>
          <a:ln w="0">
            <a:solidFill>
              <a:srgbClr val="000000"/>
            </a:solidFill>
            <a:round/>
            <a:headEnd/>
            <a:tailEnd/>
          </a:ln>
        </p:spPr>
        <p:txBody>
          <a:bodyPr/>
          <a:lstStyle/>
          <a:p>
            <a:endParaRPr lang="en-US"/>
          </a:p>
        </p:txBody>
      </p:sp>
      <p:sp>
        <p:nvSpPr>
          <p:cNvPr id="79" name="Line 187"/>
          <p:cNvSpPr>
            <a:spLocks noChangeShapeType="1"/>
          </p:cNvSpPr>
          <p:nvPr/>
        </p:nvSpPr>
        <p:spPr bwMode="auto">
          <a:xfrm>
            <a:off x="6429388" y="5331410"/>
            <a:ext cx="437555" cy="2065"/>
          </a:xfrm>
          <a:prstGeom prst="line">
            <a:avLst/>
          </a:prstGeom>
          <a:noFill/>
          <a:ln w="0">
            <a:solidFill>
              <a:srgbClr val="000000"/>
            </a:solidFill>
            <a:round/>
            <a:headEnd/>
            <a:tailEnd/>
          </a:ln>
        </p:spPr>
        <p:txBody>
          <a:bodyPr/>
          <a:lstStyle/>
          <a:p>
            <a:endParaRPr lang="en-US"/>
          </a:p>
        </p:txBody>
      </p:sp>
      <p:sp>
        <p:nvSpPr>
          <p:cNvPr id="80" name="Line 188"/>
          <p:cNvSpPr>
            <a:spLocks noChangeShapeType="1"/>
          </p:cNvSpPr>
          <p:nvPr/>
        </p:nvSpPr>
        <p:spPr bwMode="auto">
          <a:xfrm>
            <a:off x="6473144" y="5372701"/>
            <a:ext cx="350044" cy="2065"/>
          </a:xfrm>
          <a:prstGeom prst="line">
            <a:avLst/>
          </a:prstGeom>
          <a:noFill/>
          <a:ln w="0">
            <a:solidFill>
              <a:srgbClr val="000000"/>
            </a:solidFill>
            <a:round/>
            <a:headEnd/>
            <a:tailEnd/>
          </a:ln>
        </p:spPr>
        <p:txBody>
          <a:bodyPr/>
          <a:lstStyle/>
          <a:p>
            <a:endParaRPr lang="en-US"/>
          </a:p>
        </p:txBody>
      </p:sp>
      <p:sp>
        <p:nvSpPr>
          <p:cNvPr id="81" name="Line 189"/>
          <p:cNvSpPr>
            <a:spLocks noChangeShapeType="1"/>
          </p:cNvSpPr>
          <p:nvPr/>
        </p:nvSpPr>
        <p:spPr bwMode="auto">
          <a:xfrm>
            <a:off x="6518983" y="5413991"/>
            <a:ext cx="260450" cy="2065"/>
          </a:xfrm>
          <a:prstGeom prst="line">
            <a:avLst/>
          </a:prstGeom>
          <a:noFill/>
          <a:ln w="0">
            <a:solidFill>
              <a:srgbClr val="000000"/>
            </a:solidFill>
            <a:round/>
            <a:headEnd/>
            <a:tailEnd/>
          </a:ln>
        </p:spPr>
        <p:txBody>
          <a:bodyPr/>
          <a:lstStyle/>
          <a:p>
            <a:endParaRPr lang="en-US"/>
          </a:p>
        </p:txBody>
      </p:sp>
      <p:sp>
        <p:nvSpPr>
          <p:cNvPr id="82" name="Line 190"/>
          <p:cNvSpPr>
            <a:spLocks noChangeShapeType="1"/>
          </p:cNvSpPr>
          <p:nvPr/>
        </p:nvSpPr>
        <p:spPr bwMode="auto">
          <a:xfrm>
            <a:off x="6562738" y="5455282"/>
            <a:ext cx="170855" cy="2065"/>
          </a:xfrm>
          <a:prstGeom prst="line">
            <a:avLst/>
          </a:prstGeom>
          <a:noFill/>
          <a:ln w="0">
            <a:solidFill>
              <a:srgbClr val="000000"/>
            </a:solidFill>
            <a:round/>
            <a:headEnd/>
            <a:tailEnd/>
          </a:ln>
        </p:spPr>
        <p:txBody>
          <a:bodyPr/>
          <a:lstStyle/>
          <a:p>
            <a:endParaRPr lang="en-US"/>
          </a:p>
        </p:txBody>
      </p:sp>
      <p:sp>
        <p:nvSpPr>
          <p:cNvPr id="83" name="Line 191"/>
          <p:cNvSpPr>
            <a:spLocks noChangeShapeType="1"/>
          </p:cNvSpPr>
          <p:nvPr/>
        </p:nvSpPr>
        <p:spPr bwMode="auto">
          <a:xfrm>
            <a:off x="6606494" y="5498637"/>
            <a:ext cx="83344" cy="2065"/>
          </a:xfrm>
          <a:prstGeom prst="line">
            <a:avLst/>
          </a:prstGeom>
          <a:noFill/>
          <a:ln w="0">
            <a:solidFill>
              <a:srgbClr val="000000"/>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Simulacija u Simulink-u</a:t>
            </a:r>
            <a:endParaRPr lang="sr-Latn-CS" dirty="0"/>
          </a:p>
        </p:txBody>
      </p:sp>
      <p:pic>
        <p:nvPicPr>
          <p:cNvPr id="4" name="Content Placeholder 3" descr="simulink1.jpg"/>
          <p:cNvPicPr>
            <a:picLocks noGrp="1" noChangeAspect="1"/>
          </p:cNvPicPr>
          <p:nvPr>
            <p:ph idx="1"/>
          </p:nvPr>
        </p:nvPicPr>
        <p:blipFill>
          <a:blip r:embed="rId3"/>
          <a:stretch>
            <a:fillRect/>
          </a:stretch>
        </p:blipFill>
        <p:spPr>
          <a:xfrm>
            <a:off x="357158" y="2428868"/>
            <a:ext cx="8358246" cy="2879644"/>
          </a:xfrm>
          <a:ln>
            <a:solidFill>
              <a:schemeClr val="tx1"/>
            </a:solidFill>
          </a:ln>
        </p:spPr>
      </p:pic>
      <p:graphicFrame>
        <p:nvGraphicFramePr>
          <p:cNvPr id="26626" name="Object 2"/>
          <p:cNvGraphicFramePr>
            <a:graphicFrameLocks noChangeAspect="1"/>
          </p:cNvGraphicFramePr>
          <p:nvPr/>
        </p:nvGraphicFramePr>
        <p:xfrm>
          <a:off x="785786" y="3643314"/>
          <a:ext cx="1214414" cy="513443"/>
        </p:xfrm>
        <a:graphic>
          <a:graphicData uri="http://schemas.openxmlformats.org/presentationml/2006/ole">
            <p:oleObj spid="_x0000_s26626" name="Equation" r:id="rId4" imgW="990360" imgH="419040" progId="Equation.3">
              <p:embed/>
            </p:oleObj>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Podblokovi</a:t>
            </a:r>
            <a:endParaRPr lang="sr-Latn-CS" dirty="0"/>
          </a:p>
        </p:txBody>
      </p:sp>
      <p:pic>
        <p:nvPicPr>
          <p:cNvPr id="4" name="Content Placeholder 3" descr="genharmonika.jpg"/>
          <p:cNvPicPr>
            <a:picLocks noGrp="1" noChangeAspect="1"/>
          </p:cNvPicPr>
          <p:nvPr>
            <p:ph idx="1"/>
          </p:nvPr>
        </p:nvPicPr>
        <p:blipFill>
          <a:blip r:embed="rId3"/>
          <a:stretch>
            <a:fillRect/>
          </a:stretch>
        </p:blipFill>
        <p:spPr>
          <a:xfrm>
            <a:off x="642910" y="1857364"/>
            <a:ext cx="2746464" cy="4429156"/>
          </a:xfrm>
          <a:ln>
            <a:solidFill>
              <a:schemeClr val="tx1"/>
            </a:solidFill>
          </a:ln>
        </p:spPr>
      </p:pic>
      <p:sp>
        <p:nvSpPr>
          <p:cNvPr id="5" name="TextBox 4"/>
          <p:cNvSpPr txBox="1"/>
          <p:nvPr/>
        </p:nvSpPr>
        <p:spPr>
          <a:xfrm>
            <a:off x="642910" y="6286520"/>
            <a:ext cx="2928958" cy="369332"/>
          </a:xfrm>
          <a:prstGeom prst="rect">
            <a:avLst/>
          </a:prstGeom>
          <a:noFill/>
        </p:spPr>
        <p:txBody>
          <a:bodyPr wrap="square" rtlCol="0">
            <a:spAutoFit/>
          </a:bodyPr>
          <a:lstStyle/>
          <a:p>
            <a:r>
              <a:rPr lang="sr-Latn-CS" dirty="0" smtClean="0"/>
              <a:t>Generator harmonika</a:t>
            </a:r>
            <a:endParaRPr lang="sr-Latn-CS" dirty="0"/>
          </a:p>
        </p:txBody>
      </p:sp>
      <p:pic>
        <p:nvPicPr>
          <p:cNvPr id="6" name="Picture 5" descr="talasnioblikstruje.jpg"/>
          <p:cNvPicPr>
            <a:picLocks noChangeAspect="1"/>
          </p:cNvPicPr>
          <p:nvPr/>
        </p:nvPicPr>
        <p:blipFill>
          <a:blip r:embed="rId4"/>
          <a:stretch>
            <a:fillRect/>
          </a:stretch>
        </p:blipFill>
        <p:spPr>
          <a:xfrm>
            <a:off x="3643306" y="2857496"/>
            <a:ext cx="4755540" cy="3081916"/>
          </a:xfrm>
          <a:prstGeom prst="rect">
            <a:avLst/>
          </a:prstGeom>
          <a:ln>
            <a:solidFill>
              <a:schemeClr val="tx1"/>
            </a:solidFill>
          </a:ln>
        </p:spPr>
      </p:pic>
      <p:sp>
        <p:nvSpPr>
          <p:cNvPr id="7" name="TextBox 6"/>
          <p:cNvSpPr txBox="1"/>
          <p:nvPr/>
        </p:nvSpPr>
        <p:spPr>
          <a:xfrm>
            <a:off x="4357686" y="6215082"/>
            <a:ext cx="3500462" cy="369332"/>
          </a:xfrm>
          <a:prstGeom prst="rect">
            <a:avLst/>
          </a:prstGeom>
          <a:noFill/>
        </p:spPr>
        <p:txBody>
          <a:bodyPr wrap="square" rtlCol="0">
            <a:spAutoFit/>
          </a:bodyPr>
          <a:lstStyle/>
          <a:p>
            <a:r>
              <a:rPr lang="sr-Latn-CS" dirty="0" smtClean="0"/>
              <a:t>Talasni oblik prvog harmonika</a:t>
            </a:r>
            <a:endParaRPr lang="sr-Latn-CS" dirty="0"/>
          </a:p>
        </p:txBody>
      </p:sp>
      <p:graphicFrame>
        <p:nvGraphicFramePr>
          <p:cNvPr id="27650" name="Object 2"/>
          <p:cNvGraphicFramePr>
            <a:graphicFrameLocks noChangeAspect="1"/>
          </p:cNvGraphicFramePr>
          <p:nvPr/>
        </p:nvGraphicFramePr>
        <p:xfrm>
          <a:off x="5643570" y="2357430"/>
          <a:ext cx="1573213" cy="428628"/>
        </p:xfrm>
        <a:graphic>
          <a:graphicData uri="http://schemas.openxmlformats.org/presentationml/2006/ole">
            <p:oleObj spid="_x0000_s27650" name="Equation" r:id="rId5" imgW="1460160" imgH="393480" progId="Equation.3">
              <p:embed/>
            </p:oleObj>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etiharmonik.jpg"/>
          <p:cNvPicPr>
            <a:picLocks noChangeAspect="1"/>
          </p:cNvPicPr>
          <p:nvPr/>
        </p:nvPicPr>
        <p:blipFill>
          <a:blip r:embed="rId3"/>
          <a:stretch>
            <a:fillRect/>
          </a:stretch>
        </p:blipFill>
        <p:spPr>
          <a:xfrm>
            <a:off x="4203025" y="3000372"/>
            <a:ext cx="4655255" cy="3500463"/>
          </a:xfrm>
          <a:prstGeom prst="rect">
            <a:avLst/>
          </a:prstGeom>
          <a:ln>
            <a:solidFill>
              <a:schemeClr val="tx1"/>
            </a:solidFill>
          </a:ln>
        </p:spPr>
      </p:pic>
      <p:pic>
        <p:nvPicPr>
          <p:cNvPr id="4" name="Content Placeholder 3" descr="efektivnavrednoststruje.jpg"/>
          <p:cNvPicPr>
            <a:picLocks noGrp="1" noChangeAspect="1"/>
          </p:cNvPicPr>
          <p:nvPr>
            <p:ph idx="1"/>
          </p:nvPr>
        </p:nvPicPr>
        <p:blipFill>
          <a:blip r:embed="rId4"/>
          <a:stretch>
            <a:fillRect/>
          </a:stretch>
        </p:blipFill>
        <p:spPr>
          <a:xfrm>
            <a:off x="428596" y="1071546"/>
            <a:ext cx="4500593" cy="2544638"/>
          </a:xfrm>
          <a:ln>
            <a:solidFill>
              <a:schemeClr val="tx1"/>
            </a:solidFill>
          </a:ln>
        </p:spPr>
      </p:pic>
      <p:sp>
        <p:nvSpPr>
          <p:cNvPr id="5" name="TextBox 4"/>
          <p:cNvSpPr txBox="1"/>
          <p:nvPr/>
        </p:nvSpPr>
        <p:spPr>
          <a:xfrm>
            <a:off x="357158" y="3786190"/>
            <a:ext cx="3714776" cy="646331"/>
          </a:xfrm>
          <a:prstGeom prst="rect">
            <a:avLst/>
          </a:prstGeom>
          <a:noFill/>
        </p:spPr>
        <p:txBody>
          <a:bodyPr wrap="square" rtlCol="0">
            <a:spAutoFit/>
          </a:bodyPr>
          <a:lstStyle/>
          <a:p>
            <a:r>
              <a:rPr lang="en-US" dirty="0" err="1" smtClean="0"/>
              <a:t>Efektivna</a:t>
            </a:r>
            <a:r>
              <a:rPr lang="en-US" dirty="0" smtClean="0"/>
              <a:t> </a:t>
            </a:r>
            <a:r>
              <a:rPr lang="en-US" dirty="0" err="1" smtClean="0"/>
              <a:t>vrednost</a:t>
            </a:r>
            <a:r>
              <a:rPr lang="en-US" dirty="0" smtClean="0"/>
              <a:t> </a:t>
            </a:r>
            <a:r>
              <a:rPr lang="en-US" dirty="0" err="1" smtClean="0"/>
              <a:t>osnovnog</a:t>
            </a:r>
            <a:r>
              <a:rPr lang="en-US" dirty="0" smtClean="0"/>
              <a:t> </a:t>
            </a:r>
            <a:r>
              <a:rPr lang="en-US" dirty="0" err="1" smtClean="0"/>
              <a:t>harmonika</a:t>
            </a:r>
            <a:endParaRPr lang="sr-Latn-CS" dirty="0"/>
          </a:p>
        </p:txBody>
      </p:sp>
      <p:graphicFrame>
        <p:nvGraphicFramePr>
          <p:cNvPr id="28674" name="Object 2"/>
          <p:cNvGraphicFramePr>
            <a:graphicFrameLocks noChangeAspect="1"/>
          </p:cNvGraphicFramePr>
          <p:nvPr/>
        </p:nvGraphicFramePr>
        <p:xfrm>
          <a:off x="3270250" y="2640013"/>
          <a:ext cx="1531938" cy="709612"/>
        </p:xfrm>
        <a:graphic>
          <a:graphicData uri="http://schemas.openxmlformats.org/presentationml/2006/ole">
            <p:oleObj spid="_x0000_s28674" name="Equation" r:id="rId5" imgW="1041120" imgH="482400" progId="Equation.3">
              <p:embed/>
            </p:oleObj>
          </a:graphicData>
        </a:graphic>
      </p:graphicFrame>
      <p:sp>
        <p:nvSpPr>
          <p:cNvPr id="8" name="TextBox 7"/>
          <p:cNvSpPr txBox="1"/>
          <p:nvPr/>
        </p:nvSpPr>
        <p:spPr>
          <a:xfrm>
            <a:off x="5500694" y="2571744"/>
            <a:ext cx="3214710" cy="369332"/>
          </a:xfrm>
          <a:prstGeom prst="rect">
            <a:avLst/>
          </a:prstGeom>
          <a:noFill/>
        </p:spPr>
        <p:txBody>
          <a:bodyPr wrap="square" rtlCol="0">
            <a:spAutoFit/>
          </a:bodyPr>
          <a:lstStyle/>
          <a:p>
            <a:r>
              <a:rPr lang="en-US" dirty="0" err="1" smtClean="0"/>
              <a:t>Talasni</a:t>
            </a:r>
            <a:r>
              <a:rPr lang="en-US" dirty="0" smtClean="0"/>
              <a:t> </a:t>
            </a:r>
            <a:r>
              <a:rPr lang="en-US" dirty="0" err="1" smtClean="0"/>
              <a:t>oblik</a:t>
            </a:r>
            <a:r>
              <a:rPr lang="en-US" dirty="0" smtClean="0"/>
              <a:t> </a:t>
            </a:r>
            <a:r>
              <a:rPr lang="en-US" dirty="0" err="1" smtClean="0"/>
              <a:t>petog</a:t>
            </a:r>
            <a:r>
              <a:rPr lang="en-US" dirty="0" smtClean="0"/>
              <a:t> </a:t>
            </a:r>
            <a:r>
              <a:rPr lang="en-US" dirty="0" err="1" smtClean="0"/>
              <a:t>harmonika</a:t>
            </a:r>
            <a:endParaRPr lang="sr-Latn-CS" dirty="0"/>
          </a:p>
        </p:txBody>
      </p:sp>
      <p:graphicFrame>
        <p:nvGraphicFramePr>
          <p:cNvPr id="28675" name="Object 3"/>
          <p:cNvGraphicFramePr>
            <a:graphicFrameLocks noChangeAspect="1"/>
          </p:cNvGraphicFramePr>
          <p:nvPr/>
        </p:nvGraphicFramePr>
        <p:xfrm>
          <a:off x="6423501" y="5500703"/>
          <a:ext cx="2220465" cy="654376"/>
        </p:xfrm>
        <a:graphic>
          <a:graphicData uri="http://schemas.openxmlformats.org/presentationml/2006/ole">
            <p:oleObj spid="_x0000_s28675" name="Equation" r:id="rId6" imgW="1333440" imgH="393480" progId="Equation.3">
              <p:embed/>
            </p:oleObj>
          </a:graphicData>
        </a:graphic>
      </p:graphicFrame>
      <p:graphicFrame>
        <p:nvGraphicFramePr>
          <p:cNvPr id="28676" name="Object 4"/>
          <p:cNvGraphicFramePr>
            <a:graphicFrameLocks noChangeAspect="1"/>
          </p:cNvGraphicFramePr>
          <p:nvPr/>
        </p:nvGraphicFramePr>
        <p:xfrm>
          <a:off x="6565919" y="6143644"/>
          <a:ext cx="649287" cy="323850"/>
        </p:xfrm>
        <a:graphic>
          <a:graphicData uri="http://schemas.openxmlformats.org/presentationml/2006/ole">
            <p:oleObj spid="_x0000_s28676" name="Equation" r:id="rId7" imgW="355320" imgH="177480" progId="Equation.3">
              <p:embed/>
            </p:oleObj>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Struja</a:t>
            </a:r>
            <a:r>
              <a:rPr lang="en-US" dirty="0" smtClean="0"/>
              <a:t> p</a:t>
            </a:r>
            <a:r>
              <a:rPr lang="sr-Latn-CS" dirty="0" smtClean="0"/>
              <a:t>eći za 20 ms</a:t>
            </a:r>
            <a:endParaRPr lang="sr-Latn-CS" dirty="0"/>
          </a:p>
        </p:txBody>
      </p:sp>
      <p:pic>
        <p:nvPicPr>
          <p:cNvPr id="4" name="Content Placeholder 3" descr="strujapeci2.jpg"/>
          <p:cNvPicPr>
            <a:picLocks noGrp="1" noChangeAspect="1"/>
          </p:cNvPicPr>
          <p:nvPr>
            <p:ph idx="1"/>
          </p:nvPr>
        </p:nvPicPr>
        <p:blipFill>
          <a:blip r:embed="rId2"/>
          <a:stretch>
            <a:fillRect/>
          </a:stretch>
        </p:blipFill>
        <p:spPr>
          <a:xfrm>
            <a:off x="457200" y="2149634"/>
            <a:ext cx="8229600" cy="3960495"/>
          </a:xfrm>
          <a:ln>
            <a:solidFill>
              <a:schemeClr val="tx1"/>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Struja peći za 500ms</a:t>
            </a:r>
            <a:endParaRPr lang="sr-Latn-CS" dirty="0"/>
          </a:p>
        </p:txBody>
      </p:sp>
      <p:pic>
        <p:nvPicPr>
          <p:cNvPr id="4" name="Content Placeholder 3" descr="strujapeci5.jpg"/>
          <p:cNvPicPr>
            <a:picLocks noGrp="1" noChangeAspect="1"/>
          </p:cNvPicPr>
          <p:nvPr>
            <p:ph idx="1"/>
          </p:nvPr>
        </p:nvPicPr>
        <p:blipFill>
          <a:blip r:embed="rId2"/>
          <a:stretch>
            <a:fillRect/>
          </a:stretch>
        </p:blipFill>
        <p:spPr>
          <a:xfrm>
            <a:off x="457200" y="2136775"/>
            <a:ext cx="8229600" cy="3986213"/>
          </a:xfrm>
          <a:ln>
            <a:solidFill>
              <a:schemeClr val="tx1"/>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28670"/>
            <a:ext cx="8229600" cy="5395930"/>
          </a:xfrm>
        </p:spPr>
        <p:txBody>
          <a:bodyPr>
            <a:normAutofit fontScale="77500" lnSpcReduction="20000"/>
          </a:bodyPr>
          <a:lstStyle/>
          <a:p>
            <a:r>
              <a:rPr lang="sr-Latn-CS" sz="3100" i="1" dirty="0" smtClean="0">
                <a:latin typeface="+mj-lt"/>
              </a:rPr>
              <a:t>Domaći zadatak </a:t>
            </a:r>
            <a:r>
              <a:rPr lang="sr-Cyrl-CS" sz="3100" i="1" dirty="0" smtClean="0">
                <a:latin typeface="+mj-lt"/>
              </a:rPr>
              <a:t>9</a:t>
            </a:r>
            <a:endParaRPr lang="sr-Latn-CS" sz="3100" dirty="0" smtClean="0">
              <a:latin typeface="+mj-lt"/>
            </a:endParaRPr>
          </a:p>
          <a:p>
            <a:endParaRPr lang="sr-Latn-CS" dirty="0" smtClean="0">
              <a:latin typeface="+mj-lt"/>
            </a:endParaRPr>
          </a:p>
          <a:p>
            <a:pPr>
              <a:buNone/>
            </a:pPr>
            <a:r>
              <a:rPr lang="sr-Latn-CS" dirty="0" smtClean="0">
                <a:latin typeface="+mj-lt"/>
              </a:rPr>
              <a:t>	</a:t>
            </a:r>
            <a:r>
              <a:rPr lang="sr-Cyrl-CS" dirty="0" smtClean="0">
                <a:latin typeface="+mj-lt"/>
              </a:rPr>
              <a:t>Na Elektroenergetski sistem (EES) je potrebno priključiti elektrolučnu 100 tonsku peć snage 80 MVA. Priključak peći se predviđa na naponskom nivou 110 kV. Sa sabirnica na koje se priključuje peć se napaja i gradsko stambeno područje. Potrebno je </a:t>
            </a:r>
            <a:r>
              <a:rPr lang="sr-Latn-CS" dirty="0" smtClean="0">
                <a:latin typeface="+mj-lt"/>
              </a:rPr>
              <a:t>izvršiti relevantne analize vezane za flikere. </a:t>
            </a:r>
          </a:p>
          <a:p>
            <a:endParaRPr lang="sr-Latn-CS" dirty="0" smtClean="0">
              <a:latin typeface="+mj-lt"/>
            </a:endParaRPr>
          </a:p>
          <a:p>
            <a:pPr>
              <a:buNone/>
            </a:pPr>
            <a:r>
              <a:rPr lang="sr-Cyrl-CS" dirty="0" smtClean="0">
                <a:latin typeface="+mj-lt"/>
              </a:rPr>
              <a:t>	Peć se isporučuje sa svojim transformatorom, nazivne snage 80 MVA</a:t>
            </a:r>
            <a:r>
              <a:rPr lang="sr-Latn-CS" dirty="0" smtClean="0">
                <a:latin typeface="+mj-lt"/>
              </a:rPr>
              <a:t>, sprega Dy</a:t>
            </a:r>
            <a:r>
              <a:rPr lang="sr-Cyrl-CS" dirty="0" smtClean="0">
                <a:latin typeface="+mj-lt"/>
              </a:rPr>
              <a:t>. Napon primara transformatora iznosi 35 kV, a najviši napon sekundara 761 V. Njegova impedansa (na niskonaponskoj strani) iznosi </a:t>
            </a:r>
            <a:r>
              <a:rPr lang="sr-Cyrl-CS" i="1" u="sng" dirty="0" smtClean="0">
                <a:latin typeface="+mj-lt"/>
              </a:rPr>
              <a:t>Z</a:t>
            </a:r>
            <a:r>
              <a:rPr lang="sr-Cyrl-CS" i="1" baseline="-25000" dirty="0" smtClean="0">
                <a:latin typeface="+mj-lt"/>
              </a:rPr>
              <a:t>pt</a:t>
            </a:r>
            <a:r>
              <a:rPr lang="sr-Cyrl-CS" dirty="0" smtClean="0">
                <a:latin typeface="+mj-lt"/>
              </a:rPr>
              <a:t> = (0.05 + j 0.39) mΩ. Impedansa sekundarnog kola pećnog transformatora iznosi </a:t>
            </a:r>
            <a:r>
              <a:rPr lang="sr-Cyrl-CS" i="1" u="sng" dirty="0" smtClean="0">
                <a:latin typeface="+mj-lt"/>
              </a:rPr>
              <a:t>Z</a:t>
            </a:r>
            <a:r>
              <a:rPr lang="sr-Cyrl-CS" i="1" baseline="-25000" dirty="0" smtClean="0">
                <a:latin typeface="+mj-lt"/>
              </a:rPr>
              <a:t>sk</a:t>
            </a:r>
            <a:r>
              <a:rPr lang="sr-Cyrl-CS" dirty="0" smtClean="0">
                <a:latin typeface="+mj-lt"/>
              </a:rPr>
              <a:t> = (0.23 + j 3.8) mΩ.</a:t>
            </a:r>
            <a:endParaRPr lang="sr-Latn-CS" dirty="0" smtClean="0">
              <a:latin typeface="+mj-lt"/>
            </a:endParaRPr>
          </a:p>
          <a:p>
            <a:pPr>
              <a:buNone/>
            </a:pPr>
            <a:endParaRPr lang="sr-Latn-CS" dirty="0" smtClean="0">
              <a:latin typeface="+mj-lt"/>
            </a:endParaRPr>
          </a:p>
          <a:p>
            <a:pPr>
              <a:buNone/>
            </a:pPr>
            <a:r>
              <a:rPr lang="sr-Latn-CS" dirty="0" smtClean="0">
                <a:latin typeface="+mj-lt"/>
              </a:rPr>
              <a:t>	</a:t>
            </a:r>
            <a:r>
              <a:rPr lang="sr-Cyrl-CS" dirty="0" smtClean="0">
                <a:latin typeface="+mj-lt"/>
              </a:rPr>
              <a:t>Za transformaciju napona 110 kV/35 kV je definisan transformator nazivne snage 100 MVA, vrednosti relativnog napona kratkog spoja </a:t>
            </a:r>
            <a:r>
              <a:rPr lang="sr-Cyrl-CS" i="1" dirty="0" smtClean="0">
                <a:latin typeface="+mj-lt"/>
              </a:rPr>
              <a:t>u</a:t>
            </a:r>
            <a:r>
              <a:rPr lang="sr-Cyrl-CS" i="1" baseline="-25000" dirty="0" smtClean="0">
                <a:latin typeface="+mj-lt"/>
              </a:rPr>
              <a:t>kT</a:t>
            </a:r>
            <a:r>
              <a:rPr lang="sr-Cyrl-CS" dirty="0" smtClean="0">
                <a:latin typeface="+mj-lt"/>
              </a:rPr>
              <a:t> = 13 %. Najmanja snaga kratkog spoja mreže 110 kV na mestu priključka (pri najpovoljnijim uklopnim stanjima) iznosi 2300 MVA.</a:t>
            </a:r>
            <a:endParaRPr lang="sr-Latn-CS" dirty="0" smtClean="0">
              <a:latin typeface="+mj-lt"/>
            </a:endParaRPr>
          </a:p>
          <a:p>
            <a:endParaRPr lang="sr-Latn-CS" dirty="0">
              <a:latin typeface="+mj-l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704088"/>
            <a:ext cx="8686800" cy="1143000"/>
          </a:xfrm>
        </p:spPr>
        <p:txBody>
          <a:bodyPr>
            <a:normAutofit fontScale="90000"/>
          </a:bodyPr>
          <a:lstStyle/>
          <a:p>
            <a:r>
              <a:rPr lang="sr-Latn-CS" dirty="0" smtClean="0"/>
              <a:t>Napon na sabirnicama 35kV za 20ms</a:t>
            </a:r>
            <a:endParaRPr lang="sr-Latn-CS" dirty="0"/>
          </a:p>
        </p:txBody>
      </p:sp>
      <p:pic>
        <p:nvPicPr>
          <p:cNvPr id="4" name="Content Placeholder 3" descr="napon.jpg"/>
          <p:cNvPicPr>
            <a:picLocks noGrp="1" noChangeAspect="1"/>
          </p:cNvPicPr>
          <p:nvPr>
            <p:ph idx="1"/>
          </p:nvPr>
        </p:nvPicPr>
        <p:blipFill>
          <a:blip r:embed="rId2"/>
          <a:stretch>
            <a:fillRect/>
          </a:stretch>
        </p:blipFill>
        <p:spPr>
          <a:xfrm>
            <a:off x="457200" y="2085340"/>
            <a:ext cx="8229600" cy="4089083"/>
          </a:xfrm>
          <a:ln>
            <a:solidFill>
              <a:schemeClr val="tx1"/>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4000" dirty="0" smtClean="0"/>
              <a:t>Napon na sabirnicama 35kV za 500ms</a:t>
            </a:r>
            <a:endParaRPr lang="sr-Latn-CS" sz="4000" dirty="0"/>
          </a:p>
        </p:txBody>
      </p:sp>
      <p:pic>
        <p:nvPicPr>
          <p:cNvPr id="4" name="Content Placeholder 3" descr="napon5.jpg"/>
          <p:cNvPicPr>
            <a:picLocks noGrp="1" noChangeAspect="1"/>
          </p:cNvPicPr>
          <p:nvPr>
            <p:ph idx="1"/>
          </p:nvPr>
        </p:nvPicPr>
        <p:blipFill>
          <a:blip r:embed="rId2"/>
          <a:stretch>
            <a:fillRect/>
          </a:stretch>
        </p:blipFill>
        <p:spPr>
          <a:xfrm>
            <a:off x="457200" y="2123916"/>
            <a:ext cx="8229600" cy="4011930"/>
          </a:xfrm>
          <a:ln>
            <a:solidFill>
              <a:schemeClr val="tx1"/>
            </a:solidFill>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600" dirty="0" smtClean="0"/>
              <a:t>Struja kroz kondenzatorsku bateriju za 20ms</a:t>
            </a:r>
            <a:endParaRPr lang="sr-Latn-CS" sz="3600" dirty="0"/>
          </a:p>
        </p:txBody>
      </p:sp>
      <p:pic>
        <p:nvPicPr>
          <p:cNvPr id="4" name="Content Placeholder 3" descr="strujak2.jpg"/>
          <p:cNvPicPr>
            <a:picLocks noGrp="1" noChangeAspect="1"/>
          </p:cNvPicPr>
          <p:nvPr>
            <p:ph idx="1"/>
          </p:nvPr>
        </p:nvPicPr>
        <p:blipFill>
          <a:blip r:embed="rId2"/>
          <a:stretch>
            <a:fillRect/>
          </a:stretch>
        </p:blipFill>
        <p:spPr>
          <a:xfrm>
            <a:off x="457200" y="2098199"/>
            <a:ext cx="8229600" cy="4063365"/>
          </a:xfrm>
          <a:ln>
            <a:solidFill>
              <a:schemeClr val="tx1"/>
            </a:solid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200" dirty="0" smtClean="0"/>
              <a:t>Struja kroz kondenzatorsku bateriju za 500ms</a:t>
            </a:r>
            <a:endParaRPr lang="sr-Latn-CS" sz="3200" dirty="0"/>
          </a:p>
        </p:txBody>
      </p:sp>
      <p:pic>
        <p:nvPicPr>
          <p:cNvPr id="4" name="Content Placeholder 3" descr="strujak5.jpg"/>
          <p:cNvPicPr>
            <a:picLocks noGrp="1" noChangeAspect="1"/>
          </p:cNvPicPr>
          <p:nvPr>
            <p:ph idx="1"/>
          </p:nvPr>
        </p:nvPicPr>
        <p:blipFill>
          <a:blip r:embed="rId2"/>
          <a:stretch>
            <a:fillRect/>
          </a:stretch>
        </p:blipFill>
        <p:spPr>
          <a:xfrm>
            <a:off x="457200" y="2111057"/>
            <a:ext cx="8229600" cy="4037648"/>
          </a:xfrm>
          <a:ln>
            <a:solidFill>
              <a:schemeClr val="tx1"/>
            </a:solidFill>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4000" dirty="0" smtClean="0"/>
              <a:t>Spektralni sastav struje kroz kondenzatore pri minimalnoj struji peći</a:t>
            </a:r>
            <a:endParaRPr lang="sr-Latn-CS" sz="4000" dirty="0"/>
          </a:p>
        </p:txBody>
      </p:sp>
      <p:pic>
        <p:nvPicPr>
          <p:cNvPr id="4" name="Content Placeholder 3" descr="fftmin.jpg"/>
          <p:cNvPicPr>
            <a:picLocks noGrp="1" noChangeAspect="1"/>
          </p:cNvPicPr>
          <p:nvPr>
            <p:ph idx="1"/>
          </p:nvPr>
        </p:nvPicPr>
        <p:blipFill>
          <a:blip r:embed="rId2"/>
          <a:stretch>
            <a:fillRect/>
          </a:stretch>
        </p:blipFill>
        <p:spPr>
          <a:xfrm>
            <a:off x="457200" y="2064451"/>
            <a:ext cx="8229600" cy="4130861"/>
          </a:xfrm>
          <a:ln>
            <a:solidFill>
              <a:schemeClr val="tx1"/>
            </a:solidFill>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600" dirty="0" smtClean="0"/>
              <a:t>Spektralni sastav struje kroz kondenzatore pri maksimalnoj struji peći</a:t>
            </a:r>
            <a:endParaRPr lang="sr-Latn-CS" sz="3600" dirty="0"/>
          </a:p>
        </p:txBody>
      </p:sp>
      <p:pic>
        <p:nvPicPr>
          <p:cNvPr id="4" name="Content Placeholder 3" descr="fftmax.jpg"/>
          <p:cNvPicPr>
            <a:picLocks noGrp="1" noChangeAspect="1"/>
          </p:cNvPicPr>
          <p:nvPr>
            <p:ph idx="1"/>
          </p:nvPr>
        </p:nvPicPr>
        <p:blipFill>
          <a:blip r:embed="rId2"/>
          <a:stretch>
            <a:fillRect/>
          </a:stretch>
        </p:blipFill>
        <p:spPr>
          <a:xfrm>
            <a:off x="457200" y="2051602"/>
            <a:ext cx="8229600" cy="4156558"/>
          </a:xfrm>
          <a:ln>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600" dirty="0" smtClean="0"/>
              <a:t>Spektralni sastav napona na sabirnicama 35kV pri minimalnoj struji peći</a:t>
            </a:r>
            <a:endParaRPr lang="sr-Latn-CS" sz="3600" dirty="0"/>
          </a:p>
        </p:txBody>
      </p:sp>
      <p:pic>
        <p:nvPicPr>
          <p:cNvPr id="4" name="Content Placeholder 3" descr="fftminnapon.jpg"/>
          <p:cNvPicPr>
            <a:picLocks noGrp="1" noChangeAspect="1"/>
          </p:cNvPicPr>
          <p:nvPr>
            <p:ph idx="1"/>
          </p:nvPr>
        </p:nvPicPr>
        <p:blipFill>
          <a:blip r:embed="rId2"/>
          <a:stretch>
            <a:fillRect/>
          </a:stretch>
        </p:blipFill>
        <p:spPr>
          <a:xfrm>
            <a:off x="457200" y="2016268"/>
            <a:ext cx="8229600" cy="4227226"/>
          </a:xfrm>
          <a:ln>
            <a:solidFill>
              <a:schemeClr val="tx1"/>
            </a:solid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600" dirty="0" smtClean="0"/>
              <a:t>Spektralni sastav napona na sabirnicama 35kV pri maksimalnoj struji peći</a:t>
            </a:r>
            <a:endParaRPr lang="sr-Latn-CS" sz="3600" dirty="0"/>
          </a:p>
        </p:txBody>
      </p:sp>
      <p:pic>
        <p:nvPicPr>
          <p:cNvPr id="4" name="Content Placeholder 3" descr="fftmaxnapon.jpg"/>
          <p:cNvPicPr>
            <a:picLocks noGrp="1" noChangeAspect="1"/>
          </p:cNvPicPr>
          <p:nvPr>
            <p:ph idx="1"/>
          </p:nvPr>
        </p:nvPicPr>
        <p:blipFill>
          <a:blip r:embed="rId2"/>
          <a:stretch>
            <a:fillRect/>
          </a:stretch>
        </p:blipFill>
        <p:spPr>
          <a:xfrm>
            <a:off x="457200" y="2025905"/>
            <a:ext cx="8229600" cy="4207953"/>
          </a:xfrm>
          <a:ln>
            <a:solidFill>
              <a:schemeClr val="tx1"/>
            </a:solidFill>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nvPr>
        </p:nvGraphicFramePr>
        <p:xfrm>
          <a:off x="457200" y="1214422"/>
          <a:ext cx="8229600" cy="4714908"/>
        </p:xfrm>
        <a:graphic>
          <a:graphicData uri="http://schemas.openxmlformats.org/drawingml/2006/table">
            <a:tbl>
              <a:tblPr firstRow="1" bandRow="1">
                <a:tableStyleId>{5C22544A-7EE6-4342-B048-85BDC9FD1C3A}</a:tableStyleId>
              </a:tblPr>
              <a:tblGrid>
                <a:gridCol w="4114800"/>
                <a:gridCol w="4114800"/>
              </a:tblGrid>
              <a:tr h="714380">
                <a:tc gridSpan="2">
                  <a:txBody>
                    <a:bodyPr/>
                    <a:lstStyle/>
                    <a:p>
                      <a:pPr algn="ctr" fontAlgn="b"/>
                      <a:r>
                        <a:rPr lang="sr-Latn-CS" sz="2800" b="1" i="0" u="none" strike="noStrike" dirty="0" smtClean="0">
                          <a:solidFill>
                            <a:srgbClr val="000000"/>
                          </a:solidFill>
                          <a:latin typeface="Calibri"/>
                        </a:rPr>
                        <a:t>Uređaji </a:t>
                      </a:r>
                      <a:r>
                        <a:rPr lang="sr-Latn-CS" sz="2800" b="1" i="0" u="none" strike="noStrike" dirty="0">
                          <a:solidFill>
                            <a:srgbClr val="000000"/>
                          </a:solidFill>
                          <a:latin typeface="Calibri"/>
                        </a:rPr>
                        <a:t>za dinamičku kompenzaciju reaktivne snage</a:t>
                      </a:r>
                    </a:p>
                  </a:txBody>
                  <a:tcPr marL="9525" marR="9525" marT="9525" marB="0" anchor="ctr"/>
                </a:tc>
                <a:tc hMerge="1">
                  <a:txBody>
                    <a:bodyPr/>
                    <a:lstStyle/>
                    <a:p>
                      <a:endParaRPr lang="sr-Latn-CS"/>
                    </a:p>
                  </a:txBody>
                  <a:tcPr/>
                </a:tc>
              </a:tr>
              <a:tr h="1000132">
                <a:tc>
                  <a:txBody>
                    <a:bodyPr/>
                    <a:lstStyle/>
                    <a:p>
                      <a:pPr algn="ctr" fontAlgn="b"/>
                      <a:r>
                        <a:rPr lang="vi-VN" sz="2400" b="0" i="0" u="none" strike="noStrike" dirty="0">
                          <a:solidFill>
                            <a:srgbClr val="000000"/>
                          </a:solidFill>
                          <a:latin typeface="Calibri"/>
                        </a:rPr>
                        <a:t>Prepobuđen sinhroni motor</a:t>
                      </a:r>
                    </a:p>
                  </a:txBody>
                  <a:tcPr marL="9525" marR="9525" marT="9525" marB="0" anchor="ctr"/>
                </a:tc>
                <a:tc>
                  <a:txBody>
                    <a:bodyPr/>
                    <a:lstStyle/>
                    <a:p>
                      <a:pPr algn="ctr" fontAlgn="b"/>
                      <a:r>
                        <a:rPr lang="sr-Latn-CS" sz="2400" b="0" i="0" u="none" strike="noStrike">
                          <a:solidFill>
                            <a:srgbClr val="000000"/>
                          </a:solidFill>
                          <a:latin typeface="Calibri"/>
                        </a:rPr>
                        <a:t>Synchronous condenser (capacitor, compensator)</a:t>
                      </a:r>
                    </a:p>
                  </a:txBody>
                  <a:tcPr marL="9525" marR="9525" marT="9525" marB="0" anchor="ctr"/>
                </a:tc>
              </a:tr>
              <a:tr h="1000132">
                <a:tc>
                  <a:txBody>
                    <a:bodyPr/>
                    <a:lstStyle/>
                    <a:p>
                      <a:pPr algn="ctr" fontAlgn="b"/>
                      <a:r>
                        <a:rPr lang="sr-Latn-CS" sz="2400" b="0" i="0" u="none" strike="noStrike" dirty="0">
                          <a:solidFill>
                            <a:srgbClr val="000000"/>
                          </a:solidFill>
                          <a:latin typeface="Calibri"/>
                        </a:rPr>
                        <a:t>Statički kompenzator reaktivne snage</a:t>
                      </a:r>
                    </a:p>
                  </a:txBody>
                  <a:tcPr marL="9525" marR="9525" marT="9525" marB="0" anchor="ctr"/>
                </a:tc>
                <a:tc>
                  <a:txBody>
                    <a:bodyPr/>
                    <a:lstStyle/>
                    <a:p>
                      <a:pPr algn="ctr" fontAlgn="b"/>
                      <a:r>
                        <a:rPr lang="sr-Latn-CS" sz="2400" b="0" i="0" u="none" strike="noStrike" dirty="0">
                          <a:solidFill>
                            <a:srgbClr val="000000"/>
                          </a:solidFill>
                          <a:latin typeface="Calibri"/>
                        </a:rPr>
                        <a:t>Static Var Compensator (SVC)</a:t>
                      </a:r>
                    </a:p>
                  </a:txBody>
                  <a:tcPr marL="9525" marR="9525" marT="9525" marB="0" anchor="ctr"/>
                </a:tc>
              </a:tr>
              <a:tr h="1000132">
                <a:tc>
                  <a:txBody>
                    <a:bodyPr/>
                    <a:lstStyle/>
                    <a:p>
                      <a:pPr algn="ctr" fontAlgn="b"/>
                      <a:r>
                        <a:rPr lang="sr-Latn-CS" sz="2400" b="0" i="0" u="none" strike="noStrike" dirty="0">
                          <a:solidFill>
                            <a:srgbClr val="000000"/>
                          </a:solidFill>
                          <a:latin typeface="Calibri"/>
                        </a:rPr>
                        <a:t>Statički sinhroni kompenzator</a:t>
                      </a:r>
                    </a:p>
                  </a:txBody>
                  <a:tcPr marL="9525" marR="9525" marT="9525" marB="0" anchor="ctr"/>
                </a:tc>
                <a:tc>
                  <a:txBody>
                    <a:bodyPr/>
                    <a:lstStyle/>
                    <a:p>
                      <a:pPr algn="ctr" fontAlgn="b"/>
                      <a:r>
                        <a:rPr lang="sr-Latn-CS" sz="2400" b="0" i="0" u="none" strike="noStrike" dirty="0">
                          <a:solidFill>
                            <a:srgbClr val="000000"/>
                          </a:solidFill>
                          <a:latin typeface="Calibri"/>
                        </a:rPr>
                        <a:t>Static Synchronous Compensator (STATCOM)</a:t>
                      </a:r>
                    </a:p>
                  </a:txBody>
                  <a:tcPr marL="9525" marR="9525" marT="9525" marB="0" anchor="ctr"/>
                </a:tc>
              </a:tr>
              <a:tr h="1000132">
                <a:tc>
                  <a:txBody>
                    <a:bodyPr/>
                    <a:lstStyle/>
                    <a:p>
                      <a:pPr algn="ctr" fontAlgn="b"/>
                      <a:r>
                        <a:rPr lang="sr-Latn-CS" sz="2400" b="0" i="0" u="none" strike="noStrike" dirty="0">
                          <a:solidFill>
                            <a:srgbClr val="000000"/>
                          </a:solidFill>
                          <a:latin typeface="Calibri"/>
                        </a:rPr>
                        <a:t>Objedinjeni regulator tokova snaga</a:t>
                      </a:r>
                    </a:p>
                  </a:txBody>
                  <a:tcPr marL="9525" marR="9525" marT="9525" marB="0" anchor="ctr"/>
                </a:tc>
                <a:tc>
                  <a:txBody>
                    <a:bodyPr/>
                    <a:lstStyle/>
                    <a:p>
                      <a:pPr algn="ctr" fontAlgn="b"/>
                      <a:r>
                        <a:rPr lang="en-US" sz="2400" b="0" i="0" u="none" strike="noStrike" dirty="0">
                          <a:solidFill>
                            <a:srgbClr val="000000"/>
                          </a:solidFill>
                          <a:latin typeface="Calibri"/>
                        </a:rPr>
                        <a:t>Unified Power Flow Controller (UPFC)</a:t>
                      </a: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sr-Latn-CS" sz="3600" dirty="0" smtClean="0"/>
              <a:t>STATCOM</a:t>
            </a:r>
            <a:endParaRPr lang="sr-Latn-CS" sz="3600" dirty="0"/>
          </a:p>
        </p:txBody>
      </p:sp>
      <p:sp>
        <p:nvSpPr>
          <p:cNvPr id="6" name="Content Placeholder 5"/>
          <p:cNvSpPr>
            <a:spLocks noGrp="1"/>
          </p:cNvSpPr>
          <p:nvPr>
            <p:ph idx="1"/>
          </p:nvPr>
        </p:nvSpPr>
        <p:spPr/>
        <p:txBody>
          <a:bodyPr>
            <a:normAutofit fontScale="92500" lnSpcReduction="20000"/>
          </a:bodyPr>
          <a:lstStyle/>
          <a:p>
            <a:r>
              <a:rPr lang="sr-Latn-CS" dirty="0" smtClean="0"/>
              <a:t>STATCOM je uređaj za regulaciju baziran na naponom napajanom pretvaraču (voltage-source converter – VSC) i može da proizvodi ili troši reaktivnu energiju iz mreže. Ako se poveže na izvor električne energije (npr. akumulatorsku bateriju) može da pruža i aktivnu snagu. Član je FACTS familije uređaja. </a:t>
            </a:r>
          </a:p>
          <a:p>
            <a:endParaRPr lang="sr-Latn-CS" dirty="0" smtClean="0"/>
          </a:p>
          <a:p>
            <a:r>
              <a:rPr lang="sr-Latn-CS" dirty="0" smtClean="0"/>
              <a:t>Fleksibilni sistem za prenos naizmenične struje (Flexible Alternating Current Transmission System –FACTS) je sistem koji se sastoji od statičkih uređaja koji se koriste za prenos naizmenične električne energije. Namenjen je da poboljša kontrolabilnost i poveća sposobnost prenosa energij u mreži. Baziran je na energetskoj elektronici.</a:t>
            </a:r>
          </a:p>
          <a:p>
            <a:endParaRPr lang="sr-Latn-C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0" y="857232"/>
            <a:ext cx="9144000" cy="6000768"/>
          </a:xfrm>
        </p:spPr>
        <p:txBody>
          <a:bodyPr>
            <a:normAutofit fontScale="70000" lnSpcReduction="20000"/>
          </a:bodyPr>
          <a:lstStyle/>
          <a:p>
            <a:pPr>
              <a:buNone/>
            </a:pPr>
            <a:r>
              <a:rPr lang="sr-Latn-CS" dirty="0" smtClean="0">
                <a:latin typeface="+mj-lt"/>
              </a:rPr>
              <a:t>	Izračunati vrednost fluktuacije napona na nivou 35 kV pri promeni radne tačke između nominalne i kratkog spoja na kružnom dijagramu (do te promene radne tačke dolazi u fazi topljenja šarže). Odrediti potrebnu snagu postrojenja za dinamičku kompenzaciju kojom bi se fluktuacija napona na sabirnicama 35 kV svela na vrednost 0.5 %. </a:t>
            </a:r>
          </a:p>
          <a:p>
            <a:pPr>
              <a:buNone/>
            </a:pPr>
            <a:r>
              <a:rPr lang="sr-Latn-CS" dirty="0" smtClean="0">
                <a:latin typeface="+mj-lt"/>
              </a:rPr>
              <a:t> </a:t>
            </a:r>
          </a:p>
          <a:p>
            <a:pPr>
              <a:buNone/>
            </a:pPr>
            <a:r>
              <a:rPr lang="sr-Latn-CS" dirty="0" smtClean="0">
                <a:latin typeface="+mj-lt"/>
              </a:rPr>
              <a:t>	Promena reaktivne snage peći pri njenom nominalnom radu iznosi </a:t>
            </a:r>
            <a:r>
              <a:rPr lang="en-US" dirty="0" smtClean="0">
                <a:latin typeface="+mj-lt"/>
              </a:rPr>
              <a:t>±20% </a:t>
            </a:r>
            <a:r>
              <a:rPr lang="en-US" dirty="0" err="1" smtClean="0">
                <a:latin typeface="+mj-lt"/>
              </a:rPr>
              <a:t>oko</a:t>
            </a:r>
            <a:r>
              <a:rPr lang="en-US" dirty="0" smtClean="0">
                <a:latin typeface="+mj-lt"/>
              </a:rPr>
              <a:t> </a:t>
            </a:r>
            <a:r>
              <a:rPr lang="en-US" dirty="0" err="1" smtClean="0">
                <a:latin typeface="+mj-lt"/>
              </a:rPr>
              <a:t>nominalne</a:t>
            </a:r>
            <a:r>
              <a:rPr lang="en-US" dirty="0" smtClean="0">
                <a:latin typeface="+mj-lt"/>
              </a:rPr>
              <a:t> </a:t>
            </a:r>
            <a:r>
              <a:rPr lang="en-US" dirty="0" err="1" smtClean="0">
                <a:latin typeface="+mj-lt"/>
              </a:rPr>
              <a:t>reaktivne</a:t>
            </a:r>
            <a:r>
              <a:rPr lang="en-US" dirty="0" smtClean="0">
                <a:latin typeface="+mj-lt"/>
              </a:rPr>
              <a:t> </a:t>
            </a:r>
            <a:r>
              <a:rPr lang="en-US" dirty="0" err="1" smtClean="0">
                <a:latin typeface="+mj-lt"/>
              </a:rPr>
              <a:t>snage</a:t>
            </a:r>
            <a:r>
              <a:rPr lang="en-US" dirty="0" smtClean="0">
                <a:latin typeface="+mj-lt"/>
              </a:rPr>
              <a:t>. </a:t>
            </a:r>
            <a:endParaRPr lang="sr-Latn-CS" dirty="0" smtClean="0">
              <a:latin typeface="+mj-lt"/>
            </a:endParaRPr>
          </a:p>
          <a:p>
            <a:pPr>
              <a:buNone/>
            </a:pPr>
            <a:endParaRPr lang="sr-Latn-CS" dirty="0" smtClean="0">
              <a:latin typeface="+mj-lt"/>
            </a:endParaRPr>
          </a:p>
          <a:p>
            <a:pPr>
              <a:buNone/>
            </a:pPr>
            <a:r>
              <a:rPr lang="sr-Latn-CS" dirty="0" smtClean="0">
                <a:latin typeface="+mj-lt"/>
              </a:rPr>
              <a:t>	Koliko iznosi reaktivna snaga kondenzatora za kompenzaciju reaktivne snage kojom se faktor snage osnovnog harmonika dovodi na jediničnu vrednost (smatrati da se ne postavljaju filtri za filtraciju viših harmonika)? Kolika je vrednost induktivnosti koje se koriste za sinhronu (dinamičku) kompenzaciju reaktivne snage?</a:t>
            </a:r>
          </a:p>
          <a:p>
            <a:endParaRPr lang="sr-Latn-CS" dirty="0" smtClean="0">
              <a:latin typeface="+mj-lt"/>
            </a:endParaRPr>
          </a:p>
          <a:p>
            <a:pPr>
              <a:buNone/>
            </a:pPr>
            <a:r>
              <a:rPr lang="sr-Latn-CS" dirty="0" smtClean="0">
                <a:latin typeface="+mj-lt"/>
              </a:rPr>
              <a:t>	Izvršiti numeričku simulaciju rada peći na mreži, sa postrojenjem za dinamičku kompenzaciju reaktivne snage. Kao rezultat prikazati promenu talasnih vrednosti struje peći i napona na sabirnicama 35 kV, i to u dva vremenska perioda: 20 ms i 500 ms. Učestanost varijacije reaktivne snage peći je 2 Hz, dok spektar struje peći sadrži neparne harmonike do harmonika reda 13, čija je efektivna vrednost: </a:t>
            </a:r>
            <a:r>
              <a:rPr lang="sr-Latn-CS" i="1" dirty="0" smtClean="0">
                <a:latin typeface="+mj-lt"/>
              </a:rPr>
              <a:t>I</a:t>
            </a:r>
            <a:r>
              <a:rPr lang="sr-Latn-CS" i="1" baseline="-25000" dirty="0" smtClean="0">
                <a:latin typeface="+mj-lt"/>
                <a:sym typeface="Symbol"/>
              </a:rPr>
              <a:t></a:t>
            </a:r>
            <a:r>
              <a:rPr lang="sr-Latn-CS" dirty="0" smtClean="0">
                <a:latin typeface="+mj-lt"/>
              </a:rPr>
              <a:t> = 1.25 </a:t>
            </a:r>
            <a:r>
              <a:rPr lang="sr-Latn-CS" i="1" dirty="0" smtClean="0">
                <a:latin typeface="+mj-lt"/>
              </a:rPr>
              <a:t>I</a:t>
            </a:r>
            <a:r>
              <a:rPr lang="sr-Latn-CS" i="1" baseline="-25000" dirty="0" smtClean="0">
                <a:latin typeface="+mj-lt"/>
              </a:rPr>
              <a:t>1</a:t>
            </a:r>
            <a:r>
              <a:rPr lang="sr-Latn-CS" dirty="0" smtClean="0">
                <a:latin typeface="+mj-lt"/>
              </a:rPr>
              <a:t> / </a:t>
            </a:r>
            <a:r>
              <a:rPr lang="sr-Latn-CS" i="1" dirty="0" smtClean="0">
                <a:latin typeface="+mj-lt"/>
                <a:sym typeface="Symbol"/>
              </a:rPr>
              <a:t></a:t>
            </a:r>
            <a:r>
              <a:rPr lang="sr-Latn-CS" i="1" baseline="30000" dirty="0" smtClean="0">
                <a:latin typeface="+mj-lt"/>
              </a:rPr>
              <a:t>2</a:t>
            </a:r>
            <a:r>
              <a:rPr lang="sr-Latn-CS" dirty="0" smtClean="0">
                <a:latin typeface="+mj-lt"/>
              </a:rPr>
              <a:t>; </a:t>
            </a:r>
            <a:r>
              <a:rPr lang="sr-Latn-CS" i="1" dirty="0" smtClean="0">
                <a:latin typeface="+mj-lt"/>
              </a:rPr>
              <a:t>I</a:t>
            </a:r>
            <a:r>
              <a:rPr lang="sr-Latn-CS" i="1" baseline="-25000" dirty="0" smtClean="0">
                <a:latin typeface="+mj-lt"/>
              </a:rPr>
              <a:t>1</a:t>
            </a:r>
            <a:r>
              <a:rPr lang="sr-Latn-CS" dirty="0" smtClean="0">
                <a:latin typeface="+mj-lt"/>
              </a:rPr>
              <a:t> predstavlja efektivnu vrednost struje osnovnog harmonika. Odrediti spektralni sastav struje kroz kondenzatore i napona na sabirnicama 35 kV pri minimalnoj i maksimalnoj struji peći.</a:t>
            </a:r>
          </a:p>
          <a:p>
            <a:endParaRPr lang="sr-Latn-CS" dirty="0" smtClean="0">
              <a:latin typeface="+mj-lt"/>
            </a:endParaRPr>
          </a:p>
          <a:p>
            <a:pPr>
              <a:buNone/>
            </a:pPr>
            <a:r>
              <a:rPr lang="sr-Latn-CS" dirty="0" smtClean="0">
                <a:latin typeface="+mj-lt"/>
              </a:rPr>
              <a:t>	Potražiti na internetu i u slučaju pozitivnog ishoda prikazati da li osim sinhronih motora u praznom hodu i rešenja koje se koristi u ovom zadatku postoje i neka druga tehnička rešenja za dinamičku kompenzaciju reaktivne snage.</a:t>
            </a:r>
          </a:p>
          <a:p>
            <a:endParaRPr lang="sr-Latn-CS"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STATCOM</a:t>
            </a:r>
            <a:endParaRPr lang="sr-Latn-CS" dirty="0"/>
          </a:p>
        </p:txBody>
      </p:sp>
      <p:sp>
        <p:nvSpPr>
          <p:cNvPr id="3" name="Content Placeholder 2"/>
          <p:cNvSpPr>
            <a:spLocks noGrp="1"/>
          </p:cNvSpPr>
          <p:nvPr>
            <p:ph idx="1"/>
          </p:nvPr>
        </p:nvSpPr>
        <p:spPr>
          <a:xfrm>
            <a:off x="457200" y="1935480"/>
            <a:ext cx="8229600" cy="2136462"/>
          </a:xfrm>
        </p:spPr>
        <p:txBody>
          <a:bodyPr>
            <a:normAutofit fontScale="92500" lnSpcReduction="10000"/>
          </a:bodyPr>
          <a:lstStyle/>
          <a:p>
            <a:r>
              <a:rPr lang="en-US" dirty="0" err="1" smtClean="0"/>
              <a:t>Reaktivna</a:t>
            </a:r>
            <a:r>
              <a:rPr lang="en-US" dirty="0" smtClean="0"/>
              <a:t> </a:t>
            </a:r>
            <a:r>
              <a:rPr lang="en-US" dirty="0" err="1" smtClean="0"/>
              <a:t>snaga</a:t>
            </a:r>
            <a:r>
              <a:rPr lang="en-US" dirty="0" smtClean="0"/>
              <a:t> </a:t>
            </a:r>
            <a:r>
              <a:rPr lang="en-US" dirty="0" err="1" smtClean="0"/>
              <a:t>na</a:t>
            </a:r>
            <a:r>
              <a:rPr lang="en-US" dirty="0" smtClean="0"/>
              <a:t> </a:t>
            </a:r>
            <a:r>
              <a:rPr lang="en-US" dirty="0" err="1" smtClean="0"/>
              <a:t>terminalima</a:t>
            </a:r>
            <a:r>
              <a:rPr lang="en-US" dirty="0" smtClean="0"/>
              <a:t> STATCOM-a </a:t>
            </a:r>
            <a:r>
              <a:rPr lang="en-US" dirty="0" err="1" smtClean="0"/>
              <a:t>zavisi</a:t>
            </a:r>
            <a:r>
              <a:rPr lang="en-US" dirty="0" smtClean="0"/>
              <a:t> </a:t>
            </a:r>
            <a:r>
              <a:rPr lang="en-US" dirty="0" err="1" smtClean="0"/>
              <a:t>od</a:t>
            </a:r>
            <a:r>
              <a:rPr lang="en-US" dirty="0" smtClean="0"/>
              <a:t> amplitude </a:t>
            </a:r>
            <a:r>
              <a:rPr lang="en-US" dirty="0" err="1" smtClean="0"/>
              <a:t>naponskog</a:t>
            </a:r>
            <a:r>
              <a:rPr lang="en-US" dirty="0" smtClean="0"/>
              <a:t> </a:t>
            </a:r>
            <a:r>
              <a:rPr lang="en-US" dirty="0" err="1" smtClean="0"/>
              <a:t>izvora</a:t>
            </a:r>
            <a:r>
              <a:rPr lang="en-US" dirty="0" smtClean="0"/>
              <a:t>.</a:t>
            </a:r>
            <a:r>
              <a:rPr lang="sr-Latn-CS" dirty="0" smtClean="0"/>
              <a:t> </a:t>
            </a:r>
            <a:r>
              <a:rPr lang="en-US" dirty="0" smtClean="0"/>
              <a:t>Na primer, </a:t>
            </a:r>
            <a:r>
              <a:rPr lang="en-US" dirty="0" err="1" smtClean="0"/>
              <a:t>ako</a:t>
            </a:r>
            <a:r>
              <a:rPr lang="en-US" dirty="0" smtClean="0"/>
              <a:t> je </a:t>
            </a:r>
            <a:r>
              <a:rPr lang="en-US" dirty="0" err="1" smtClean="0"/>
              <a:t>napon</a:t>
            </a:r>
            <a:r>
              <a:rPr lang="en-US" dirty="0" smtClean="0"/>
              <a:t> </a:t>
            </a:r>
            <a:r>
              <a:rPr lang="en-US" dirty="0" err="1" smtClean="0"/>
              <a:t>pretvarača</a:t>
            </a:r>
            <a:r>
              <a:rPr lang="en-US" dirty="0" smtClean="0"/>
              <a:t> </a:t>
            </a:r>
            <a:r>
              <a:rPr lang="en-US" dirty="0" err="1" smtClean="0"/>
              <a:t>veći</a:t>
            </a:r>
            <a:r>
              <a:rPr lang="en-US" dirty="0" smtClean="0"/>
              <a:t> </a:t>
            </a:r>
            <a:r>
              <a:rPr lang="en-US" dirty="0" err="1" smtClean="0"/>
              <a:t>od</a:t>
            </a:r>
            <a:r>
              <a:rPr lang="en-US" dirty="0" smtClean="0"/>
              <a:t> </a:t>
            </a:r>
            <a:r>
              <a:rPr lang="en-US" dirty="0" err="1" smtClean="0"/>
              <a:t>napona</a:t>
            </a:r>
            <a:r>
              <a:rPr lang="en-US" dirty="0" smtClean="0"/>
              <a:t> </a:t>
            </a:r>
            <a:r>
              <a:rPr lang="en-US" dirty="0" err="1" smtClean="0"/>
              <a:t>mreže</a:t>
            </a:r>
            <a:r>
              <a:rPr lang="en-US" dirty="0" smtClean="0"/>
              <a:t> </a:t>
            </a:r>
            <a:r>
              <a:rPr lang="en-US" dirty="0" err="1" smtClean="0"/>
              <a:t>na</a:t>
            </a:r>
            <a:r>
              <a:rPr lang="en-US" dirty="0" smtClean="0"/>
              <a:t> </a:t>
            </a:r>
            <a:r>
              <a:rPr lang="en-US" dirty="0" err="1" smtClean="0"/>
              <a:t>mestu</a:t>
            </a:r>
            <a:r>
              <a:rPr lang="en-US" dirty="0" smtClean="0"/>
              <a:t> </a:t>
            </a:r>
            <a:r>
              <a:rPr lang="en-US" dirty="0" err="1" smtClean="0"/>
              <a:t>priključenja</a:t>
            </a:r>
            <a:r>
              <a:rPr lang="en-US" dirty="0" smtClean="0"/>
              <a:t>, STATCOM </a:t>
            </a:r>
            <a:r>
              <a:rPr lang="en-US" dirty="0" err="1" smtClean="0"/>
              <a:t>proizvodi</a:t>
            </a:r>
            <a:r>
              <a:rPr lang="en-US" dirty="0" smtClean="0"/>
              <a:t> </a:t>
            </a:r>
            <a:r>
              <a:rPr lang="en-US" dirty="0" err="1" smtClean="0"/>
              <a:t>reaktivnu</a:t>
            </a:r>
            <a:r>
              <a:rPr lang="en-US" dirty="0" smtClean="0"/>
              <a:t> </a:t>
            </a:r>
            <a:r>
              <a:rPr lang="en-US" dirty="0" err="1" smtClean="0"/>
              <a:t>struju</a:t>
            </a:r>
            <a:r>
              <a:rPr lang="en-US" dirty="0" smtClean="0"/>
              <a:t>. Sa </a:t>
            </a:r>
            <a:r>
              <a:rPr lang="en-US" dirty="0" err="1" smtClean="0"/>
              <a:t>druge</a:t>
            </a:r>
            <a:r>
              <a:rPr lang="en-US" dirty="0" smtClean="0"/>
              <a:t> </a:t>
            </a:r>
            <a:r>
              <a:rPr lang="en-US" dirty="0" err="1" smtClean="0"/>
              <a:t>strane</a:t>
            </a:r>
            <a:r>
              <a:rPr lang="en-US" dirty="0" smtClean="0"/>
              <a:t>, </a:t>
            </a:r>
            <a:r>
              <a:rPr lang="en-US" dirty="0" err="1" smtClean="0"/>
              <a:t>kada</a:t>
            </a:r>
            <a:r>
              <a:rPr lang="en-US" dirty="0" smtClean="0"/>
              <a:t> je </a:t>
            </a:r>
            <a:r>
              <a:rPr lang="en-US" dirty="0" err="1" smtClean="0"/>
              <a:t>amplituda</a:t>
            </a:r>
            <a:r>
              <a:rPr lang="en-US" dirty="0" smtClean="0"/>
              <a:t> </a:t>
            </a:r>
            <a:r>
              <a:rPr lang="en-US" dirty="0" err="1" smtClean="0"/>
              <a:t>naponskog</a:t>
            </a:r>
            <a:r>
              <a:rPr lang="en-US" dirty="0" smtClean="0"/>
              <a:t> </a:t>
            </a:r>
            <a:r>
              <a:rPr lang="en-US" dirty="0" err="1" smtClean="0"/>
              <a:t>izvora</a:t>
            </a:r>
            <a:r>
              <a:rPr lang="en-US" dirty="0" smtClean="0"/>
              <a:t> </a:t>
            </a:r>
            <a:r>
              <a:rPr lang="en-US" dirty="0" err="1" smtClean="0"/>
              <a:t>manja</a:t>
            </a:r>
            <a:r>
              <a:rPr lang="en-US" dirty="0" smtClean="0"/>
              <a:t> </a:t>
            </a:r>
            <a:r>
              <a:rPr lang="en-US" dirty="0" err="1" smtClean="0"/>
              <a:t>od</a:t>
            </a:r>
            <a:r>
              <a:rPr lang="en-US" dirty="0" smtClean="0"/>
              <a:t> </a:t>
            </a:r>
            <a:r>
              <a:rPr lang="en-US" dirty="0" err="1" smtClean="0"/>
              <a:t>napona</a:t>
            </a:r>
            <a:r>
              <a:rPr lang="en-US" dirty="0" smtClean="0"/>
              <a:t> </a:t>
            </a:r>
            <a:r>
              <a:rPr lang="en-US" dirty="0" err="1" smtClean="0"/>
              <a:t>mreže</a:t>
            </a:r>
            <a:r>
              <a:rPr lang="en-US" dirty="0" smtClean="0"/>
              <a:t>, on </a:t>
            </a:r>
            <a:r>
              <a:rPr lang="en-US" dirty="0" err="1" smtClean="0"/>
              <a:t>apsorbuje</a:t>
            </a:r>
            <a:r>
              <a:rPr lang="en-US" dirty="0" smtClean="0"/>
              <a:t> </a:t>
            </a:r>
            <a:r>
              <a:rPr lang="en-US" dirty="0" err="1" smtClean="0"/>
              <a:t>raktivnu</a:t>
            </a:r>
            <a:r>
              <a:rPr lang="en-US" dirty="0" smtClean="0"/>
              <a:t> </a:t>
            </a:r>
            <a:r>
              <a:rPr lang="en-US" dirty="0" err="1" smtClean="0"/>
              <a:t>snagu</a:t>
            </a:r>
            <a:r>
              <a:rPr lang="en-US" dirty="0" smtClean="0"/>
              <a:t>.</a:t>
            </a:r>
            <a:endParaRPr lang="sr-Latn-CS" dirty="0" smtClean="0"/>
          </a:p>
          <a:p>
            <a:endParaRPr lang="sr-Latn-CS" dirty="0"/>
          </a:p>
        </p:txBody>
      </p:sp>
      <p:pic>
        <p:nvPicPr>
          <p:cNvPr id="4" name="Content Placeholder 4" descr="statcom.gif"/>
          <p:cNvPicPr>
            <a:picLocks noChangeAspect="1"/>
          </p:cNvPicPr>
          <p:nvPr/>
        </p:nvPicPr>
        <p:blipFill>
          <a:blip r:embed="rId2"/>
          <a:stretch>
            <a:fillRect/>
          </a:stretch>
        </p:blipFill>
        <p:spPr>
          <a:xfrm>
            <a:off x="2000232" y="4071942"/>
            <a:ext cx="4762500" cy="2209800"/>
          </a:xfrm>
          <a:prstGeom prst="rect">
            <a:avLst/>
          </a:prstGeom>
          <a:ln>
            <a:solidFill>
              <a:schemeClr val="accent1"/>
            </a:solid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STATCOM</a:t>
            </a:r>
            <a:endParaRPr lang="sr-Latn-CS" dirty="0"/>
          </a:p>
        </p:txBody>
      </p:sp>
      <p:sp>
        <p:nvSpPr>
          <p:cNvPr id="3" name="Content Placeholder 2"/>
          <p:cNvSpPr>
            <a:spLocks noGrp="1"/>
          </p:cNvSpPr>
          <p:nvPr>
            <p:ph idx="1"/>
          </p:nvPr>
        </p:nvSpPr>
        <p:spPr/>
        <p:txBody>
          <a:bodyPr>
            <a:normAutofit lnSpcReduction="10000"/>
          </a:bodyPr>
          <a:lstStyle/>
          <a:p>
            <a:r>
              <a:rPr lang="en-US" dirty="0" err="1" smtClean="0"/>
              <a:t>Vreme</a:t>
            </a:r>
            <a:r>
              <a:rPr lang="en-US" dirty="0" smtClean="0"/>
              <a:t> </a:t>
            </a:r>
            <a:r>
              <a:rPr lang="en-US" dirty="0" err="1" smtClean="0"/>
              <a:t>reagovanja</a:t>
            </a:r>
            <a:r>
              <a:rPr lang="en-US" dirty="0" smtClean="0"/>
              <a:t> STATCOM-a je </a:t>
            </a:r>
            <a:r>
              <a:rPr lang="en-US" dirty="0" err="1" smtClean="0"/>
              <a:t>manje</a:t>
            </a:r>
            <a:r>
              <a:rPr lang="en-US" dirty="0" smtClean="0"/>
              <a:t> </a:t>
            </a:r>
            <a:r>
              <a:rPr lang="en-US" dirty="0" err="1" smtClean="0"/>
              <a:t>od</a:t>
            </a:r>
            <a:r>
              <a:rPr lang="en-US" dirty="0" smtClean="0"/>
              <a:t> </a:t>
            </a:r>
            <a:r>
              <a:rPr lang="en-US" dirty="0" err="1" smtClean="0"/>
              <a:t>statičkog</a:t>
            </a:r>
            <a:r>
              <a:rPr lang="en-US" dirty="0" smtClean="0"/>
              <a:t> </a:t>
            </a:r>
            <a:r>
              <a:rPr lang="en-US" dirty="0" err="1" smtClean="0"/>
              <a:t>kompenzatora</a:t>
            </a:r>
            <a:r>
              <a:rPr lang="en-US" dirty="0" smtClean="0"/>
              <a:t> </a:t>
            </a:r>
            <a:r>
              <a:rPr lang="en-US" dirty="0" err="1" smtClean="0"/>
              <a:t>reaktivne</a:t>
            </a:r>
            <a:r>
              <a:rPr lang="en-US" dirty="0" smtClean="0"/>
              <a:t> </a:t>
            </a:r>
            <a:r>
              <a:rPr lang="en-US" dirty="0" err="1" smtClean="0"/>
              <a:t>snage</a:t>
            </a:r>
            <a:r>
              <a:rPr lang="en-US" dirty="0" smtClean="0"/>
              <a:t> (SVC) </a:t>
            </a:r>
            <a:r>
              <a:rPr lang="en-US" dirty="0" err="1" smtClean="0"/>
              <a:t>zbog</a:t>
            </a:r>
            <a:r>
              <a:rPr lang="en-US" dirty="0" smtClean="0"/>
              <a:t> </a:t>
            </a:r>
            <a:r>
              <a:rPr lang="en-US" dirty="0" err="1" smtClean="0"/>
              <a:t>bržeg</a:t>
            </a:r>
            <a:r>
              <a:rPr lang="en-US" dirty="0" smtClean="0"/>
              <a:t> </a:t>
            </a:r>
            <a:r>
              <a:rPr lang="en-US" dirty="0" err="1" smtClean="0"/>
              <a:t>delovanja</a:t>
            </a:r>
            <a:r>
              <a:rPr lang="en-US" dirty="0" smtClean="0"/>
              <a:t> IGBT </a:t>
            </a:r>
            <a:r>
              <a:rPr lang="en-US" dirty="0" err="1" smtClean="0"/>
              <a:t>tranzistora</a:t>
            </a:r>
            <a:r>
              <a:rPr lang="en-US" dirty="0" smtClean="0"/>
              <a:t>. STATCOM </a:t>
            </a:r>
            <a:r>
              <a:rPr lang="en-US" dirty="0" err="1" smtClean="0"/>
              <a:t>pruža</a:t>
            </a:r>
            <a:r>
              <a:rPr lang="en-US" dirty="0" smtClean="0"/>
              <a:t> </a:t>
            </a:r>
            <a:r>
              <a:rPr lang="en-US" dirty="0" err="1" smtClean="0"/>
              <a:t>bolju</a:t>
            </a:r>
            <a:r>
              <a:rPr lang="en-US" dirty="0" smtClean="0"/>
              <a:t> </a:t>
            </a:r>
            <a:r>
              <a:rPr lang="en-US" dirty="0" err="1" smtClean="0"/>
              <a:t>kompenzaciju</a:t>
            </a:r>
            <a:r>
              <a:rPr lang="en-US" dirty="0" smtClean="0"/>
              <a:t> </a:t>
            </a:r>
            <a:r>
              <a:rPr lang="en-US" dirty="0" err="1" smtClean="0"/>
              <a:t>na</a:t>
            </a:r>
            <a:r>
              <a:rPr lang="en-US" dirty="0" smtClean="0"/>
              <a:t> </a:t>
            </a:r>
            <a:r>
              <a:rPr lang="en-US" dirty="0" err="1" smtClean="0"/>
              <a:t>malim</a:t>
            </a:r>
            <a:r>
              <a:rPr lang="en-US" dirty="0" smtClean="0"/>
              <a:t> </a:t>
            </a:r>
            <a:r>
              <a:rPr lang="en-US" dirty="0" err="1" smtClean="0"/>
              <a:t>naponima</a:t>
            </a:r>
            <a:r>
              <a:rPr lang="en-US" dirty="0" smtClean="0"/>
              <a:t> </a:t>
            </a:r>
            <a:r>
              <a:rPr lang="en-US" dirty="0" err="1" smtClean="0"/>
              <a:t>nego</a:t>
            </a:r>
            <a:r>
              <a:rPr lang="en-US" dirty="0" smtClean="0"/>
              <a:t> SVC, </a:t>
            </a:r>
            <a:r>
              <a:rPr lang="en-US" dirty="0" err="1" smtClean="0"/>
              <a:t>zato</a:t>
            </a:r>
            <a:r>
              <a:rPr lang="en-US" dirty="0" smtClean="0"/>
              <a:t> </a:t>
            </a:r>
            <a:r>
              <a:rPr lang="en-US" dirty="0" err="1" smtClean="0"/>
              <a:t>što</a:t>
            </a:r>
            <a:r>
              <a:rPr lang="en-US" dirty="0" smtClean="0"/>
              <a:t> </a:t>
            </a:r>
            <a:r>
              <a:rPr lang="en-US" dirty="0" err="1" smtClean="0"/>
              <a:t>reaktivna</a:t>
            </a:r>
            <a:r>
              <a:rPr lang="en-US" dirty="0" smtClean="0"/>
              <a:t> </a:t>
            </a:r>
            <a:r>
              <a:rPr lang="en-US" dirty="0" err="1" smtClean="0"/>
              <a:t>snaga</a:t>
            </a:r>
            <a:r>
              <a:rPr lang="en-US" dirty="0" smtClean="0"/>
              <a:t> </a:t>
            </a:r>
            <a:r>
              <a:rPr lang="en-US" dirty="0" err="1" smtClean="0"/>
              <a:t>iz</a:t>
            </a:r>
            <a:r>
              <a:rPr lang="en-US" dirty="0" smtClean="0"/>
              <a:t> STATCOM-a </a:t>
            </a:r>
            <a:r>
              <a:rPr lang="en-US" dirty="0" err="1" smtClean="0"/>
              <a:t>opada</a:t>
            </a:r>
            <a:r>
              <a:rPr lang="en-US" dirty="0" smtClean="0"/>
              <a:t> </a:t>
            </a:r>
            <a:r>
              <a:rPr lang="en-US" dirty="0" err="1" smtClean="0"/>
              <a:t>linearno</a:t>
            </a:r>
            <a:r>
              <a:rPr lang="en-US" dirty="0" smtClean="0"/>
              <a:t> </a:t>
            </a:r>
            <a:r>
              <a:rPr lang="sr-Latn-CS" dirty="0" err="1" smtClean="0"/>
              <a:t>s</a:t>
            </a:r>
            <a:r>
              <a:rPr lang="en-US" dirty="0" smtClean="0"/>
              <a:t>a </a:t>
            </a:r>
            <a:r>
              <a:rPr lang="en-US" dirty="0" err="1" smtClean="0"/>
              <a:t>naponom</a:t>
            </a:r>
            <a:r>
              <a:rPr lang="en-US" dirty="0" smtClean="0"/>
              <a:t> (</a:t>
            </a:r>
            <a:r>
              <a:rPr lang="en-US" dirty="0" err="1" smtClean="0"/>
              <a:t>struja</a:t>
            </a:r>
            <a:r>
              <a:rPr lang="en-US" dirty="0" smtClean="0"/>
              <a:t> </a:t>
            </a:r>
            <a:r>
              <a:rPr lang="en-US" dirty="0" err="1" smtClean="0"/>
              <a:t>može</a:t>
            </a:r>
            <a:r>
              <a:rPr lang="en-US" dirty="0" smtClean="0"/>
              <a:t> </a:t>
            </a:r>
            <a:r>
              <a:rPr lang="en-US" dirty="0" err="1" smtClean="0"/>
              <a:t>da</a:t>
            </a:r>
            <a:r>
              <a:rPr lang="en-US" dirty="0" smtClean="0"/>
              <a:t> se </a:t>
            </a:r>
            <a:r>
              <a:rPr lang="en-US" dirty="0" err="1" smtClean="0"/>
              <a:t>održava</a:t>
            </a:r>
            <a:r>
              <a:rPr lang="en-US" dirty="0" smtClean="0"/>
              <a:t> </a:t>
            </a:r>
            <a:r>
              <a:rPr lang="en-US" dirty="0" err="1" smtClean="0"/>
              <a:t>na</a:t>
            </a:r>
            <a:r>
              <a:rPr lang="en-US" dirty="0" smtClean="0"/>
              <a:t> </a:t>
            </a:r>
            <a:r>
              <a:rPr lang="en-US" dirty="0" err="1" smtClean="0"/>
              <a:t>naznačenoj</a:t>
            </a:r>
            <a:r>
              <a:rPr lang="en-US" dirty="0" smtClean="0"/>
              <a:t> </a:t>
            </a:r>
            <a:r>
              <a:rPr lang="en-US" dirty="0" err="1" smtClean="0"/>
              <a:t>vrednosti</a:t>
            </a:r>
            <a:r>
              <a:rPr lang="en-US" dirty="0" smtClean="0"/>
              <a:t> </a:t>
            </a:r>
            <a:r>
              <a:rPr lang="en-US" dirty="0" err="1" smtClean="0"/>
              <a:t>čak</a:t>
            </a:r>
            <a:r>
              <a:rPr lang="en-US" dirty="0" smtClean="0"/>
              <a:t> </a:t>
            </a:r>
            <a:r>
              <a:rPr lang="en-US" dirty="0" err="1" smtClean="0"/>
              <a:t>i</a:t>
            </a:r>
            <a:r>
              <a:rPr lang="en-US" dirty="0" smtClean="0"/>
              <a:t> </a:t>
            </a:r>
            <a:r>
              <a:rPr lang="en-US" dirty="0" err="1" smtClean="0"/>
              <a:t>pri</a:t>
            </a:r>
            <a:r>
              <a:rPr lang="en-US" dirty="0" smtClean="0"/>
              <a:t> </a:t>
            </a:r>
            <a:r>
              <a:rPr lang="en-US" dirty="0" err="1" smtClean="0"/>
              <a:t>malim</a:t>
            </a:r>
            <a:r>
              <a:rPr lang="en-US" dirty="0" smtClean="0"/>
              <a:t> </a:t>
            </a:r>
            <a:r>
              <a:rPr lang="en-US" dirty="0" err="1" smtClean="0"/>
              <a:t>naponima</a:t>
            </a:r>
            <a:r>
              <a:rPr lang="en-US" dirty="0" smtClean="0"/>
              <a:t>).</a:t>
            </a:r>
            <a:r>
              <a:rPr lang="sr-Latn-CS" dirty="0" smtClean="0"/>
              <a:t> </a:t>
            </a:r>
            <a:r>
              <a:rPr lang="en-US" dirty="0" err="1" smtClean="0"/>
              <a:t>Izlaz</a:t>
            </a:r>
            <a:r>
              <a:rPr lang="en-US" dirty="0" smtClean="0"/>
              <a:t> </a:t>
            </a:r>
            <a:r>
              <a:rPr lang="en-US" dirty="0" err="1" smtClean="0"/>
              <a:t>snage</a:t>
            </a:r>
            <a:r>
              <a:rPr lang="en-US" dirty="0" smtClean="0"/>
              <a:t> SVC-a je </a:t>
            </a:r>
            <a:r>
              <a:rPr lang="en-US" dirty="0" err="1" smtClean="0"/>
              <a:t>proporcionalan</a:t>
            </a:r>
            <a:r>
              <a:rPr lang="en-US" dirty="0" smtClean="0"/>
              <a:t> </a:t>
            </a:r>
            <a:r>
              <a:rPr lang="en-US" dirty="0" err="1" smtClean="0"/>
              <a:t>sa</a:t>
            </a:r>
            <a:r>
              <a:rPr lang="en-US" dirty="0" smtClean="0"/>
              <a:t> </a:t>
            </a:r>
            <a:r>
              <a:rPr lang="en-US" dirty="0" err="1" smtClean="0"/>
              <a:t>kvadratom</a:t>
            </a:r>
            <a:r>
              <a:rPr lang="en-US" dirty="0" smtClean="0"/>
              <a:t> amplitude </a:t>
            </a:r>
            <a:r>
              <a:rPr lang="en-US" dirty="0" err="1" smtClean="0"/>
              <a:t>napona</a:t>
            </a:r>
            <a:r>
              <a:rPr lang="en-US" dirty="0" smtClean="0"/>
              <a:t>. </a:t>
            </a:r>
            <a:r>
              <a:rPr lang="en-US" dirty="0" err="1" smtClean="0"/>
              <a:t>Ovo</a:t>
            </a:r>
            <a:r>
              <a:rPr lang="en-US" dirty="0" smtClean="0"/>
              <a:t> </a:t>
            </a:r>
            <a:r>
              <a:rPr lang="en-US" dirty="0" err="1" smtClean="0"/>
              <a:t>čini</a:t>
            </a:r>
            <a:r>
              <a:rPr lang="en-US" dirty="0" smtClean="0"/>
              <a:t> </a:t>
            </a:r>
            <a:r>
              <a:rPr lang="en-US" dirty="0" err="1" smtClean="0"/>
              <a:t>da</a:t>
            </a:r>
            <a:r>
              <a:rPr lang="en-US" dirty="0" smtClean="0"/>
              <a:t> </a:t>
            </a:r>
            <a:r>
              <a:rPr lang="en-US" dirty="0" err="1" smtClean="0"/>
              <a:t>dostupna</a:t>
            </a:r>
            <a:r>
              <a:rPr lang="en-US" dirty="0" smtClean="0"/>
              <a:t> </a:t>
            </a:r>
            <a:r>
              <a:rPr lang="en-US" dirty="0" err="1" smtClean="0"/>
              <a:t>reaktivna</a:t>
            </a:r>
            <a:r>
              <a:rPr lang="en-US" dirty="0" smtClean="0"/>
              <a:t> </a:t>
            </a:r>
            <a:r>
              <a:rPr lang="en-US" dirty="0" err="1" smtClean="0"/>
              <a:t>snaga</a:t>
            </a:r>
            <a:r>
              <a:rPr lang="en-US" dirty="0" smtClean="0"/>
              <a:t> </a:t>
            </a:r>
            <a:r>
              <a:rPr lang="en-US" dirty="0" err="1" smtClean="0"/>
              <a:t>drastično</a:t>
            </a:r>
            <a:r>
              <a:rPr lang="en-US" dirty="0" smtClean="0"/>
              <a:t> </a:t>
            </a:r>
            <a:r>
              <a:rPr lang="en-US" dirty="0" err="1" smtClean="0"/>
              <a:t>opadne</a:t>
            </a:r>
            <a:r>
              <a:rPr lang="en-US" dirty="0" smtClean="0"/>
              <a:t> </a:t>
            </a:r>
            <a:r>
              <a:rPr lang="en-US" dirty="0" err="1" smtClean="0"/>
              <a:t>kada</a:t>
            </a:r>
            <a:r>
              <a:rPr lang="en-US" dirty="0" smtClean="0"/>
              <a:t> </a:t>
            </a:r>
            <a:r>
              <a:rPr lang="en-US" dirty="0" err="1" smtClean="0"/>
              <a:t>opadne</a:t>
            </a:r>
            <a:r>
              <a:rPr lang="en-US" dirty="0" smtClean="0"/>
              <a:t> </a:t>
            </a:r>
            <a:r>
              <a:rPr lang="en-US" dirty="0" err="1" smtClean="0"/>
              <a:t>napon</a:t>
            </a:r>
            <a:r>
              <a:rPr lang="en-US" dirty="0" smtClean="0"/>
              <a:t>, time </a:t>
            </a:r>
            <a:r>
              <a:rPr lang="en-US" dirty="0" err="1" smtClean="0"/>
              <a:t>smanujući</a:t>
            </a:r>
            <a:r>
              <a:rPr lang="en-US" dirty="0" smtClean="0"/>
              <a:t> </a:t>
            </a:r>
            <a:r>
              <a:rPr lang="en-US" dirty="0" err="1" smtClean="0"/>
              <a:t>stabilnost</a:t>
            </a:r>
            <a:r>
              <a:rPr lang="sr-Latn-CS" dirty="0" smtClean="0"/>
              <a:t> SVC-a</a:t>
            </a:r>
            <a:r>
              <a:rPr lang="en-US" dirty="0" smtClean="0"/>
              <a:t>. </a:t>
            </a:r>
            <a:endParaRPr lang="sr-Latn-CS" dirty="0" smtClean="0"/>
          </a:p>
          <a:p>
            <a:endParaRPr lang="sr-Latn-C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UPFC</a:t>
            </a:r>
            <a:endParaRPr lang="sr-Latn-CS" dirty="0"/>
          </a:p>
        </p:txBody>
      </p:sp>
      <p:sp>
        <p:nvSpPr>
          <p:cNvPr id="3" name="Content Placeholder 2"/>
          <p:cNvSpPr>
            <a:spLocks noGrp="1"/>
          </p:cNvSpPr>
          <p:nvPr>
            <p:ph idx="1"/>
          </p:nvPr>
        </p:nvSpPr>
        <p:spPr/>
        <p:txBody>
          <a:bodyPr/>
          <a:lstStyle/>
          <a:p>
            <a:r>
              <a:rPr lang="en-US" dirty="0" smtClean="0"/>
              <a:t>UPFC je </a:t>
            </a:r>
            <a:r>
              <a:rPr lang="en-US" dirty="0" err="1" smtClean="0"/>
              <a:t>električni</a:t>
            </a:r>
            <a:r>
              <a:rPr lang="en-US" dirty="0" smtClean="0"/>
              <a:t> </a:t>
            </a:r>
            <a:r>
              <a:rPr lang="en-US" dirty="0" err="1" smtClean="0"/>
              <a:t>uređaj</a:t>
            </a:r>
            <a:r>
              <a:rPr lang="en-US" dirty="0" smtClean="0"/>
              <a:t> </a:t>
            </a:r>
            <a:r>
              <a:rPr lang="en-US" dirty="0" err="1" smtClean="0"/>
              <a:t>za</a:t>
            </a:r>
            <a:r>
              <a:rPr lang="en-US" dirty="0" smtClean="0"/>
              <a:t> </a:t>
            </a:r>
            <a:r>
              <a:rPr lang="en-US" dirty="0" err="1" smtClean="0"/>
              <a:t>brzu</a:t>
            </a:r>
            <a:r>
              <a:rPr lang="en-US" dirty="0" smtClean="0"/>
              <a:t> </a:t>
            </a:r>
            <a:r>
              <a:rPr lang="en-US" dirty="0" err="1" smtClean="0"/>
              <a:t>kompenzaciju</a:t>
            </a:r>
            <a:r>
              <a:rPr lang="en-US" dirty="0" smtClean="0"/>
              <a:t> </a:t>
            </a:r>
            <a:r>
              <a:rPr lang="en-US" dirty="0" err="1" smtClean="0"/>
              <a:t>reaktivne</a:t>
            </a:r>
            <a:r>
              <a:rPr lang="en-US" dirty="0" smtClean="0"/>
              <a:t> </a:t>
            </a:r>
            <a:r>
              <a:rPr lang="en-US" dirty="0" err="1" smtClean="0"/>
              <a:t>snage</a:t>
            </a:r>
            <a:r>
              <a:rPr lang="en-US" dirty="0" smtClean="0"/>
              <a:t>. </a:t>
            </a:r>
            <a:r>
              <a:rPr lang="en-US" dirty="0" err="1" smtClean="0"/>
              <a:t>Koristi</a:t>
            </a:r>
            <a:r>
              <a:rPr lang="en-US" dirty="0" smtClean="0"/>
              <a:t> par </a:t>
            </a:r>
            <a:r>
              <a:rPr lang="en-US" dirty="0" err="1" smtClean="0"/>
              <a:t>trofaznih</a:t>
            </a:r>
            <a:r>
              <a:rPr lang="en-US" dirty="0" smtClean="0"/>
              <a:t> </a:t>
            </a:r>
            <a:r>
              <a:rPr lang="en-US" dirty="0" err="1" smtClean="0"/>
              <a:t>kontrolabilnih</a:t>
            </a:r>
            <a:r>
              <a:rPr lang="en-US" dirty="0" smtClean="0"/>
              <a:t> </a:t>
            </a:r>
            <a:r>
              <a:rPr lang="en-US" dirty="0" err="1" smtClean="0"/>
              <a:t>mostova</a:t>
            </a:r>
            <a:r>
              <a:rPr lang="en-US" dirty="0" smtClean="0"/>
              <a:t> </a:t>
            </a:r>
            <a:r>
              <a:rPr lang="en-US" dirty="0" err="1" smtClean="0"/>
              <a:t>za</a:t>
            </a:r>
            <a:r>
              <a:rPr lang="en-US" dirty="0" smtClean="0"/>
              <a:t> </a:t>
            </a:r>
            <a:r>
              <a:rPr lang="en-US" dirty="0" err="1" smtClean="0"/>
              <a:t>generisanje</a:t>
            </a:r>
            <a:r>
              <a:rPr lang="en-US" dirty="0" smtClean="0"/>
              <a:t> </a:t>
            </a:r>
            <a:r>
              <a:rPr lang="en-US" dirty="0" err="1" smtClean="0"/>
              <a:t>struje</a:t>
            </a:r>
            <a:r>
              <a:rPr lang="en-US" dirty="0" smtClean="0"/>
              <a:t> </a:t>
            </a:r>
            <a:r>
              <a:rPr lang="en-US" dirty="0" err="1" smtClean="0"/>
              <a:t>koja</a:t>
            </a:r>
            <a:r>
              <a:rPr lang="en-US" dirty="0" smtClean="0"/>
              <a:t> je </a:t>
            </a:r>
            <a:r>
              <a:rPr lang="en-US" dirty="0" err="1" smtClean="0"/>
              <a:t>injektira</a:t>
            </a:r>
            <a:r>
              <a:rPr lang="en-US" dirty="0" smtClean="0"/>
              <a:t> u </a:t>
            </a:r>
            <a:r>
              <a:rPr lang="en-US" dirty="0" err="1" smtClean="0"/>
              <a:t>prenosnu</a:t>
            </a:r>
            <a:r>
              <a:rPr lang="en-US" dirty="0" smtClean="0"/>
              <a:t> </a:t>
            </a:r>
            <a:r>
              <a:rPr lang="en-US" dirty="0" err="1" smtClean="0"/>
              <a:t>liniju</a:t>
            </a:r>
            <a:r>
              <a:rPr lang="en-US" dirty="0" smtClean="0"/>
              <a:t> </a:t>
            </a:r>
            <a:r>
              <a:rPr lang="en-US" dirty="0" err="1" smtClean="0"/>
              <a:t>korišćenjem</a:t>
            </a:r>
            <a:r>
              <a:rPr lang="en-US" dirty="0" smtClean="0"/>
              <a:t> </a:t>
            </a:r>
            <a:r>
              <a:rPr lang="en-US" dirty="0" err="1" smtClean="0"/>
              <a:t>rednog</a:t>
            </a:r>
            <a:r>
              <a:rPr lang="en-US" dirty="0" smtClean="0"/>
              <a:t> </a:t>
            </a:r>
            <a:r>
              <a:rPr lang="en-US" dirty="0" err="1" smtClean="0"/>
              <a:t>transformatora</a:t>
            </a:r>
            <a:r>
              <a:rPr lang="en-US" dirty="0" smtClean="0"/>
              <a:t>. </a:t>
            </a:r>
            <a:r>
              <a:rPr lang="en-US" dirty="0" err="1" smtClean="0"/>
              <a:t>Kontroler</a:t>
            </a:r>
            <a:r>
              <a:rPr lang="en-US" dirty="0" smtClean="0"/>
              <a:t> </a:t>
            </a:r>
            <a:r>
              <a:rPr lang="en-US" dirty="0" err="1" smtClean="0"/>
              <a:t>može</a:t>
            </a:r>
            <a:r>
              <a:rPr lang="en-US" dirty="0" smtClean="0"/>
              <a:t> </a:t>
            </a:r>
            <a:r>
              <a:rPr lang="en-US" dirty="0" err="1" smtClean="0"/>
              <a:t>da</a:t>
            </a:r>
            <a:r>
              <a:rPr lang="en-US" dirty="0" smtClean="0"/>
              <a:t> </a:t>
            </a:r>
            <a:r>
              <a:rPr lang="en-US" dirty="0" err="1" smtClean="0"/>
              <a:t>upravlja</a:t>
            </a:r>
            <a:r>
              <a:rPr lang="en-US" dirty="0" smtClean="0"/>
              <a:t> </a:t>
            </a:r>
            <a:r>
              <a:rPr lang="en-US" dirty="0" err="1" smtClean="0"/>
              <a:t>tokovima</a:t>
            </a:r>
            <a:r>
              <a:rPr lang="en-US" dirty="0" smtClean="0"/>
              <a:t> </a:t>
            </a:r>
            <a:r>
              <a:rPr lang="en-US" dirty="0" err="1" smtClean="0"/>
              <a:t>aktivne</a:t>
            </a:r>
            <a:r>
              <a:rPr lang="en-US" dirty="0" smtClean="0"/>
              <a:t> </a:t>
            </a:r>
            <a:r>
              <a:rPr lang="en-US" dirty="0" err="1" smtClean="0"/>
              <a:t>i</a:t>
            </a:r>
            <a:r>
              <a:rPr lang="en-US" dirty="0" smtClean="0"/>
              <a:t> </a:t>
            </a:r>
            <a:r>
              <a:rPr lang="en-US" dirty="0" err="1" smtClean="0"/>
              <a:t>reaktivne</a:t>
            </a:r>
            <a:r>
              <a:rPr lang="en-US" dirty="0" smtClean="0"/>
              <a:t> </a:t>
            </a:r>
            <a:r>
              <a:rPr lang="en-US" dirty="0" err="1" smtClean="0"/>
              <a:t>snage</a:t>
            </a:r>
            <a:r>
              <a:rPr lang="en-US" dirty="0" smtClean="0"/>
              <a:t>.  UPFC </a:t>
            </a:r>
            <a:r>
              <a:rPr lang="en-US" dirty="0" err="1" smtClean="0"/>
              <a:t>koristi</a:t>
            </a:r>
            <a:r>
              <a:rPr lang="en-US" dirty="0" smtClean="0"/>
              <a:t>  ‘solid state’ </a:t>
            </a:r>
            <a:r>
              <a:rPr lang="en-US" dirty="0" err="1" smtClean="0"/>
              <a:t>ure</a:t>
            </a:r>
            <a:r>
              <a:rPr lang="sr-Latn-CS" dirty="0" smtClean="0"/>
              <a:t>đaje koji pružaju funkcionalnu fleksibilnost koja se obično ne može postići konvencionalnim tiristorski kontrolisanim sistemima.</a:t>
            </a:r>
            <a:endParaRPr lang="sr-Latn-C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UPFC</a:t>
            </a:r>
            <a:endParaRPr lang="sr-Latn-CS" dirty="0"/>
          </a:p>
        </p:txBody>
      </p:sp>
      <p:sp>
        <p:nvSpPr>
          <p:cNvPr id="3" name="Content Placeholder 2"/>
          <p:cNvSpPr>
            <a:spLocks noGrp="1"/>
          </p:cNvSpPr>
          <p:nvPr>
            <p:ph idx="1"/>
          </p:nvPr>
        </p:nvSpPr>
        <p:spPr/>
        <p:txBody>
          <a:bodyPr/>
          <a:lstStyle/>
          <a:p>
            <a:r>
              <a:rPr lang="sr-Latn-CS" dirty="0" smtClean="0"/>
              <a:t>UPFC je kombinacija STATCOM-a i statičkog sinhronog rednog kompenzatora (</a:t>
            </a:r>
            <a:r>
              <a:rPr lang="en-US" dirty="0" smtClean="0"/>
              <a:t>Static Synchronous Series Compensator – SSSC) </a:t>
            </a:r>
            <a:r>
              <a:rPr lang="en-US" dirty="0" err="1" smtClean="0"/>
              <a:t>koji</a:t>
            </a:r>
            <a:r>
              <a:rPr lang="en-US" dirty="0" smtClean="0"/>
              <a:t> </a:t>
            </a:r>
            <a:r>
              <a:rPr lang="en-US" dirty="0" err="1" smtClean="0"/>
              <a:t>su</a:t>
            </a:r>
            <a:r>
              <a:rPr lang="en-US" dirty="0" smtClean="0"/>
              <a:t> </a:t>
            </a:r>
            <a:r>
              <a:rPr lang="en-US" dirty="0" err="1" smtClean="0"/>
              <a:t>spojeni</a:t>
            </a:r>
            <a:r>
              <a:rPr lang="en-US" dirty="0" smtClean="0"/>
              <a:t> </a:t>
            </a:r>
            <a:r>
              <a:rPr lang="en-US" dirty="0" err="1" smtClean="0"/>
              <a:t>preko</a:t>
            </a:r>
            <a:r>
              <a:rPr lang="en-US" dirty="0" smtClean="0"/>
              <a:t> </a:t>
            </a:r>
            <a:r>
              <a:rPr lang="en-US" dirty="0" err="1" smtClean="0"/>
              <a:t>zajedničke</a:t>
            </a:r>
            <a:r>
              <a:rPr lang="en-US" dirty="0" smtClean="0"/>
              <a:t> </a:t>
            </a:r>
            <a:r>
              <a:rPr lang="en-US" dirty="0" err="1" smtClean="0"/>
              <a:t>veze</a:t>
            </a:r>
            <a:r>
              <a:rPr lang="en-US" dirty="0" smtClean="0"/>
              <a:t> </a:t>
            </a:r>
            <a:r>
              <a:rPr lang="en-US" dirty="0" err="1" smtClean="0"/>
              <a:t>jednosmernog</a:t>
            </a:r>
            <a:r>
              <a:rPr lang="en-US" dirty="0" smtClean="0"/>
              <a:t> </a:t>
            </a:r>
            <a:r>
              <a:rPr lang="en-US" dirty="0" err="1" smtClean="0"/>
              <a:t>napona</a:t>
            </a:r>
            <a:r>
              <a:rPr lang="en-US" dirty="0" smtClean="0"/>
              <a:t>.</a:t>
            </a:r>
            <a:endParaRPr lang="sr-Latn-CS" dirty="0" smtClean="0"/>
          </a:p>
          <a:p>
            <a:endParaRPr lang="sr-Latn-CS" dirty="0" smtClean="0"/>
          </a:p>
          <a:p>
            <a:endParaRPr lang="sr-Latn-CS" dirty="0"/>
          </a:p>
        </p:txBody>
      </p:sp>
      <p:pic>
        <p:nvPicPr>
          <p:cNvPr id="5" name="Picture 4" descr="upfc.gif"/>
          <p:cNvPicPr>
            <a:picLocks noChangeAspect="1"/>
          </p:cNvPicPr>
          <p:nvPr/>
        </p:nvPicPr>
        <p:blipFill>
          <a:blip r:embed="rId2"/>
          <a:stretch>
            <a:fillRect/>
          </a:stretch>
        </p:blipFill>
        <p:spPr>
          <a:xfrm>
            <a:off x="2285984" y="3924319"/>
            <a:ext cx="4762500" cy="2219325"/>
          </a:xfrm>
          <a:prstGeom prst="rect">
            <a:avLst/>
          </a:prstGeom>
          <a:ln>
            <a:solidFill>
              <a:schemeClr val="accent1"/>
            </a:solid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pPr algn="ctr"/>
            <a:r>
              <a:rPr lang="sr-Latn-CS" dirty="0" smtClean="0"/>
              <a:t>Hvala na pažnji!</a:t>
            </a:r>
            <a:endParaRPr lang="sr-Latn-C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sr-Latn-CS" dirty="0" smtClean="0"/>
              <a:t>Teorija:</a:t>
            </a:r>
            <a:br>
              <a:rPr lang="sr-Latn-CS" dirty="0" smtClean="0"/>
            </a:br>
            <a:endParaRPr lang="sr-Latn-CS" dirty="0"/>
          </a:p>
        </p:txBody>
      </p:sp>
      <p:sp>
        <p:nvSpPr>
          <p:cNvPr id="3" name="Content Placeholder 2"/>
          <p:cNvSpPr>
            <a:spLocks noGrp="1"/>
          </p:cNvSpPr>
          <p:nvPr>
            <p:ph idx="1"/>
          </p:nvPr>
        </p:nvSpPr>
        <p:spPr>
          <a:xfrm>
            <a:off x="500034" y="1571612"/>
            <a:ext cx="8229600" cy="2993718"/>
          </a:xfrm>
        </p:spPr>
        <p:txBody>
          <a:bodyPr>
            <a:normAutofit fontScale="77500" lnSpcReduction="20000"/>
          </a:bodyPr>
          <a:lstStyle/>
          <a:p>
            <a:pPr>
              <a:buNone/>
            </a:pPr>
            <a:r>
              <a:rPr lang="sr-Latn-CS" dirty="0" smtClean="0"/>
              <a:t>	Kod  nekih prijemnika se u toku rada javlja stalna promena reaktivne snage, koja na ekvivalentnoj impedansi mreže izaziva stalne promene pada napona. Te promene pada napona izazivaju “ treperenje napona “ tj. stalnu promenu efektivne vrednosti napona na prijemnicima. U ovom zadatku se posmatraju problemi u vezi sa “ treperenjem napona “ zbog prisustva elektrolučne peći. Rad elektrolučne peći u stabilnom stanju karakteriše konstantna vrednost aktivne i promenljiva vrednost reaktivne snage. To je posledica automatskog pokretanja elektroda pomoću regulisanog pogona (na taj način se odrzava stalna vrednost impedanse luka) i pojava u električnom luku svake od faza.  Jednačina koja određuje promenu pada napona glasi:</a:t>
            </a:r>
          </a:p>
          <a:p>
            <a:endParaRPr lang="sr-Latn-CS" dirty="0" smtClean="0"/>
          </a:p>
          <a:p>
            <a:endParaRPr lang="sr-Latn-CS" dirty="0" smtClean="0"/>
          </a:p>
          <a:p>
            <a:endParaRPr lang="sr-Latn-CS" dirty="0"/>
          </a:p>
        </p:txBody>
      </p:sp>
      <p:sp>
        <p:nvSpPr>
          <p:cNvPr id="8" name="TextBox 7"/>
          <p:cNvSpPr txBox="1"/>
          <p:nvPr/>
        </p:nvSpPr>
        <p:spPr>
          <a:xfrm>
            <a:off x="1357290" y="5072074"/>
            <a:ext cx="3143272" cy="369332"/>
          </a:xfrm>
          <a:prstGeom prst="rect">
            <a:avLst/>
          </a:prstGeom>
          <a:noFill/>
        </p:spPr>
        <p:txBody>
          <a:bodyPr wrap="square" rtlCol="0">
            <a:spAutoFit/>
          </a:bodyPr>
          <a:lstStyle/>
          <a:p>
            <a:endParaRPr lang="sr-Latn-CS" dirty="0"/>
          </a:p>
        </p:txBody>
      </p:sp>
      <p:graphicFrame>
        <p:nvGraphicFramePr>
          <p:cNvPr id="1029" name="Object 5"/>
          <p:cNvGraphicFramePr>
            <a:graphicFrameLocks noChangeAspect="1"/>
          </p:cNvGraphicFramePr>
          <p:nvPr/>
        </p:nvGraphicFramePr>
        <p:xfrm>
          <a:off x="857224" y="4643446"/>
          <a:ext cx="2798763" cy="1357313"/>
        </p:xfrm>
        <a:graphic>
          <a:graphicData uri="http://schemas.openxmlformats.org/presentationml/2006/ole">
            <p:oleObj spid="_x0000_s1029" name="Equation" r:id="rId3" imgW="1257120" imgH="609480" progId="Equation.3">
              <p:embed/>
            </p:oleObj>
          </a:graphicData>
        </a:graphic>
      </p:graphicFrame>
      <p:sp>
        <p:nvSpPr>
          <p:cNvPr id="10" name="Rectangle 15"/>
          <p:cNvSpPr>
            <a:spLocks noChangeArrowheads="1"/>
          </p:cNvSpPr>
          <p:nvPr/>
        </p:nvSpPr>
        <p:spPr bwMode="auto">
          <a:xfrm>
            <a:off x="4714876" y="4572008"/>
            <a:ext cx="3200400" cy="1676400"/>
          </a:xfrm>
          <a:prstGeom prst="rect">
            <a:avLst/>
          </a:prstGeom>
          <a:noFill/>
          <a:ln w="9525">
            <a:noFill/>
            <a:miter lim="800000"/>
            <a:headEnd/>
            <a:tailEnd/>
          </a:ln>
          <a:effectLst/>
        </p:spPr>
        <p:txBody>
          <a:bodyPr/>
          <a:lstStyle/>
          <a:p>
            <a:pPr marL="342900" indent="-342900">
              <a:spcBef>
                <a:spcPct val="20000"/>
              </a:spcBef>
              <a:buClr>
                <a:schemeClr val="tx2"/>
              </a:buClr>
              <a:buSzPct val="70000"/>
              <a:buFont typeface="Wingdings" pitchFamily="2" charset="2"/>
              <a:buNone/>
            </a:pPr>
            <a:r>
              <a:rPr lang="sr-Latn-CS" altLang="zh-CN" sz="1600" dirty="0"/>
              <a:t>U</a:t>
            </a:r>
            <a:r>
              <a:rPr lang="sr-Latn-CS" altLang="zh-CN" sz="1600" baseline="-25000" dirty="0"/>
              <a:t>n</a:t>
            </a:r>
            <a:r>
              <a:rPr lang="sr-Latn-CS" altLang="zh-CN" sz="1600" dirty="0"/>
              <a:t> – nominalni napon na mestu priključka</a:t>
            </a:r>
          </a:p>
          <a:p>
            <a:pPr marL="342900" indent="-342900">
              <a:spcBef>
                <a:spcPct val="20000"/>
              </a:spcBef>
              <a:buClr>
                <a:schemeClr val="tx2"/>
              </a:buClr>
              <a:buSzPct val="70000"/>
              <a:buFont typeface="Wingdings" pitchFamily="2" charset="2"/>
              <a:buNone/>
            </a:pPr>
            <a:r>
              <a:rPr lang="sr-Latn-CS" sz="1600" dirty="0"/>
              <a:t>S</a:t>
            </a:r>
            <a:r>
              <a:rPr lang="sr-Latn-CS" sz="1600" baseline="-25000" dirty="0"/>
              <a:t>ks</a:t>
            </a:r>
            <a:r>
              <a:rPr lang="sr-Latn-CS" sz="1600" dirty="0"/>
              <a:t> – snaga kratkog spoja na mestu priključka</a:t>
            </a:r>
          </a:p>
          <a:p>
            <a:pPr marL="342900" indent="-342900">
              <a:spcBef>
                <a:spcPct val="20000"/>
              </a:spcBef>
              <a:buClr>
                <a:schemeClr val="tx2"/>
              </a:buClr>
              <a:buSzPct val="70000"/>
              <a:buFont typeface="Wingdings" pitchFamily="2" charset="2"/>
              <a:buNone/>
            </a:pPr>
            <a:r>
              <a:rPr lang="sr-Latn-CS" sz="1600" dirty="0"/>
              <a:t>Q</a:t>
            </a:r>
            <a:r>
              <a:rPr lang="sr-Latn-CS" sz="1600" baseline="-25000" dirty="0"/>
              <a:t>p</a:t>
            </a:r>
            <a:r>
              <a:rPr lang="sr-Latn-CS" sz="1600" dirty="0"/>
              <a:t> – promenljiva reaktivna snaga prijemnika</a:t>
            </a:r>
            <a:endParaRPr lang="en-US" sz="1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00108"/>
            <a:ext cx="8229600" cy="2500330"/>
          </a:xfrm>
        </p:spPr>
        <p:txBody>
          <a:bodyPr>
            <a:normAutofit fontScale="77500" lnSpcReduction="20000"/>
          </a:bodyPr>
          <a:lstStyle/>
          <a:p>
            <a:r>
              <a:rPr lang="sr-Latn-CS" sz="2800" dirty="0" smtClean="0"/>
              <a:t> Od promene reaktivne snage zavisiće promena pada napona. Promena pada napona biće veća ukoliko je veći odnos promene reaktivne snage prema snazi kratkog spoja mreze. Učestanost promena efektivne vrednosti napona je nekoliko Hz. Zbog toga će, na primer, svetosni fluks inkadascentnih električnih izvora treperiti istom učestanošću. Ukoliko je “ treperenje napona “ iznad prihvatljivog nivoa, potrebno je izvršiti kompenzaciju reaktivne energije promenljivom snagom.</a:t>
            </a:r>
            <a:endParaRPr lang="sr-Latn-CS" dirty="0"/>
          </a:p>
        </p:txBody>
      </p:sp>
      <p:pic>
        <p:nvPicPr>
          <p:cNvPr id="4" name="Picture 3"/>
          <p:cNvPicPr>
            <a:picLocks noChangeAspect="1" noChangeArrowheads="1"/>
          </p:cNvPicPr>
          <p:nvPr/>
        </p:nvPicPr>
        <p:blipFill>
          <a:blip r:embed="rId2"/>
          <a:srcRect/>
          <a:stretch>
            <a:fillRect/>
          </a:stretch>
        </p:blipFill>
        <p:spPr bwMode="auto">
          <a:xfrm>
            <a:off x="857224" y="3643314"/>
            <a:ext cx="4572000" cy="2668588"/>
          </a:xfrm>
          <a:prstGeom prst="rect">
            <a:avLst/>
          </a:prstGeom>
          <a:noFill/>
          <a:ln w="9525">
            <a:noFill/>
            <a:miter lim="800000"/>
            <a:headEnd/>
            <a:tailEnd/>
          </a:ln>
        </p:spPr>
      </p:pic>
      <p:sp>
        <p:nvSpPr>
          <p:cNvPr id="5" name="TextBox 4"/>
          <p:cNvSpPr txBox="1"/>
          <p:nvPr/>
        </p:nvSpPr>
        <p:spPr>
          <a:xfrm>
            <a:off x="5572132" y="3786190"/>
            <a:ext cx="2857520" cy="1754326"/>
          </a:xfrm>
          <a:prstGeom prst="rect">
            <a:avLst/>
          </a:prstGeom>
          <a:noFill/>
        </p:spPr>
        <p:txBody>
          <a:bodyPr wrap="square" rtlCol="0">
            <a:spAutoFit/>
          </a:bodyPr>
          <a:lstStyle/>
          <a:p>
            <a:r>
              <a:rPr lang="sr-Latn-CS" dirty="0" smtClean="0"/>
              <a:t>Kružni dijagram elektrolučne peći sa kog se vidi da </a:t>
            </a:r>
            <a:r>
              <a:rPr lang="en-US" dirty="0" smtClean="0"/>
              <a:t>s</a:t>
            </a:r>
            <a:r>
              <a:rPr lang="sr-Latn-CS" dirty="0" smtClean="0"/>
              <a:t>e za malo kretanje radne tačke oko nominalne (B2) malo menja aktivna, a mnogo reaktivna snaga</a:t>
            </a:r>
            <a:endParaRPr lang="sr-Latn-C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err="1" smtClean="0"/>
              <a:t>Priklju</a:t>
            </a:r>
            <a:r>
              <a:rPr lang="sr-Latn-CS" dirty="0" smtClean="0"/>
              <a:t>čak elektrolučne peći na EES</a:t>
            </a:r>
            <a:endParaRPr lang="sr-Latn-CS" dirty="0"/>
          </a:p>
        </p:txBody>
      </p:sp>
      <p:grpSp>
        <p:nvGrpSpPr>
          <p:cNvPr id="178" name="Group 177"/>
          <p:cNvGrpSpPr/>
          <p:nvPr/>
        </p:nvGrpSpPr>
        <p:grpSpPr>
          <a:xfrm>
            <a:off x="2357422" y="2176474"/>
            <a:ext cx="4329114" cy="4181484"/>
            <a:chOff x="457200" y="2143116"/>
            <a:chExt cx="4329114" cy="4181484"/>
          </a:xfrm>
        </p:grpSpPr>
        <p:sp>
          <p:nvSpPr>
            <p:cNvPr id="66" name="Line 75"/>
            <p:cNvSpPr>
              <a:spLocks noChangeShapeType="1"/>
            </p:cNvSpPr>
            <p:nvPr/>
          </p:nvSpPr>
          <p:spPr bwMode="auto">
            <a:xfrm>
              <a:off x="457200" y="2297292"/>
              <a:ext cx="3334745" cy="2194"/>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7" name="Line 76"/>
            <p:cNvSpPr>
              <a:spLocks noChangeShapeType="1"/>
            </p:cNvSpPr>
            <p:nvPr/>
          </p:nvSpPr>
          <p:spPr bwMode="auto">
            <a:xfrm>
              <a:off x="2140496" y="2297292"/>
              <a:ext cx="2612" cy="64744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8" name="Freeform 77"/>
            <p:cNvSpPr>
              <a:spLocks/>
            </p:cNvSpPr>
            <p:nvPr/>
          </p:nvSpPr>
          <p:spPr bwMode="auto">
            <a:xfrm>
              <a:off x="1838626" y="2944734"/>
              <a:ext cx="569283" cy="478449"/>
            </a:xfrm>
            <a:custGeom>
              <a:avLst/>
              <a:gdLst/>
              <a:ahLst/>
              <a:cxnLst>
                <a:cxn ang="0">
                  <a:pos x="2168" y="982"/>
                </a:cxn>
                <a:cxn ang="0">
                  <a:pos x="2126" y="773"/>
                </a:cxn>
                <a:cxn ang="0">
                  <a:pos x="2044" y="575"/>
                </a:cxn>
                <a:cxn ang="0">
                  <a:pos x="1926" y="398"/>
                </a:cxn>
                <a:cxn ang="0">
                  <a:pos x="1776" y="247"/>
                </a:cxn>
                <a:cxn ang="0">
                  <a:pos x="1598" y="129"/>
                </a:cxn>
                <a:cxn ang="0">
                  <a:pos x="1402" y="47"/>
                </a:cxn>
                <a:cxn ang="0">
                  <a:pos x="1193" y="5"/>
                </a:cxn>
                <a:cxn ang="0">
                  <a:pos x="980" y="5"/>
                </a:cxn>
                <a:cxn ang="0">
                  <a:pos x="771" y="47"/>
                </a:cxn>
                <a:cxn ang="0">
                  <a:pos x="575" y="129"/>
                </a:cxn>
                <a:cxn ang="0">
                  <a:pos x="397" y="247"/>
                </a:cxn>
                <a:cxn ang="0">
                  <a:pos x="247" y="398"/>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29"/>
                </a:cxn>
                <a:cxn ang="0">
                  <a:pos x="980" y="2171"/>
                </a:cxn>
                <a:cxn ang="0">
                  <a:pos x="1193" y="2171"/>
                </a:cxn>
                <a:cxn ang="0">
                  <a:pos x="1402" y="2129"/>
                </a:cxn>
                <a:cxn ang="0">
                  <a:pos x="1598" y="2048"/>
                </a:cxn>
                <a:cxn ang="0">
                  <a:pos x="1776" y="1930"/>
                </a:cxn>
                <a:cxn ang="0">
                  <a:pos x="1926" y="1778"/>
                </a:cxn>
                <a:cxn ang="0">
                  <a:pos x="2044" y="1602"/>
                </a:cxn>
                <a:cxn ang="0">
                  <a:pos x="2126" y="1404"/>
                </a:cxn>
                <a:cxn ang="0">
                  <a:pos x="2168" y="1195"/>
                </a:cxn>
              </a:cxnLst>
              <a:rect l="0" t="0" r="r" b="b"/>
              <a:pathLst>
                <a:path w="2173" h="2177">
                  <a:moveTo>
                    <a:pt x="2173" y="1088"/>
                  </a:moveTo>
                  <a:lnTo>
                    <a:pt x="2168" y="982"/>
                  </a:lnTo>
                  <a:lnTo>
                    <a:pt x="2152" y="876"/>
                  </a:lnTo>
                  <a:lnTo>
                    <a:pt x="2126" y="773"/>
                  </a:lnTo>
                  <a:lnTo>
                    <a:pt x="2090" y="672"/>
                  </a:lnTo>
                  <a:lnTo>
                    <a:pt x="2044" y="575"/>
                  </a:lnTo>
                  <a:lnTo>
                    <a:pt x="1990" y="484"/>
                  </a:lnTo>
                  <a:lnTo>
                    <a:pt x="1926" y="398"/>
                  </a:lnTo>
                  <a:lnTo>
                    <a:pt x="1854" y="319"/>
                  </a:lnTo>
                  <a:lnTo>
                    <a:pt x="1776" y="247"/>
                  </a:lnTo>
                  <a:lnTo>
                    <a:pt x="1690" y="183"/>
                  </a:lnTo>
                  <a:lnTo>
                    <a:pt x="1598" y="129"/>
                  </a:lnTo>
                  <a:lnTo>
                    <a:pt x="1502" y="83"/>
                  </a:lnTo>
                  <a:lnTo>
                    <a:pt x="1402" y="47"/>
                  </a:lnTo>
                  <a:lnTo>
                    <a:pt x="1298" y="21"/>
                  </a:lnTo>
                  <a:lnTo>
                    <a:pt x="1193" y="5"/>
                  </a:lnTo>
                  <a:lnTo>
                    <a:pt x="1087" y="0"/>
                  </a:lnTo>
                  <a:lnTo>
                    <a:pt x="980" y="5"/>
                  </a:lnTo>
                  <a:lnTo>
                    <a:pt x="875" y="21"/>
                  </a:lnTo>
                  <a:lnTo>
                    <a:pt x="771" y="47"/>
                  </a:lnTo>
                  <a:lnTo>
                    <a:pt x="671" y="83"/>
                  </a:lnTo>
                  <a:lnTo>
                    <a:pt x="575" y="129"/>
                  </a:lnTo>
                  <a:lnTo>
                    <a:pt x="483" y="183"/>
                  </a:lnTo>
                  <a:lnTo>
                    <a:pt x="397" y="247"/>
                  </a:lnTo>
                  <a:lnTo>
                    <a:pt x="319" y="319"/>
                  </a:lnTo>
                  <a:lnTo>
                    <a:pt x="247" y="398"/>
                  </a:lnTo>
                  <a:lnTo>
                    <a:pt x="183" y="484"/>
                  </a:lnTo>
                  <a:lnTo>
                    <a:pt x="128" y="575"/>
                  </a:lnTo>
                  <a:lnTo>
                    <a:pt x="82" y="672"/>
                  </a:lnTo>
                  <a:lnTo>
                    <a:pt x="47" y="773"/>
                  </a:lnTo>
                  <a:lnTo>
                    <a:pt x="21" y="876"/>
                  </a:lnTo>
                  <a:lnTo>
                    <a:pt x="5" y="982"/>
                  </a:lnTo>
                  <a:lnTo>
                    <a:pt x="0" y="1088"/>
                  </a:lnTo>
                  <a:lnTo>
                    <a:pt x="5" y="1195"/>
                  </a:lnTo>
                  <a:lnTo>
                    <a:pt x="21" y="1300"/>
                  </a:lnTo>
                  <a:lnTo>
                    <a:pt x="47" y="1404"/>
                  </a:lnTo>
                  <a:lnTo>
                    <a:pt x="82" y="1504"/>
                  </a:lnTo>
                  <a:lnTo>
                    <a:pt x="128" y="1602"/>
                  </a:lnTo>
                  <a:lnTo>
                    <a:pt x="183" y="1693"/>
                  </a:lnTo>
                  <a:lnTo>
                    <a:pt x="247" y="1778"/>
                  </a:lnTo>
                  <a:lnTo>
                    <a:pt x="319" y="1858"/>
                  </a:lnTo>
                  <a:lnTo>
                    <a:pt x="397" y="1930"/>
                  </a:lnTo>
                  <a:lnTo>
                    <a:pt x="483" y="1994"/>
                  </a:lnTo>
                  <a:lnTo>
                    <a:pt x="575" y="2048"/>
                  </a:lnTo>
                  <a:lnTo>
                    <a:pt x="671" y="2094"/>
                  </a:lnTo>
                  <a:lnTo>
                    <a:pt x="771" y="2129"/>
                  </a:lnTo>
                  <a:lnTo>
                    <a:pt x="875" y="2156"/>
                  </a:lnTo>
                  <a:lnTo>
                    <a:pt x="980" y="2171"/>
                  </a:lnTo>
                  <a:lnTo>
                    <a:pt x="1087" y="2177"/>
                  </a:lnTo>
                  <a:lnTo>
                    <a:pt x="1193" y="2171"/>
                  </a:lnTo>
                  <a:lnTo>
                    <a:pt x="1298" y="2156"/>
                  </a:lnTo>
                  <a:lnTo>
                    <a:pt x="1402" y="2129"/>
                  </a:lnTo>
                  <a:lnTo>
                    <a:pt x="1502" y="2094"/>
                  </a:lnTo>
                  <a:lnTo>
                    <a:pt x="1598" y="2048"/>
                  </a:lnTo>
                  <a:lnTo>
                    <a:pt x="1690" y="1994"/>
                  </a:lnTo>
                  <a:lnTo>
                    <a:pt x="1776" y="1930"/>
                  </a:lnTo>
                  <a:lnTo>
                    <a:pt x="1854" y="1858"/>
                  </a:lnTo>
                  <a:lnTo>
                    <a:pt x="1926" y="1778"/>
                  </a:lnTo>
                  <a:lnTo>
                    <a:pt x="1990" y="1693"/>
                  </a:lnTo>
                  <a:lnTo>
                    <a:pt x="2044" y="1602"/>
                  </a:lnTo>
                  <a:lnTo>
                    <a:pt x="2090" y="1504"/>
                  </a:lnTo>
                  <a:lnTo>
                    <a:pt x="2126" y="1404"/>
                  </a:lnTo>
                  <a:lnTo>
                    <a:pt x="2152" y="1300"/>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69" name="Freeform 78"/>
            <p:cNvSpPr>
              <a:spLocks/>
            </p:cNvSpPr>
            <p:nvPr/>
          </p:nvSpPr>
          <p:spPr bwMode="auto">
            <a:xfrm>
              <a:off x="1838626" y="3183959"/>
              <a:ext cx="569283" cy="478449"/>
            </a:xfrm>
            <a:custGeom>
              <a:avLst/>
              <a:gdLst/>
              <a:ahLst/>
              <a:cxnLst>
                <a:cxn ang="0">
                  <a:pos x="2168" y="982"/>
                </a:cxn>
                <a:cxn ang="0">
                  <a:pos x="2126" y="773"/>
                </a:cxn>
                <a:cxn ang="0">
                  <a:pos x="2044" y="575"/>
                </a:cxn>
                <a:cxn ang="0">
                  <a:pos x="1926" y="399"/>
                </a:cxn>
                <a:cxn ang="0">
                  <a:pos x="1776" y="247"/>
                </a:cxn>
                <a:cxn ang="0">
                  <a:pos x="1598" y="129"/>
                </a:cxn>
                <a:cxn ang="0">
                  <a:pos x="1402" y="47"/>
                </a:cxn>
                <a:cxn ang="0">
                  <a:pos x="1193" y="6"/>
                </a:cxn>
                <a:cxn ang="0">
                  <a:pos x="980" y="6"/>
                </a:cxn>
                <a:cxn ang="0">
                  <a:pos x="771" y="47"/>
                </a:cxn>
                <a:cxn ang="0">
                  <a:pos x="575" y="129"/>
                </a:cxn>
                <a:cxn ang="0">
                  <a:pos x="397" y="247"/>
                </a:cxn>
                <a:cxn ang="0">
                  <a:pos x="247" y="399"/>
                </a:cxn>
                <a:cxn ang="0">
                  <a:pos x="128" y="575"/>
                </a:cxn>
                <a:cxn ang="0">
                  <a:pos x="47" y="773"/>
                </a:cxn>
                <a:cxn ang="0">
                  <a:pos x="5" y="982"/>
                </a:cxn>
                <a:cxn ang="0">
                  <a:pos x="5" y="1195"/>
                </a:cxn>
                <a:cxn ang="0">
                  <a:pos x="47" y="1404"/>
                </a:cxn>
                <a:cxn ang="0">
                  <a:pos x="128" y="1602"/>
                </a:cxn>
                <a:cxn ang="0">
                  <a:pos x="247" y="1778"/>
                </a:cxn>
                <a:cxn ang="0">
                  <a:pos x="397" y="1930"/>
                </a:cxn>
                <a:cxn ang="0">
                  <a:pos x="575" y="2048"/>
                </a:cxn>
                <a:cxn ang="0">
                  <a:pos x="771" y="2130"/>
                </a:cxn>
                <a:cxn ang="0">
                  <a:pos x="980" y="2172"/>
                </a:cxn>
                <a:cxn ang="0">
                  <a:pos x="1193" y="2172"/>
                </a:cxn>
                <a:cxn ang="0">
                  <a:pos x="1402" y="2130"/>
                </a:cxn>
                <a:cxn ang="0">
                  <a:pos x="1598" y="2048"/>
                </a:cxn>
                <a:cxn ang="0">
                  <a:pos x="1776" y="1930"/>
                </a:cxn>
                <a:cxn ang="0">
                  <a:pos x="1926" y="1778"/>
                </a:cxn>
                <a:cxn ang="0">
                  <a:pos x="2044" y="1602"/>
                </a:cxn>
                <a:cxn ang="0">
                  <a:pos x="2126" y="1404"/>
                </a:cxn>
                <a:cxn ang="0">
                  <a:pos x="2168" y="1195"/>
                </a:cxn>
              </a:cxnLst>
              <a:rect l="0" t="0" r="r" b="b"/>
              <a:pathLst>
                <a:path w="2173" h="2177">
                  <a:moveTo>
                    <a:pt x="2173" y="1089"/>
                  </a:moveTo>
                  <a:lnTo>
                    <a:pt x="2168" y="982"/>
                  </a:lnTo>
                  <a:lnTo>
                    <a:pt x="2152" y="876"/>
                  </a:lnTo>
                  <a:lnTo>
                    <a:pt x="2126" y="773"/>
                  </a:lnTo>
                  <a:lnTo>
                    <a:pt x="2090" y="672"/>
                  </a:lnTo>
                  <a:lnTo>
                    <a:pt x="2044" y="575"/>
                  </a:lnTo>
                  <a:lnTo>
                    <a:pt x="1990" y="484"/>
                  </a:lnTo>
                  <a:lnTo>
                    <a:pt x="1926" y="399"/>
                  </a:lnTo>
                  <a:lnTo>
                    <a:pt x="1854" y="319"/>
                  </a:lnTo>
                  <a:lnTo>
                    <a:pt x="1776" y="247"/>
                  </a:lnTo>
                  <a:lnTo>
                    <a:pt x="1690" y="183"/>
                  </a:lnTo>
                  <a:lnTo>
                    <a:pt x="1598" y="129"/>
                  </a:lnTo>
                  <a:lnTo>
                    <a:pt x="1502" y="83"/>
                  </a:lnTo>
                  <a:lnTo>
                    <a:pt x="1402" y="47"/>
                  </a:lnTo>
                  <a:lnTo>
                    <a:pt x="1298" y="21"/>
                  </a:lnTo>
                  <a:lnTo>
                    <a:pt x="1193" y="6"/>
                  </a:lnTo>
                  <a:lnTo>
                    <a:pt x="1087" y="0"/>
                  </a:lnTo>
                  <a:lnTo>
                    <a:pt x="980" y="6"/>
                  </a:lnTo>
                  <a:lnTo>
                    <a:pt x="875" y="21"/>
                  </a:lnTo>
                  <a:lnTo>
                    <a:pt x="771" y="47"/>
                  </a:lnTo>
                  <a:lnTo>
                    <a:pt x="671" y="83"/>
                  </a:lnTo>
                  <a:lnTo>
                    <a:pt x="575" y="129"/>
                  </a:lnTo>
                  <a:lnTo>
                    <a:pt x="483" y="183"/>
                  </a:lnTo>
                  <a:lnTo>
                    <a:pt x="397" y="247"/>
                  </a:lnTo>
                  <a:lnTo>
                    <a:pt x="319" y="319"/>
                  </a:lnTo>
                  <a:lnTo>
                    <a:pt x="247" y="399"/>
                  </a:lnTo>
                  <a:lnTo>
                    <a:pt x="183" y="484"/>
                  </a:lnTo>
                  <a:lnTo>
                    <a:pt x="128" y="575"/>
                  </a:lnTo>
                  <a:lnTo>
                    <a:pt x="82" y="672"/>
                  </a:lnTo>
                  <a:lnTo>
                    <a:pt x="47" y="773"/>
                  </a:lnTo>
                  <a:lnTo>
                    <a:pt x="21" y="876"/>
                  </a:lnTo>
                  <a:lnTo>
                    <a:pt x="5" y="982"/>
                  </a:lnTo>
                  <a:lnTo>
                    <a:pt x="0" y="1089"/>
                  </a:lnTo>
                  <a:lnTo>
                    <a:pt x="5" y="1195"/>
                  </a:lnTo>
                  <a:lnTo>
                    <a:pt x="21" y="1301"/>
                  </a:lnTo>
                  <a:lnTo>
                    <a:pt x="47" y="1404"/>
                  </a:lnTo>
                  <a:lnTo>
                    <a:pt x="82" y="1505"/>
                  </a:lnTo>
                  <a:lnTo>
                    <a:pt x="128" y="1602"/>
                  </a:lnTo>
                  <a:lnTo>
                    <a:pt x="183" y="1693"/>
                  </a:lnTo>
                  <a:lnTo>
                    <a:pt x="247" y="1778"/>
                  </a:lnTo>
                  <a:lnTo>
                    <a:pt x="319" y="1858"/>
                  </a:lnTo>
                  <a:lnTo>
                    <a:pt x="397" y="1930"/>
                  </a:lnTo>
                  <a:lnTo>
                    <a:pt x="483" y="1994"/>
                  </a:lnTo>
                  <a:lnTo>
                    <a:pt x="575" y="2048"/>
                  </a:lnTo>
                  <a:lnTo>
                    <a:pt x="671" y="2094"/>
                  </a:lnTo>
                  <a:lnTo>
                    <a:pt x="771" y="2130"/>
                  </a:lnTo>
                  <a:lnTo>
                    <a:pt x="875" y="2156"/>
                  </a:lnTo>
                  <a:lnTo>
                    <a:pt x="980" y="2172"/>
                  </a:lnTo>
                  <a:lnTo>
                    <a:pt x="1087" y="2177"/>
                  </a:lnTo>
                  <a:lnTo>
                    <a:pt x="1193" y="2172"/>
                  </a:lnTo>
                  <a:lnTo>
                    <a:pt x="1298" y="2156"/>
                  </a:lnTo>
                  <a:lnTo>
                    <a:pt x="1402" y="2130"/>
                  </a:lnTo>
                  <a:lnTo>
                    <a:pt x="1502" y="2094"/>
                  </a:lnTo>
                  <a:lnTo>
                    <a:pt x="1598" y="2048"/>
                  </a:lnTo>
                  <a:lnTo>
                    <a:pt x="1690" y="1994"/>
                  </a:lnTo>
                  <a:lnTo>
                    <a:pt x="1776" y="1930"/>
                  </a:lnTo>
                  <a:lnTo>
                    <a:pt x="1854" y="1858"/>
                  </a:lnTo>
                  <a:lnTo>
                    <a:pt x="1926" y="1778"/>
                  </a:lnTo>
                  <a:lnTo>
                    <a:pt x="1990" y="1693"/>
                  </a:lnTo>
                  <a:lnTo>
                    <a:pt x="2044" y="1602"/>
                  </a:lnTo>
                  <a:lnTo>
                    <a:pt x="2090" y="1505"/>
                  </a:lnTo>
                  <a:lnTo>
                    <a:pt x="2126" y="1404"/>
                  </a:lnTo>
                  <a:lnTo>
                    <a:pt x="2152" y="1301"/>
                  </a:lnTo>
                  <a:lnTo>
                    <a:pt x="2168" y="1195"/>
                  </a:lnTo>
                  <a:lnTo>
                    <a:pt x="2173" y="1089"/>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0" name="Line 79"/>
            <p:cNvSpPr>
              <a:spLocks noChangeShapeType="1"/>
            </p:cNvSpPr>
            <p:nvPr/>
          </p:nvSpPr>
          <p:spPr bwMode="auto">
            <a:xfrm>
              <a:off x="457200" y="4309848"/>
              <a:ext cx="3334745" cy="2195"/>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1" name="Line 80"/>
            <p:cNvSpPr>
              <a:spLocks noChangeShapeType="1"/>
            </p:cNvSpPr>
            <p:nvPr/>
          </p:nvSpPr>
          <p:spPr bwMode="auto">
            <a:xfrm flipV="1">
              <a:off x="2123266" y="3662407"/>
              <a:ext cx="2612" cy="647441"/>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2" name="Line 81"/>
            <p:cNvSpPr>
              <a:spLocks noChangeShapeType="1"/>
            </p:cNvSpPr>
            <p:nvPr/>
          </p:nvSpPr>
          <p:spPr bwMode="auto">
            <a:xfrm flipV="1">
              <a:off x="2123266" y="5674963"/>
              <a:ext cx="2612" cy="6496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3" name="Freeform 82"/>
            <p:cNvSpPr>
              <a:spLocks/>
            </p:cNvSpPr>
            <p:nvPr/>
          </p:nvSpPr>
          <p:spPr bwMode="auto">
            <a:xfrm>
              <a:off x="1838626" y="5196515"/>
              <a:ext cx="569283" cy="478449"/>
            </a:xfrm>
            <a:custGeom>
              <a:avLst/>
              <a:gdLst/>
              <a:ahLst/>
              <a:cxnLst>
                <a:cxn ang="0">
                  <a:pos x="2168" y="981"/>
                </a:cxn>
                <a:cxn ang="0">
                  <a:pos x="2126" y="772"/>
                </a:cxn>
                <a:cxn ang="0">
                  <a:pos x="2044" y="576"/>
                </a:cxn>
                <a:cxn ang="0">
                  <a:pos x="1926" y="398"/>
                </a:cxn>
                <a:cxn ang="0">
                  <a:pos x="1776" y="247"/>
                </a:cxn>
                <a:cxn ang="0">
                  <a:pos x="1598" y="128"/>
                </a:cxn>
                <a:cxn ang="0">
                  <a:pos x="1402" y="47"/>
                </a:cxn>
                <a:cxn ang="0">
                  <a:pos x="1193" y="5"/>
                </a:cxn>
                <a:cxn ang="0">
                  <a:pos x="980" y="5"/>
                </a:cxn>
                <a:cxn ang="0">
                  <a:pos x="771" y="47"/>
                </a:cxn>
                <a:cxn ang="0">
                  <a:pos x="575" y="128"/>
                </a:cxn>
                <a:cxn ang="0">
                  <a:pos x="397" y="247"/>
                </a:cxn>
                <a:cxn ang="0">
                  <a:pos x="247" y="398"/>
                </a:cxn>
                <a:cxn ang="0">
                  <a:pos x="128" y="576"/>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6"/>
                  </a:lnTo>
                  <a:lnTo>
                    <a:pt x="2126" y="772"/>
                  </a:lnTo>
                  <a:lnTo>
                    <a:pt x="2090" y="672"/>
                  </a:lnTo>
                  <a:lnTo>
                    <a:pt x="2044" y="576"/>
                  </a:lnTo>
                  <a:lnTo>
                    <a:pt x="1990" y="484"/>
                  </a:lnTo>
                  <a:lnTo>
                    <a:pt x="1926" y="398"/>
                  </a:lnTo>
                  <a:lnTo>
                    <a:pt x="1854" y="318"/>
                  </a:lnTo>
                  <a:lnTo>
                    <a:pt x="1776" y="247"/>
                  </a:lnTo>
                  <a:lnTo>
                    <a:pt x="1690" y="184"/>
                  </a:lnTo>
                  <a:lnTo>
                    <a:pt x="1598" y="128"/>
                  </a:lnTo>
                  <a:lnTo>
                    <a:pt x="1502" y="83"/>
                  </a:lnTo>
                  <a:lnTo>
                    <a:pt x="1402" y="47"/>
                  </a:lnTo>
                  <a:lnTo>
                    <a:pt x="1298" y="20"/>
                  </a:lnTo>
                  <a:lnTo>
                    <a:pt x="1193" y="5"/>
                  </a:lnTo>
                  <a:lnTo>
                    <a:pt x="1087" y="0"/>
                  </a:lnTo>
                  <a:lnTo>
                    <a:pt x="980" y="5"/>
                  </a:lnTo>
                  <a:lnTo>
                    <a:pt x="875" y="20"/>
                  </a:lnTo>
                  <a:lnTo>
                    <a:pt x="771" y="47"/>
                  </a:lnTo>
                  <a:lnTo>
                    <a:pt x="671" y="83"/>
                  </a:lnTo>
                  <a:lnTo>
                    <a:pt x="575" y="128"/>
                  </a:lnTo>
                  <a:lnTo>
                    <a:pt x="483" y="184"/>
                  </a:lnTo>
                  <a:lnTo>
                    <a:pt x="397" y="247"/>
                  </a:lnTo>
                  <a:lnTo>
                    <a:pt x="319" y="318"/>
                  </a:lnTo>
                  <a:lnTo>
                    <a:pt x="247" y="398"/>
                  </a:lnTo>
                  <a:lnTo>
                    <a:pt x="183" y="484"/>
                  </a:lnTo>
                  <a:lnTo>
                    <a:pt x="128" y="576"/>
                  </a:lnTo>
                  <a:lnTo>
                    <a:pt x="82" y="672"/>
                  </a:lnTo>
                  <a:lnTo>
                    <a:pt x="47" y="772"/>
                  </a:lnTo>
                  <a:lnTo>
                    <a:pt x="21" y="876"/>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4" name="Freeform 83"/>
            <p:cNvSpPr>
              <a:spLocks/>
            </p:cNvSpPr>
            <p:nvPr/>
          </p:nvSpPr>
          <p:spPr bwMode="auto">
            <a:xfrm>
              <a:off x="1838626" y="4959485"/>
              <a:ext cx="569283" cy="476255"/>
            </a:xfrm>
            <a:custGeom>
              <a:avLst/>
              <a:gdLst/>
              <a:ahLst/>
              <a:cxnLst>
                <a:cxn ang="0">
                  <a:pos x="2168" y="981"/>
                </a:cxn>
                <a:cxn ang="0">
                  <a:pos x="2126" y="772"/>
                </a:cxn>
                <a:cxn ang="0">
                  <a:pos x="2044" y="575"/>
                </a:cxn>
                <a:cxn ang="0">
                  <a:pos x="1926" y="398"/>
                </a:cxn>
                <a:cxn ang="0">
                  <a:pos x="1776" y="247"/>
                </a:cxn>
                <a:cxn ang="0">
                  <a:pos x="1598" y="128"/>
                </a:cxn>
                <a:cxn ang="0">
                  <a:pos x="1402" y="46"/>
                </a:cxn>
                <a:cxn ang="0">
                  <a:pos x="1193" y="6"/>
                </a:cxn>
                <a:cxn ang="0">
                  <a:pos x="980" y="6"/>
                </a:cxn>
                <a:cxn ang="0">
                  <a:pos x="771" y="46"/>
                </a:cxn>
                <a:cxn ang="0">
                  <a:pos x="575" y="128"/>
                </a:cxn>
                <a:cxn ang="0">
                  <a:pos x="397" y="247"/>
                </a:cxn>
                <a:cxn ang="0">
                  <a:pos x="247" y="398"/>
                </a:cxn>
                <a:cxn ang="0">
                  <a:pos x="128" y="575"/>
                </a:cxn>
                <a:cxn ang="0">
                  <a:pos x="47" y="772"/>
                </a:cxn>
                <a:cxn ang="0">
                  <a:pos x="5" y="981"/>
                </a:cxn>
                <a:cxn ang="0">
                  <a:pos x="5" y="1195"/>
                </a:cxn>
                <a:cxn ang="0">
                  <a:pos x="47" y="1404"/>
                </a:cxn>
                <a:cxn ang="0">
                  <a:pos x="128" y="1601"/>
                </a:cxn>
                <a:cxn ang="0">
                  <a:pos x="247" y="1779"/>
                </a:cxn>
                <a:cxn ang="0">
                  <a:pos x="397" y="1929"/>
                </a:cxn>
                <a:cxn ang="0">
                  <a:pos x="575" y="2048"/>
                </a:cxn>
                <a:cxn ang="0">
                  <a:pos x="771" y="2130"/>
                </a:cxn>
                <a:cxn ang="0">
                  <a:pos x="980" y="2171"/>
                </a:cxn>
                <a:cxn ang="0">
                  <a:pos x="1193" y="2171"/>
                </a:cxn>
                <a:cxn ang="0">
                  <a:pos x="1402" y="2130"/>
                </a:cxn>
                <a:cxn ang="0">
                  <a:pos x="1598" y="2048"/>
                </a:cxn>
                <a:cxn ang="0">
                  <a:pos x="1776" y="1929"/>
                </a:cxn>
                <a:cxn ang="0">
                  <a:pos x="1926" y="1779"/>
                </a:cxn>
                <a:cxn ang="0">
                  <a:pos x="2044" y="1601"/>
                </a:cxn>
                <a:cxn ang="0">
                  <a:pos x="2126" y="1404"/>
                </a:cxn>
                <a:cxn ang="0">
                  <a:pos x="2168" y="1195"/>
                </a:cxn>
              </a:cxnLst>
              <a:rect l="0" t="0" r="r" b="b"/>
              <a:pathLst>
                <a:path w="2173" h="2176">
                  <a:moveTo>
                    <a:pt x="2173" y="1088"/>
                  </a:moveTo>
                  <a:lnTo>
                    <a:pt x="2168" y="981"/>
                  </a:lnTo>
                  <a:lnTo>
                    <a:pt x="2152" y="875"/>
                  </a:lnTo>
                  <a:lnTo>
                    <a:pt x="2126" y="772"/>
                  </a:lnTo>
                  <a:lnTo>
                    <a:pt x="2090" y="671"/>
                  </a:lnTo>
                  <a:lnTo>
                    <a:pt x="2044" y="575"/>
                  </a:lnTo>
                  <a:lnTo>
                    <a:pt x="1990" y="483"/>
                  </a:lnTo>
                  <a:lnTo>
                    <a:pt x="1926" y="398"/>
                  </a:lnTo>
                  <a:lnTo>
                    <a:pt x="1854" y="318"/>
                  </a:lnTo>
                  <a:lnTo>
                    <a:pt x="1776" y="247"/>
                  </a:lnTo>
                  <a:lnTo>
                    <a:pt x="1690" y="183"/>
                  </a:lnTo>
                  <a:lnTo>
                    <a:pt x="1598" y="128"/>
                  </a:lnTo>
                  <a:lnTo>
                    <a:pt x="1502" y="83"/>
                  </a:lnTo>
                  <a:lnTo>
                    <a:pt x="1402" y="46"/>
                  </a:lnTo>
                  <a:lnTo>
                    <a:pt x="1298" y="21"/>
                  </a:lnTo>
                  <a:lnTo>
                    <a:pt x="1193" y="6"/>
                  </a:lnTo>
                  <a:lnTo>
                    <a:pt x="1087" y="0"/>
                  </a:lnTo>
                  <a:lnTo>
                    <a:pt x="980" y="6"/>
                  </a:lnTo>
                  <a:lnTo>
                    <a:pt x="875" y="21"/>
                  </a:lnTo>
                  <a:lnTo>
                    <a:pt x="771" y="46"/>
                  </a:lnTo>
                  <a:lnTo>
                    <a:pt x="671" y="83"/>
                  </a:lnTo>
                  <a:lnTo>
                    <a:pt x="575" y="128"/>
                  </a:lnTo>
                  <a:lnTo>
                    <a:pt x="483" y="183"/>
                  </a:lnTo>
                  <a:lnTo>
                    <a:pt x="397" y="247"/>
                  </a:lnTo>
                  <a:lnTo>
                    <a:pt x="319" y="318"/>
                  </a:lnTo>
                  <a:lnTo>
                    <a:pt x="247" y="398"/>
                  </a:lnTo>
                  <a:lnTo>
                    <a:pt x="183" y="483"/>
                  </a:lnTo>
                  <a:lnTo>
                    <a:pt x="128" y="575"/>
                  </a:lnTo>
                  <a:lnTo>
                    <a:pt x="82" y="671"/>
                  </a:lnTo>
                  <a:lnTo>
                    <a:pt x="47" y="772"/>
                  </a:lnTo>
                  <a:lnTo>
                    <a:pt x="21" y="875"/>
                  </a:lnTo>
                  <a:lnTo>
                    <a:pt x="5" y="981"/>
                  </a:lnTo>
                  <a:lnTo>
                    <a:pt x="0" y="1088"/>
                  </a:lnTo>
                  <a:lnTo>
                    <a:pt x="5" y="1195"/>
                  </a:lnTo>
                  <a:lnTo>
                    <a:pt x="21" y="1301"/>
                  </a:lnTo>
                  <a:lnTo>
                    <a:pt x="47" y="1404"/>
                  </a:lnTo>
                  <a:lnTo>
                    <a:pt x="82" y="1505"/>
                  </a:lnTo>
                  <a:lnTo>
                    <a:pt x="128" y="1601"/>
                  </a:lnTo>
                  <a:lnTo>
                    <a:pt x="183" y="1693"/>
                  </a:lnTo>
                  <a:lnTo>
                    <a:pt x="247" y="1779"/>
                  </a:lnTo>
                  <a:lnTo>
                    <a:pt x="319" y="1858"/>
                  </a:lnTo>
                  <a:lnTo>
                    <a:pt x="397" y="1929"/>
                  </a:lnTo>
                  <a:lnTo>
                    <a:pt x="483" y="1993"/>
                  </a:lnTo>
                  <a:lnTo>
                    <a:pt x="575" y="2048"/>
                  </a:lnTo>
                  <a:lnTo>
                    <a:pt x="671" y="2093"/>
                  </a:lnTo>
                  <a:lnTo>
                    <a:pt x="771" y="2130"/>
                  </a:lnTo>
                  <a:lnTo>
                    <a:pt x="875" y="2155"/>
                  </a:lnTo>
                  <a:lnTo>
                    <a:pt x="980" y="2171"/>
                  </a:lnTo>
                  <a:lnTo>
                    <a:pt x="1087" y="2176"/>
                  </a:lnTo>
                  <a:lnTo>
                    <a:pt x="1193" y="2171"/>
                  </a:lnTo>
                  <a:lnTo>
                    <a:pt x="1298" y="2155"/>
                  </a:lnTo>
                  <a:lnTo>
                    <a:pt x="1402" y="2130"/>
                  </a:lnTo>
                  <a:lnTo>
                    <a:pt x="1502" y="2093"/>
                  </a:lnTo>
                  <a:lnTo>
                    <a:pt x="1598" y="2048"/>
                  </a:lnTo>
                  <a:lnTo>
                    <a:pt x="1690" y="1993"/>
                  </a:lnTo>
                  <a:lnTo>
                    <a:pt x="1776" y="1929"/>
                  </a:lnTo>
                  <a:lnTo>
                    <a:pt x="1854" y="1858"/>
                  </a:lnTo>
                  <a:lnTo>
                    <a:pt x="1926" y="1779"/>
                  </a:lnTo>
                  <a:lnTo>
                    <a:pt x="1990" y="1693"/>
                  </a:lnTo>
                  <a:lnTo>
                    <a:pt x="2044" y="1601"/>
                  </a:lnTo>
                  <a:lnTo>
                    <a:pt x="2090" y="1505"/>
                  </a:lnTo>
                  <a:lnTo>
                    <a:pt x="2126" y="1404"/>
                  </a:lnTo>
                  <a:lnTo>
                    <a:pt x="2152" y="1301"/>
                  </a:lnTo>
                  <a:lnTo>
                    <a:pt x="2168" y="1195"/>
                  </a:lnTo>
                  <a:lnTo>
                    <a:pt x="2173" y="1088"/>
                  </a:lnTo>
                  <a:close/>
                </a:path>
              </a:pathLst>
            </a:custGeom>
            <a:noFill/>
            <a:ln w="0">
              <a:solidFill>
                <a:sysClr val="windowText" lastClr="000000"/>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5" name="Line 84"/>
            <p:cNvSpPr>
              <a:spLocks noChangeShapeType="1"/>
            </p:cNvSpPr>
            <p:nvPr/>
          </p:nvSpPr>
          <p:spPr bwMode="auto">
            <a:xfrm>
              <a:off x="2123266" y="4309848"/>
              <a:ext cx="2612" cy="649637"/>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6" name="Line 85"/>
            <p:cNvSpPr>
              <a:spLocks noChangeShapeType="1"/>
            </p:cNvSpPr>
            <p:nvPr/>
          </p:nvSpPr>
          <p:spPr bwMode="auto">
            <a:xfrm flipV="1">
              <a:off x="2123266" y="6203891"/>
              <a:ext cx="52228" cy="120709"/>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77" name="Line 86"/>
            <p:cNvSpPr>
              <a:spLocks noChangeShapeType="1"/>
            </p:cNvSpPr>
            <p:nvPr/>
          </p:nvSpPr>
          <p:spPr bwMode="auto">
            <a:xfrm flipH="1" flipV="1">
              <a:off x="2071039" y="6203891"/>
              <a:ext cx="52228" cy="120709"/>
            </a:xfrm>
            <a:prstGeom prst="line">
              <a:avLst/>
            </a:prstGeom>
            <a:noFill/>
            <a:ln w="0">
              <a:solidFill>
                <a:sysClr val="windowText" lastClr="00000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sp>
          <p:nvSpPr>
            <p:cNvPr id="170" name="Oval 169"/>
            <p:cNvSpPr/>
            <p:nvPr/>
          </p:nvSpPr>
          <p:spPr>
            <a:xfrm>
              <a:off x="2071670" y="2214554"/>
              <a:ext cx="142876" cy="142876"/>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sr-Latn-CS"/>
            </a:p>
          </p:txBody>
        </p:sp>
        <p:sp>
          <p:nvSpPr>
            <p:cNvPr id="171" name="TextBox 170"/>
            <p:cNvSpPr txBox="1"/>
            <p:nvPr/>
          </p:nvSpPr>
          <p:spPr>
            <a:xfrm>
              <a:off x="1500166" y="5000636"/>
              <a:ext cx="571504" cy="646331"/>
            </a:xfrm>
            <a:prstGeom prst="rect">
              <a:avLst/>
            </a:prstGeom>
            <a:noFill/>
          </p:spPr>
          <p:txBody>
            <a:bodyPr wrap="square" rtlCol="0">
              <a:spAutoFit/>
            </a:bodyPr>
            <a:lstStyle/>
            <a:p>
              <a:r>
                <a:rPr lang="el-GR" dirty="0" smtClean="0"/>
                <a:t>Δ</a:t>
              </a:r>
              <a:endParaRPr lang="sr-Latn-CS" dirty="0" smtClean="0"/>
            </a:p>
            <a:p>
              <a:r>
                <a:rPr lang="sr-Latn-CS" dirty="0" smtClean="0"/>
                <a:t>Y</a:t>
              </a:r>
              <a:endParaRPr lang="sr-Latn-CS" dirty="0"/>
            </a:p>
          </p:txBody>
        </p:sp>
        <p:sp>
          <p:nvSpPr>
            <p:cNvPr id="172" name="TextBox 171"/>
            <p:cNvSpPr txBox="1"/>
            <p:nvPr/>
          </p:nvSpPr>
          <p:spPr>
            <a:xfrm>
              <a:off x="2500298" y="2714620"/>
              <a:ext cx="1785950" cy="1477328"/>
            </a:xfrm>
            <a:prstGeom prst="rect">
              <a:avLst/>
            </a:prstGeom>
            <a:noFill/>
          </p:spPr>
          <p:txBody>
            <a:bodyPr wrap="square" rtlCol="0">
              <a:spAutoFit/>
            </a:bodyPr>
            <a:lstStyle/>
            <a:p>
              <a:r>
                <a:rPr lang="sr-Latn-CS" dirty="0" smtClean="0">
                  <a:latin typeface="+mj-lt"/>
                </a:rPr>
                <a:t>T1</a:t>
              </a:r>
            </a:p>
            <a:p>
              <a:r>
                <a:rPr lang="sr-Latn-CS" dirty="0" smtClean="0">
                  <a:latin typeface="+mj-lt"/>
                </a:rPr>
                <a:t>110kV</a:t>
              </a:r>
              <a:r>
                <a:rPr lang="en-US" dirty="0" smtClean="0">
                  <a:latin typeface="+mj-lt"/>
                </a:rPr>
                <a:t>/35kV</a:t>
              </a:r>
            </a:p>
            <a:p>
              <a:r>
                <a:rPr lang="en-US" dirty="0" smtClean="0">
                  <a:latin typeface="+mj-lt"/>
                </a:rPr>
                <a:t>S</a:t>
              </a:r>
              <a:r>
                <a:rPr lang="en-US" sz="1400" dirty="0" smtClean="0">
                  <a:latin typeface="+mj-lt"/>
                </a:rPr>
                <a:t>nT1</a:t>
              </a:r>
              <a:r>
                <a:rPr lang="en-US" dirty="0" smtClean="0">
                  <a:latin typeface="+mj-lt"/>
                </a:rPr>
                <a:t>=100 </a:t>
              </a:r>
              <a:r>
                <a:rPr lang="en-US" dirty="0">
                  <a:latin typeface="+mj-lt"/>
                </a:rPr>
                <a:t>MVA</a:t>
              </a:r>
            </a:p>
            <a:p>
              <a:r>
                <a:rPr lang="en-US" dirty="0" err="1">
                  <a:latin typeface="+mj-lt"/>
                </a:rPr>
                <a:t>u</a:t>
              </a:r>
              <a:r>
                <a:rPr lang="en-US" sz="1100" dirty="0" err="1">
                  <a:latin typeface="+mj-lt"/>
                </a:rPr>
                <a:t>kt</a:t>
              </a:r>
              <a:r>
                <a:rPr lang="en-US" dirty="0">
                  <a:latin typeface="+mj-lt"/>
                </a:rPr>
                <a:t>=13%</a:t>
              </a:r>
            </a:p>
            <a:p>
              <a:endParaRPr lang="sr-Latn-CS" dirty="0">
                <a:latin typeface="+mj-lt"/>
              </a:endParaRPr>
            </a:p>
          </p:txBody>
        </p:sp>
        <p:sp>
          <p:nvSpPr>
            <p:cNvPr id="175" name="TextBox 174"/>
            <p:cNvSpPr txBox="1"/>
            <p:nvPr/>
          </p:nvSpPr>
          <p:spPr>
            <a:xfrm>
              <a:off x="2571736" y="4752964"/>
              <a:ext cx="2214578" cy="1477328"/>
            </a:xfrm>
            <a:prstGeom prst="rect">
              <a:avLst/>
            </a:prstGeom>
            <a:noFill/>
          </p:spPr>
          <p:txBody>
            <a:bodyPr wrap="square" rtlCol="0">
              <a:spAutoFit/>
            </a:bodyPr>
            <a:lstStyle/>
            <a:p>
              <a:r>
                <a:rPr lang="sr-Latn-CS" dirty="0" smtClean="0">
                  <a:latin typeface="+mj-lt"/>
                </a:rPr>
                <a:t>T</a:t>
              </a:r>
              <a:r>
                <a:rPr lang="en-US" dirty="0" smtClean="0">
                  <a:latin typeface="+mj-lt"/>
                </a:rPr>
                <a:t>2</a:t>
              </a:r>
              <a:endParaRPr lang="sr-Latn-CS" dirty="0" smtClean="0">
                <a:latin typeface="+mj-lt"/>
              </a:endParaRPr>
            </a:p>
            <a:p>
              <a:r>
                <a:rPr lang="en-US" dirty="0" smtClean="0">
                  <a:latin typeface="+mj-lt"/>
                </a:rPr>
                <a:t>35</a:t>
              </a:r>
              <a:r>
                <a:rPr lang="sr-Latn-CS" dirty="0" smtClean="0">
                  <a:latin typeface="+mj-lt"/>
                </a:rPr>
                <a:t>kV</a:t>
              </a:r>
              <a:r>
                <a:rPr lang="en-US" dirty="0" smtClean="0">
                  <a:latin typeface="+mj-lt"/>
                </a:rPr>
                <a:t>/761V</a:t>
              </a:r>
            </a:p>
            <a:p>
              <a:r>
                <a:rPr lang="en-US" dirty="0" smtClean="0"/>
                <a:t>S</a:t>
              </a:r>
              <a:r>
                <a:rPr lang="en-US" sz="1400" dirty="0" smtClean="0"/>
                <a:t>nT2</a:t>
              </a:r>
              <a:r>
                <a:rPr lang="en-US" dirty="0" smtClean="0"/>
                <a:t>=80 MVA</a:t>
              </a:r>
            </a:p>
            <a:p>
              <a:r>
                <a:rPr lang="en-US" u="sng" dirty="0" err="1" smtClean="0">
                  <a:latin typeface="+mj-lt"/>
                </a:rPr>
                <a:t>Zpt</a:t>
              </a:r>
              <a:r>
                <a:rPr lang="en-US" dirty="0" smtClean="0">
                  <a:latin typeface="+mj-lt"/>
                </a:rPr>
                <a:t>=(0,05+j0,39)m</a:t>
              </a:r>
              <a:r>
                <a:rPr lang="el-GR" dirty="0" smtClean="0"/>
                <a:t>Ω</a:t>
              </a:r>
              <a:endParaRPr lang="en-US" dirty="0">
                <a:latin typeface="+mj-lt"/>
              </a:endParaRPr>
            </a:p>
            <a:p>
              <a:endParaRPr lang="sr-Latn-CS" dirty="0">
                <a:latin typeface="+mj-lt"/>
              </a:endParaRPr>
            </a:p>
          </p:txBody>
        </p:sp>
        <p:sp>
          <p:nvSpPr>
            <p:cNvPr id="176" name="TextBox 175"/>
            <p:cNvSpPr txBox="1"/>
            <p:nvPr/>
          </p:nvSpPr>
          <p:spPr>
            <a:xfrm>
              <a:off x="3857620" y="2143116"/>
              <a:ext cx="785818" cy="369332"/>
            </a:xfrm>
            <a:prstGeom prst="rect">
              <a:avLst/>
            </a:prstGeom>
            <a:noFill/>
          </p:spPr>
          <p:txBody>
            <a:bodyPr wrap="square" rtlCol="0">
              <a:spAutoFit/>
            </a:bodyPr>
            <a:lstStyle/>
            <a:p>
              <a:r>
                <a:rPr lang="sr-Latn-CS" dirty="0" smtClean="0">
                  <a:latin typeface="+mj-lt"/>
                </a:rPr>
                <a:t>110kV</a:t>
              </a:r>
              <a:endParaRPr lang="sr-Latn-CS" dirty="0">
                <a:latin typeface="+mj-lt"/>
              </a:endParaRPr>
            </a:p>
          </p:txBody>
        </p:sp>
        <p:sp>
          <p:nvSpPr>
            <p:cNvPr id="177" name="TextBox 176"/>
            <p:cNvSpPr txBox="1"/>
            <p:nvPr/>
          </p:nvSpPr>
          <p:spPr>
            <a:xfrm>
              <a:off x="3857620" y="4143380"/>
              <a:ext cx="785818" cy="369332"/>
            </a:xfrm>
            <a:prstGeom prst="rect">
              <a:avLst/>
            </a:prstGeom>
            <a:noFill/>
          </p:spPr>
          <p:txBody>
            <a:bodyPr wrap="square" rtlCol="0">
              <a:spAutoFit/>
            </a:bodyPr>
            <a:lstStyle/>
            <a:p>
              <a:r>
                <a:rPr lang="sr-Latn-CS" dirty="0" smtClean="0">
                  <a:latin typeface="+mj-lt"/>
                </a:rPr>
                <a:t>35kV</a:t>
              </a:r>
              <a:endParaRPr lang="sr-Latn-CS" dirty="0">
                <a:latin typeface="+mj-lt"/>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r-Latn-CS" dirty="0" smtClean="0"/>
              <a:t>Zamenska šema</a:t>
            </a:r>
            <a:endParaRPr lang="sr-Latn-CS" dirty="0"/>
          </a:p>
        </p:txBody>
      </p:sp>
      <p:sp>
        <p:nvSpPr>
          <p:cNvPr id="5" name="Line 182"/>
          <p:cNvSpPr>
            <a:spLocks noChangeShapeType="1"/>
          </p:cNvSpPr>
          <p:nvPr/>
        </p:nvSpPr>
        <p:spPr bwMode="auto">
          <a:xfrm>
            <a:off x="6869027" y="2387962"/>
            <a:ext cx="2084" cy="276649"/>
          </a:xfrm>
          <a:prstGeom prst="line">
            <a:avLst/>
          </a:prstGeom>
          <a:noFill/>
          <a:ln w="0">
            <a:solidFill>
              <a:srgbClr val="000000"/>
            </a:solidFill>
            <a:round/>
            <a:headEnd/>
            <a:tailEnd/>
          </a:ln>
        </p:spPr>
        <p:txBody>
          <a:bodyPr/>
          <a:lstStyle/>
          <a:p>
            <a:endParaRPr lang="en-US"/>
          </a:p>
        </p:txBody>
      </p:sp>
      <p:sp>
        <p:nvSpPr>
          <p:cNvPr id="6" name="Line 183"/>
          <p:cNvSpPr>
            <a:spLocks noChangeShapeType="1"/>
          </p:cNvSpPr>
          <p:nvPr/>
        </p:nvSpPr>
        <p:spPr bwMode="auto">
          <a:xfrm>
            <a:off x="6869027" y="3279845"/>
            <a:ext cx="2084" cy="276649"/>
          </a:xfrm>
          <a:prstGeom prst="line">
            <a:avLst/>
          </a:prstGeom>
          <a:noFill/>
          <a:ln w="0">
            <a:solidFill>
              <a:srgbClr val="000000"/>
            </a:solidFill>
            <a:round/>
            <a:headEnd/>
            <a:tailEnd/>
          </a:ln>
        </p:spPr>
        <p:txBody>
          <a:bodyPr/>
          <a:lstStyle/>
          <a:p>
            <a:endParaRPr lang="en-US"/>
          </a:p>
        </p:txBody>
      </p:sp>
      <p:sp>
        <p:nvSpPr>
          <p:cNvPr id="7" name="Line 184"/>
          <p:cNvSpPr>
            <a:spLocks noChangeShapeType="1"/>
          </p:cNvSpPr>
          <p:nvPr/>
        </p:nvSpPr>
        <p:spPr bwMode="auto">
          <a:xfrm>
            <a:off x="6869027" y="4169663"/>
            <a:ext cx="2084" cy="276649"/>
          </a:xfrm>
          <a:prstGeom prst="line">
            <a:avLst/>
          </a:prstGeom>
          <a:noFill/>
          <a:ln w="0">
            <a:solidFill>
              <a:srgbClr val="000000"/>
            </a:solidFill>
            <a:round/>
            <a:headEnd/>
            <a:tailEnd/>
          </a:ln>
        </p:spPr>
        <p:txBody>
          <a:bodyPr/>
          <a:lstStyle/>
          <a:p>
            <a:endParaRPr lang="en-US"/>
          </a:p>
        </p:txBody>
      </p:sp>
      <p:sp>
        <p:nvSpPr>
          <p:cNvPr id="8" name="Line 185"/>
          <p:cNvSpPr>
            <a:spLocks noChangeShapeType="1"/>
          </p:cNvSpPr>
          <p:nvPr/>
        </p:nvSpPr>
        <p:spPr bwMode="auto">
          <a:xfrm>
            <a:off x="6869027" y="5941042"/>
            <a:ext cx="2084" cy="274584"/>
          </a:xfrm>
          <a:prstGeom prst="line">
            <a:avLst/>
          </a:prstGeom>
          <a:noFill/>
          <a:ln w="0">
            <a:solidFill>
              <a:srgbClr val="000000"/>
            </a:solidFill>
            <a:round/>
            <a:headEnd/>
            <a:tailEnd/>
          </a:ln>
        </p:spPr>
        <p:txBody>
          <a:bodyPr/>
          <a:lstStyle/>
          <a:p>
            <a:endParaRPr lang="en-US"/>
          </a:p>
        </p:txBody>
      </p:sp>
      <p:sp>
        <p:nvSpPr>
          <p:cNvPr id="9" name="Line 186"/>
          <p:cNvSpPr>
            <a:spLocks noChangeShapeType="1"/>
          </p:cNvSpPr>
          <p:nvPr/>
        </p:nvSpPr>
        <p:spPr bwMode="auto">
          <a:xfrm>
            <a:off x="6869027" y="1498143"/>
            <a:ext cx="2084" cy="276649"/>
          </a:xfrm>
          <a:prstGeom prst="line">
            <a:avLst/>
          </a:prstGeom>
          <a:noFill/>
          <a:ln w="0">
            <a:solidFill>
              <a:srgbClr val="000000"/>
            </a:solidFill>
            <a:round/>
            <a:headEnd/>
            <a:tailEnd/>
          </a:ln>
        </p:spPr>
        <p:txBody>
          <a:bodyPr/>
          <a:lstStyle/>
          <a:p>
            <a:endParaRPr lang="en-US"/>
          </a:p>
        </p:txBody>
      </p:sp>
      <p:sp>
        <p:nvSpPr>
          <p:cNvPr id="10" name="Line 187"/>
          <p:cNvSpPr>
            <a:spLocks noChangeShapeType="1"/>
          </p:cNvSpPr>
          <p:nvPr/>
        </p:nvSpPr>
        <p:spPr bwMode="auto">
          <a:xfrm>
            <a:off x="6650249" y="6215627"/>
            <a:ext cx="437555" cy="2065"/>
          </a:xfrm>
          <a:prstGeom prst="line">
            <a:avLst/>
          </a:prstGeom>
          <a:noFill/>
          <a:ln w="0">
            <a:solidFill>
              <a:srgbClr val="000000"/>
            </a:solidFill>
            <a:round/>
            <a:headEnd/>
            <a:tailEnd/>
          </a:ln>
        </p:spPr>
        <p:txBody>
          <a:bodyPr/>
          <a:lstStyle/>
          <a:p>
            <a:endParaRPr lang="en-US"/>
          </a:p>
        </p:txBody>
      </p:sp>
      <p:sp>
        <p:nvSpPr>
          <p:cNvPr id="11" name="Line 188"/>
          <p:cNvSpPr>
            <a:spLocks noChangeShapeType="1"/>
          </p:cNvSpPr>
          <p:nvPr/>
        </p:nvSpPr>
        <p:spPr bwMode="auto">
          <a:xfrm>
            <a:off x="6694005" y="6256918"/>
            <a:ext cx="350044" cy="2065"/>
          </a:xfrm>
          <a:prstGeom prst="line">
            <a:avLst/>
          </a:prstGeom>
          <a:noFill/>
          <a:ln w="0">
            <a:solidFill>
              <a:srgbClr val="000000"/>
            </a:solidFill>
            <a:round/>
            <a:headEnd/>
            <a:tailEnd/>
          </a:ln>
        </p:spPr>
        <p:txBody>
          <a:bodyPr/>
          <a:lstStyle/>
          <a:p>
            <a:endParaRPr lang="en-US"/>
          </a:p>
        </p:txBody>
      </p:sp>
      <p:sp>
        <p:nvSpPr>
          <p:cNvPr id="12" name="Line 189"/>
          <p:cNvSpPr>
            <a:spLocks noChangeShapeType="1"/>
          </p:cNvSpPr>
          <p:nvPr/>
        </p:nvSpPr>
        <p:spPr bwMode="auto">
          <a:xfrm>
            <a:off x="6739844" y="6298208"/>
            <a:ext cx="260450" cy="2065"/>
          </a:xfrm>
          <a:prstGeom prst="line">
            <a:avLst/>
          </a:prstGeom>
          <a:noFill/>
          <a:ln w="0">
            <a:solidFill>
              <a:srgbClr val="000000"/>
            </a:solidFill>
            <a:round/>
            <a:headEnd/>
            <a:tailEnd/>
          </a:ln>
        </p:spPr>
        <p:txBody>
          <a:bodyPr/>
          <a:lstStyle/>
          <a:p>
            <a:endParaRPr lang="en-US"/>
          </a:p>
        </p:txBody>
      </p:sp>
      <p:sp>
        <p:nvSpPr>
          <p:cNvPr id="13" name="Line 190"/>
          <p:cNvSpPr>
            <a:spLocks noChangeShapeType="1"/>
          </p:cNvSpPr>
          <p:nvPr/>
        </p:nvSpPr>
        <p:spPr bwMode="auto">
          <a:xfrm>
            <a:off x="6783599" y="6339499"/>
            <a:ext cx="170855" cy="2065"/>
          </a:xfrm>
          <a:prstGeom prst="line">
            <a:avLst/>
          </a:prstGeom>
          <a:noFill/>
          <a:ln w="0">
            <a:solidFill>
              <a:srgbClr val="000000"/>
            </a:solidFill>
            <a:round/>
            <a:headEnd/>
            <a:tailEnd/>
          </a:ln>
        </p:spPr>
        <p:txBody>
          <a:bodyPr/>
          <a:lstStyle/>
          <a:p>
            <a:endParaRPr lang="en-US"/>
          </a:p>
        </p:txBody>
      </p:sp>
      <p:sp>
        <p:nvSpPr>
          <p:cNvPr id="14" name="Line 191"/>
          <p:cNvSpPr>
            <a:spLocks noChangeShapeType="1"/>
          </p:cNvSpPr>
          <p:nvPr/>
        </p:nvSpPr>
        <p:spPr bwMode="auto">
          <a:xfrm>
            <a:off x="6827355" y="6382854"/>
            <a:ext cx="83344" cy="2065"/>
          </a:xfrm>
          <a:prstGeom prst="line">
            <a:avLst/>
          </a:prstGeom>
          <a:noFill/>
          <a:ln w="0">
            <a:solidFill>
              <a:srgbClr val="000000"/>
            </a:solidFill>
            <a:round/>
            <a:headEnd/>
            <a:tailEnd/>
          </a:ln>
        </p:spPr>
        <p:txBody>
          <a:bodyPr/>
          <a:lstStyle/>
          <a:p>
            <a:endParaRPr lang="en-US"/>
          </a:p>
        </p:txBody>
      </p:sp>
      <p:sp>
        <p:nvSpPr>
          <p:cNvPr id="15" name="Line 192"/>
          <p:cNvSpPr>
            <a:spLocks noChangeShapeType="1"/>
          </p:cNvSpPr>
          <p:nvPr/>
        </p:nvSpPr>
        <p:spPr bwMode="auto">
          <a:xfrm>
            <a:off x="6650249" y="1498143"/>
            <a:ext cx="437555" cy="2065"/>
          </a:xfrm>
          <a:prstGeom prst="line">
            <a:avLst/>
          </a:prstGeom>
          <a:noFill/>
          <a:ln w="0">
            <a:solidFill>
              <a:srgbClr val="000000"/>
            </a:solidFill>
            <a:round/>
            <a:headEnd/>
            <a:tailEnd/>
          </a:ln>
        </p:spPr>
        <p:txBody>
          <a:bodyPr/>
          <a:lstStyle/>
          <a:p>
            <a:endParaRPr lang="en-US"/>
          </a:p>
        </p:txBody>
      </p:sp>
      <p:sp>
        <p:nvSpPr>
          <p:cNvPr id="20" name="Line 197"/>
          <p:cNvSpPr>
            <a:spLocks noChangeShapeType="1"/>
          </p:cNvSpPr>
          <p:nvPr/>
        </p:nvSpPr>
        <p:spPr bwMode="auto">
          <a:xfrm>
            <a:off x="6779432" y="3556493"/>
            <a:ext cx="179189" cy="2065"/>
          </a:xfrm>
          <a:prstGeom prst="line">
            <a:avLst/>
          </a:prstGeom>
          <a:noFill/>
          <a:ln w="0">
            <a:solidFill>
              <a:srgbClr val="000000"/>
            </a:solidFill>
            <a:round/>
            <a:headEnd/>
            <a:tailEnd/>
          </a:ln>
        </p:spPr>
        <p:txBody>
          <a:bodyPr/>
          <a:lstStyle/>
          <a:p>
            <a:endParaRPr lang="en-US"/>
          </a:p>
        </p:txBody>
      </p:sp>
      <p:sp>
        <p:nvSpPr>
          <p:cNvPr id="21" name="Line 198"/>
          <p:cNvSpPr>
            <a:spLocks noChangeShapeType="1"/>
          </p:cNvSpPr>
          <p:nvPr/>
        </p:nvSpPr>
        <p:spPr bwMode="auto">
          <a:xfrm>
            <a:off x="6958621" y="3556493"/>
            <a:ext cx="2084" cy="613169"/>
          </a:xfrm>
          <a:prstGeom prst="line">
            <a:avLst/>
          </a:prstGeom>
          <a:noFill/>
          <a:ln w="0">
            <a:solidFill>
              <a:srgbClr val="000000"/>
            </a:solidFill>
            <a:round/>
            <a:headEnd/>
            <a:tailEnd/>
          </a:ln>
        </p:spPr>
        <p:txBody>
          <a:bodyPr/>
          <a:lstStyle/>
          <a:p>
            <a:endParaRPr lang="en-US"/>
          </a:p>
        </p:txBody>
      </p:sp>
      <p:sp>
        <p:nvSpPr>
          <p:cNvPr id="22" name="Line 199"/>
          <p:cNvSpPr>
            <a:spLocks noChangeShapeType="1"/>
          </p:cNvSpPr>
          <p:nvPr/>
        </p:nvSpPr>
        <p:spPr bwMode="auto">
          <a:xfrm flipH="1">
            <a:off x="6779432" y="4169663"/>
            <a:ext cx="179189" cy="2065"/>
          </a:xfrm>
          <a:prstGeom prst="line">
            <a:avLst/>
          </a:prstGeom>
          <a:noFill/>
          <a:ln w="0">
            <a:solidFill>
              <a:srgbClr val="000000"/>
            </a:solidFill>
            <a:round/>
            <a:headEnd/>
            <a:tailEnd/>
          </a:ln>
        </p:spPr>
        <p:txBody>
          <a:bodyPr/>
          <a:lstStyle/>
          <a:p>
            <a:endParaRPr lang="en-US"/>
          </a:p>
        </p:txBody>
      </p:sp>
      <p:sp>
        <p:nvSpPr>
          <p:cNvPr id="23" name="Line 200"/>
          <p:cNvSpPr>
            <a:spLocks noChangeShapeType="1"/>
          </p:cNvSpPr>
          <p:nvPr/>
        </p:nvSpPr>
        <p:spPr bwMode="auto">
          <a:xfrm flipV="1">
            <a:off x="6779432" y="3556493"/>
            <a:ext cx="2084" cy="613169"/>
          </a:xfrm>
          <a:prstGeom prst="line">
            <a:avLst/>
          </a:prstGeom>
          <a:noFill/>
          <a:ln w="0">
            <a:solidFill>
              <a:srgbClr val="000000"/>
            </a:solidFill>
            <a:round/>
            <a:headEnd/>
            <a:tailEnd/>
          </a:ln>
        </p:spPr>
        <p:txBody>
          <a:bodyPr/>
          <a:lstStyle/>
          <a:p>
            <a:endParaRPr lang="en-US"/>
          </a:p>
        </p:txBody>
      </p:sp>
      <p:sp>
        <p:nvSpPr>
          <p:cNvPr id="24" name="Line 201"/>
          <p:cNvSpPr>
            <a:spLocks noChangeShapeType="1"/>
          </p:cNvSpPr>
          <p:nvPr/>
        </p:nvSpPr>
        <p:spPr bwMode="auto">
          <a:xfrm>
            <a:off x="6779432" y="5325808"/>
            <a:ext cx="179189" cy="2065"/>
          </a:xfrm>
          <a:prstGeom prst="line">
            <a:avLst/>
          </a:prstGeom>
          <a:noFill/>
          <a:ln w="0">
            <a:solidFill>
              <a:srgbClr val="000000"/>
            </a:solidFill>
            <a:round/>
            <a:headEnd/>
            <a:tailEnd/>
          </a:ln>
        </p:spPr>
        <p:txBody>
          <a:bodyPr/>
          <a:lstStyle/>
          <a:p>
            <a:endParaRPr lang="en-US"/>
          </a:p>
        </p:txBody>
      </p:sp>
      <p:sp>
        <p:nvSpPr>
          <p:cNvPr id="25" name="Line 202"/>
          <p:cNvSpPr>
            <a:spLocks noChangeShapeType="1"/>
          </p:cNvSpPr>
          <p:nvPr/>
        </p:nvSpPr>
        <p:spPr bwMode="auto">
          <a:xfrm>
            <a:off x="6958621" y="5325808"/>
            <a:ext cx="2084" cy="615234"/>
          </a:xfrm>
          <a:prstGeom prst="line">
            <a:avLst/>
          </a:prstGeom>
          <a:noFill/>
          <a:ln w="0">
            <a:solidFill>
              <a:srgbClr val="000000"/>
            </a:solidFill>
            <a:round/>
            <a:headEnd/>
            <a:tailEnd/>
          </a:ln>
        </p:spPr>
        <p:txBody>
          <a:bodyPr/>
          <a:lstStyle/>
          <a:p>
            <a:endParaRPr lang="en-US"/>
          </a:p>
        </p:txBody>
      </p:sp>
      <p:sp>
        <p:nvSpPr>
          <p:cNvPr id="26" name="Line 203"/>
          <p:cNvSpPr>
            <a:spLocks noChangeShapeType="1"/>
          </p:cNvSpPr>
          <p:nvPr/>
        </p:nvSpPr>
        <p:spPr bwMode="auto">
          <a:xfrm flipH="1">
            <a:off x="6779432" y="5941042"/>
            <a:ext cx="179189" cy="2065"/>
          </a:xfrm>
          <a:prstGeom prst="line">
            <a:avLst/>
          </a:prstGeom>
          <a:noFill/>
          <a:ln w="0">
            <a:solidFill>
              <a:srgbClr val="000000"/>
            </a:solidFill>
            <a:round/>
            <a:headEnd/>
            <a:tailEnd/>
          </a:ln>
        </p:spPr>
        <p:txBody>
          <a:bodyPr/>
          <a:lstStyle/>
          <a:p>
            <a:endParaRPr lang="en-US"/>
          </a:p>
        </p:txBody>
      </p:sp>
      <p:sp>
        <p:nvSpPr>
          <p:cNvPr id="27" name="Line 204"/>
          <p:cNvSpPr>
            <a:spLocks noChangeShapeType="1"/>
          </p:cNvSpPr>
          <p:nvPr/>
        </p:nvSpPr>
        <p:spPr bwMode="auto">
          <a:xfrm flipV="1">
            <a:off x="6779432" y="5325808"/>
            <a:ext cx="2084" cy="615234"/>
          </a:xfrm>
          <a:prstGeom prst="line">
            <a:avLst/>
          </a:prstGeom>
          <a:noFill/>
          <a:ln w="0">
            <a:solidFill>
              <a:srgbClr val="000000"/>
            </a:solidFill>
            <a:round/>
            <a:headEnd/>
            <a:tailEnd/>
          </a:ln>
        </p:spPr>
        <p:txBody>
          <a:bodyPr/>
          <a:lstStyle/>
          <a:p>
            <a:endParaRPr lang="en-US"/>
          </a:p>
        </p:txBody>
      </p:sp>
      <p:sp>
        <p:nvSpPr>
          <p:cNvPr id="28" name="Line 205"/>
          <p:cNvSpPr>
            <a:spLocks noChangeShapeType="1"/>
          </p:cNvSpPr>
          <p:nvPr/>
        </p:nvSpPr>
        <p:spPr bwMode="auto">
          <a:xfrm>
            <a:off x="6779432" y="2664610"/>
            <a:ext cx="179189" cy="2065"/>
          </a:xfrm>
          <a:prstGeom prst="line">
            <a:avLst/>
          </a:prstGeom>
          <a:noFill/>
          <a:ln w="0">
            <a:solidFill>
              <a:srgbClr val="000000"/>
            </a:solidFill>
            <a:round/>
            <a:headEnd/>
            <a:tailEnd/>
          </a:ln>
        </p:spPr>
        <p:txBody>
          <a:bodyPr/>
          <a:lstStyle/>
          <a:p>
            <a:endParaRPr lang="en-US"/>
          </a:p>
        </p:txBody>
      </p:sp>
      <p:sp>
        <p:nvSpPr>
          <p:cNvPr id="29" name="Line 206"/>
          <p:cNvSpPr>
            <a:spLocks noChangeShapeType="1"/>
          </p:cNvSpPr>
          <p:nvPr/>
        </p:nvSpPr>
        <p:spPr bwMode="auto">
          <a:xfrm>
            <a:off x="6958621" y="2664610"/>
            <a:ext cx="2084" cy="615234"/>
          </a:xfrm>
          <a:prstGeom prst="line">
            <a:avLst/>
          </a:prstGeom>
          <a:noFill/>
          <a:ln w="0">
            <a:solidFill>
              <a:srgbClr val="000000"/>
            </a:solidFill>
            <a:round/>
            <a:headEnd/>
            <a:tailEnd/>
          </a:ln>
        </p:spPr>
        <p:txBody>
          <a:bodyPr/>
          <a:lstStyle/>
          <a:p>
            <a:endParaRPr lang="en-US"/>
          </a:p>
        </p:txBody>
      </p:sp>
      <p:sp>
        <p:nvSpPr>
          <p:cNvPr id="30" name="Line 207"/>
          <p:cNvSpPr>
            <a:spLocks noChangeShapeType="1"/>
          </p:cNvSpPr>
          <p:nvPr/>
        </p:nvSpPr>
        <p:spPr bwMode="auto">
          <a:xfrm flipH="1">
            <a:off x="6779432" y="3279845"/>
            <a:ext cx="179189" cy="2065"/>
          </a:xfrm>
          <a:prstGeom prst="line">
            <a:avLst/>
          </a:prstGeom>
          <a:noFill/>
          <a:ln w="0">
            <a:solidFill>
              <a:srgbClr val="000000"/>
            </a:solidFill>
            <a:round/>
            <a:headEnd/>
            <a:tailEnd/>
          </a:ln>
        </p:spPr>
        <p:txBody>
          <a:bodyPr/>
          <a:lstStyle/>
          <a:p>
            <a:endParaRPr lang="en-US"/>
          </a:p>
        </p:txBody>
      </p:sp>
      <p:sp>
        <p:nvSpPr>
          <p:cNvPr id="31" name="Line 208"/>
          <p:cNvSpPr>
            <a:spLocks noChangeShapeType="1"/>
          </p:cNvSpPr>
          <p:nvPr/>
        </p:nvSpPr>
        <p:spPr bwMode="auto">
          <a:xfrm flipV="1">
            <a:off x="6779432" y="2664610"/>
            <a:ext cx="2084" cy="615234"/>
          </a:xfrm>
          <a:prstGeom prst="line">
            <a:avLst/>
          </a:prstGeom>
          <a:noFill/>
          <a:ln w="0">
            <a:solidFill>
              <a:srgbClr val="000000"/>
            </a:solidFill>
            <a:round/>
            <a:headEnd/>
            <a:tailEnd/>
          </a:ln>
        </p:spPr>
        <p:txBody>
          <a:bodyPr/>
          <a:lstStyle/>
          <a:p>
            <a:endParaRPr lang="en-US"/>
          </a:p>
        </p:txBody>
      </p:sp>
      <p:sp>
        <p:nvSpPr>
          <p:cNvPr id="32" name="Line 209"/>
          <p:cNvSpPr>
            <a:spLocks noChangeShapeType="1"/>
          </p:cNvSpPr>
          <p:nvPr/>
        </p:nvSpPr>
        <p:spPr bwMode="auto">
          <a:xfrm>
            <a:off x="6779432" y="1774792"/>
            <a:ext cx="179189" cy="2065"/>
          </a:xfrm>
          <a:prstGeom prst="line">
            <a:avLst/>
          </a:prstGeom>
          <a:noFill/>
          <a:ln w="0">
            <a:solidFill>
              <a:srgbClr val="000000"/>
            </a:solidFill>
            <a:round/>
            <a:headEnd/>
            <a:tailEnd/>
          </a:ln>
        </p:spPr>
        <p:txBody>
          <a:bodyPr/>
          <a:lstStyle/>
          <a:p>
            <a:endParaRPr lang="en-US"/>
          </a:p>
        </p:txBody>
      </p:sp>
      <p:sp>
        <p:nvSpPr>
          <p:cNvPr id="33" name="Line 210"/>
          <p:cNvSpPr>
            <a:spLocks noChangeShapeType="1"/>
          </p:cNvSpPr>
          <p:nvPr/>
        </p:nvSpPr>
        <p:spPr bwMode="auto">
          <a:xfrm>
            <a:off x="6958621" y="1774792"/>
            <a:ext cx="2084" cy="613169"/>
          </a:xfrm>
          <a:prstGeom prst="line">
            <a:avLst/>
          </a:prstGeom>
          <a:noFill/>
          <a:ln w="0">
            <a:solidFill>
              <a:srgbClr val="000000"/>
            </a:solidFill>
            <a:round/>
            <a:headEnd/>
            <a:tailEnd/>
          </a:ln>
        </p:spPr>
        <p:txBody>
          <a:bodyPr/>
          <a:lstStyle/>
          <a:p>
            <a:endParaRPr lang="en-US"/>
          </a:p>
        </p:txBody>
      </p:sp>
      <p:sp>
        <p:nvSpPr>
          <p:cNvPr id="34" name="Line 211"/>
          <p:cNvSpPr>
            <a:spLocks noChangeShapeType="1"/>
          </p:cNvSpPr>
          <p:nvPr/>
        </p:nvSpPr>
        <p:spPr bwMode="auto">
          <a:xfrm flipH="1">
            <a:off x="6779432" y="2387962"/>
            <a:ext cx="179189" cy="2065"/>
          </a:xfrm>
          <a:prstGeom prst="line">
            <a:avLst/>
          </a:prstGeom>
          <a:noFill/>
          <a:ln w="0">
            <a:solidFill>
              <a:srgbClr val="000000"/>
            </a:solidFill>
            <a:round/>
            <a:headEnd/>
            <a:tailEnd/>
          </a:ln>
        </p:spPr>
        <p:txBody>
          <a:bodyPr/>
          <a:lstStyle/>
          <a:p>
            <a:endParaRPr lang="en-US"/>
          </a:p>
        </p:txBody>
      </p:sp>
      <p:sp>
        <p:nvSpPr>
          <p:cNvPr id="35" name="Line 212"/>
          <p:cNvSpPr>
            <a:spLocks noChangeShapeType="1"/>
          </p:cNvSpPr>
          <p:nvPr/>
        </p:nvSpPr>
        <p:spPr bwMode="auto">
          <a:xfrm flipV="1">
            <a:off x="6779432" y="1774792"/>
            <a:ext cx="2084" cy="613169"/>
          </a:xfrm>
          <a:prstGeom prst="line">
            <a:avLst/>
          </a:prstGeom>
          <a:noFill/>
          <a:ln w="0">
            <a:solidFill>
              <a:srgbClr val="000000"/>
            </a:solidFill>
            <a:round/>
            <a:headEnd/>
            <a:tailEnd/>
          </a:ln>
        </p:spPr>
        <p:txBody>
          <a:bodyPr/>
          <a:lstStyle/>
          <a:p>
            <a:endParaRPr lang="en-US"/>
          </a:p>
        </p:txBody>
      </p:sp>
      <p:sp>
        <p:nvSpPr>
          <p:cNvPr id="36" name="Line 213"/>
          <p:cNvSpPr>
            <a:spLocks noChangeShapeType="1"/>
          </p:cNvSpPr>
          <p:nvPr/>
        </p:nvSpPr>
        <p:spPr bwMode="auto">
          <a:xfrm>
            <a:off x="6869027" y="5055353"/>
            <a:ext cx="2084" cy="276649"/>
          </a:xfrm>
          <a:prstGeom prst="line">
            <a:avLst/>
          </a:prstGeom>
          <a:noFill/>
          <a:ln w="0">
            <a:solidFill>
              <a:srgbClr val="000000"/>
            </a:solidFill>
            <a:round/>
            <a:headEnd/>
            <a:tailEnd/>
          </a:ln>
        </p:spPr>
        <p:txBody>
          <a:bodyPr/>
          <a:lstStyle/>
          <a:p>
            <a:endParaRPr lang="en-US"/>
          </a:p>
        </p:txBody>
      </p:sp>
      <p:sp>
        <p:nvSpPr>
          <p:cNvPr id="37" name="Line 214"/>
          <p:cNvSpPr>
            <a:spLocks noChangeShapeType="1"/>
          </p:cNvSpPr>
          <p:nvPr/>
        </p:nvSpPr>
        <p:spPr bwMode="auto">
          <a:xfrm>
            <a:off x="6779432" y="4442183"/>
            <a:ext cx="179189" cy="2065"/>
          </a:xfrm>
          <a:prstGeom prst="line">
            <a:avLst/>
          </a:prstGeom>
          <a:noFill/>
          <a:ln w="0">
            <a:solidFill>
              <a:srgbClr val="000000"/>
            </a:solidFill>
            <a:round/>
            <a:headEnd/>
            <a:tailEnd/>
          </a:ln>
        </p:spPr>
        <p:txBody>
          <a:bodyPr/>
          <a:lstStyle/>
          <a:p>
            <a:endParaRPr lang="en-US"/>
          </a:p>
        </p:txBody>
      </p:sp>
      <p:sp>
        <p:nvSpPr>
          <p:cNvPr id="38" name="Line 215"/>
          <p:cNvSpPr>
            <a:spLocks noChangeShapeType="1"/>
          </p:cNvSpPr>
          <p:nvPr/>
        </p:nvSpPr>
        <p:spPr bwMode="auto">
          <a:xfrm>
            <a:off x="6958621" y="4442183"/>
            <a:ext cx="2084" cy="613169"/>
          </a:xfrm>
          <a:prstGeom prst="line">
            <a:avLst/>
          </a:prstGeom>
          <a:noFill/>
          <a:ln w="0">
            <a:solidFill>
              <a:srgbClr val="000000"/>
            </a:solidFill>
            <a:round/>
            <a:headEnd/>
            <a:tailEnd/>
          </a:ln>
        </p:spPr>
        <p:txBody>
          <a:bodyPr/>
          <a:lstStyle/>
          <a:p>
            <a:endParaRPr lang="en-US"/>
          </a:p>
        </p:txBody>
      </p:sp>
      <p:sp>
        <p:nvSpPr>
          <p:cNvPr id="39" name="Line 216"/>
          <p:cNvSpPr>
            <a:spLocks noChangeShapeType="1"/>
          </p:cNvSpPr>
          <p:nvPr/>
        </p:nvSpPr>
        <p:spPr bwMode="auto">
          <a:xfrm flipH="1">
            <a:off x="6779432" y="5055353"/>
            <a:ext cx="179189" cy="2065"/>
          </a:xfrm>
          <a:prstGeom prst="line">
            <a:avLst/>
          </a:prstGeom>
          <a:noFill/>
          <a:ln w="0">
            <a:solidFill>
              <a:srgbClr val="000000"/>
            </a:solidFill>
            <a:round/>
            <a:headEnd/>
            <a:tailEnd/>
          </a:ln>
        </p:spPr>
        <p:txBody>
          <a:bodyPr/>
          <a:lstStyle/>
          <a:p>
            <a:endParaRPr lang="en-US"/>
          </a:p>
        </p:txBody>
      </p:sp>
      <p:sp>
        <p:nvSpPr>
          <p:cNvPr id="40" name="Line 217"/>
          <p:cNvSpPr>
            <a:spLocks noChangeShapeType="1"/>
          </p:cNvSpPr>
          <p:nvPr/>
        </p:nvSpPr>
        <p:spPr bwMode="auto">
          <a:xfrm flipV="1">
            <a:off x="6779432" y="4442183"/>
            <a:ext cx="2084" cy="613169"/>
          </a:xfrm>
          <a:prstGeom prst="line">
            <a:avLst/>
          </a:prstGeom>
          <a:noFill/>
          <a:ln w="0">
            <a:solidFill>
              <a:srgbClr val="000000"/>
            </a:solidFill>
            <a:round/>
            <a:headEnd/>
            <a:tailEnd/>
          </a:ln>
        </p:spPr>
        <p:txBody>
          <a:bodyPr/>
          <a:lstStyle/>
          <a:p>
            <a:endParaRPr lang="en-US"/>
          </a:p>
        </p:txBody>
      </p:sp>
      <p:graphicFrame>
        <p:nvGraphicFramePr>
          <p:cNvPr id="41" name="Object 218"/>
          <p:cNvGraphicFramePr>
            <a:graphicFrameLocks noChangeAspect="1"/>
          </p:cNvGraphicFramePr>
          <p:nvPr/>
        </p:nvGraphicFramePr>
        <p:xfrm>
          <a:off x="6991962" y="1991569"/>
          <a:ext cx="843856" cy="278713"/>
        </p:xfrm>
        <a:graphic>
          <a:graphicData uri="http://schemas.openxmlformats.org/presentationml/2006/ole">
            <p:oleObj spid="_x0000_s4098" name="Equation" r:id="rId3" imgW="520560" imgH="215640" progId="Equation.3">
              <p:embed/>
            </p:oleObj>
          </a:graphicData>
        </a:graphic>
      </p:graphicFrame>
      <p:graphicFrame>
        <p:nvGraphicFramePr>
          <p:cNvPr id="42" name="Object 219"/>
          <p:cNvGraphicFramePr>
            <a:graphicFrameLocks noChangeAspect="1"/>
          </p:cNvGraphicFramePr>
          <p:nvPr/>
        </p:nvGraphicFramePr>
        <p:xfrm>
          <a:off x="6991962" y="2827355"/>
          <a:ext cx="522983" cy="279850"/>
        </p:xfrm>
        <a:graphic>
          <a:graphicData uri="http://schemas.openxmlformats.org/presentationml/2006/ole">
            <p:oleObj spid="_x0000_s4099" name="Equation" r:id="rId4" imgW="317160" imgH="215640" progId="Equation.3">
              <p:embed/>
            </p:oleObj>
          </a:graphicData>
        </a:graphic>
      </p:graphicFrame>
      <p:graphicFrame>
        <p:nvGraphicFramePr>
          <p:cNvPr id="43" name="Object 220"/>
          <p:cNvGraphicFramePr>
            <a:graphicFrameLocks noChangeAspect="1"/>
          </p:cNvGraphicFramePr>
          <p:nvPr/>
        </p:nvGraphicFramePr>
        <p:xfrm>
          <a:off x="7012777" y="3721777"/>
          <a:ext cx="350044" cy="279851"/>
        </p:xfrm>
        <a:graphic>
          <a:graphicData uri="http://schemas.openxmlformats.org/presentationml/2006/ole">
            <p:oleObj spid="_x0000_s4100" name="Equation" r:id="rId5" imgW="266400" imgH="215640" progId="Equation.3">
              <p:embed/>
            </p:oleObj>
          </a:graphicData>
        </a:graphic>
      </p:graphicFrame>
      <p:graphicFrame>
        <p:nvGraphicFramePr>
          <p:cNvPr id="44" name="Object 221"/>
          <p:cNvGraphicFramePr>
            <a:graphicFrameLocks noChangeAspect="1"/>
          </p:cNvGraphicFramePr>
          <p:nvPr/>
        </p:nvGraphicFramePr>
        <p:xfrm>
          <a:off x="7029463" y="4597024"/>
          <a:ext cx="316706" cy="280778"/>
        </p:xfrm>
        <a:graphic>
          <a:graphicData uri="http://schemas.openxmlformats.org/presentationml/2006/ole">
            <p:oleObj spid="_x0000_s4101" name="Equation" r:id="rId6" imgW="241200" imgH="215640" progId="Equation.3">
              <p:embed/>
            </p:oleObj>
          </a:graphicData>
        </a:graphic>
      </p:graphicFrame>
      <p:graphicFrame>
        <p:nvGraphicFramePr>
          <p:cNvPr id="45" name="Object 222"/>
          <p:cNvGraphicFramePr>
            <a:graphicFrameLocks noChangeAspect="1"/>
          </p:cNvGraphicFramePr>
          <p:nvPr/>
        </p:nvGraphicFramePr>
        <p:xfrm>
          <a:off x="7085721" y="5530197"/>
          <a:ext cx="266700" cy="284908"/>
        </p:xfrm>
        <a:graphic>
          <a:graphicData uri="http://schemas.openxmlformats.org/presentationml/2006/ole">
            <p:oleObj spid="_x0000_s4102" name="Equation" r:id="rId7" imgW="203040" imgH="215640" progId="Equation.3">
              <p:embed/>
            </p:oleObj>
          </a:graphicData>
        </a:graphic>
      </p:graphicFrame>
      <p:sp>
        <p:nvSpPr>
          <p:cNvPr id="46" name="Rectangle 223"/>
          <p:cNvSpPr>
            <a:spLocks noChangeArrowheads="1"/>
          </p:cNvSpPr>
          <p:nvPr/>
        </p:nvSpPr>
        <p:spPr bwMode="auto">
          <a:xfrm>
            <a:off x="6429388" y="4316246"/>
            <a:ext cx="1500188" cy="1783766"/>
          </a:xfrm>
          <a:prstGeom prst="rect">
            <a:avLst/>
          </a:prstGeom>
          <a:noFill/>
          <a:ln w="9525">
            <a:solidFill>
              <a:schemeClr val="bg1"/>
            </a:solidFill>
            <a:prstDash val="dash"/>
            <a:miter lim="800000"/>
            <a:headEnd/>
            <a:tailEnd/>
          </a:ln>
          <a:effectLst/>
        </p:spPr>
        <p:txBody>
          <a:bodyPr wrap="none" anchor="ctr"/>
          <a:lstStyle/>
          <a:p>
            <a:endParaRPr lang="en-US"/>
          </a:p>
        </p:txBody>
      </p:sp>
      <p:sp>
        <p:nvSpPr>
          <p:cNvPr id="47" name="Text Box 224"/>
          <p:cNvSpPr txBox="1">
            <a:spLocks noChangeArrowheads="1"/>
          </p:cNvSpPr>
          <p:nvPr/>
        </p:nvSpPr>
        <p:spPr bwMode="auto">
          <a:xfrm>
            <a:off x="7467018" y="4006564"/>
            <a:ext cx="241697" cy="396393"/>
          </a:xfrm>
          <a:prstGeom prst="rect">
            <a:avLst/>
          </a:prstGeom>
          <a:noFill/>
          <a:ln w="9525">
            <a:noFill/>
            <a:miter lim="800000"/>
            <a:headEnd/>
            <a:tailEnd/>
          </a:ln>
          <a:effectLst/>
        </p:spPr>
        <p:txBody>
          <a:bodyPr wrap="none">
            <a:spAutoFit/>
          </a:bodyPr>
          <a:lstStyle/>
          <a:p>
            <a:pPr eaLnBrk="0" hangingPunct="0"/>
            <a:endParaRPr lang="sr-Latn-CS" sz="1400">
              <a:latin typeface="Times New Roman" pitchFamily="18" charset="0"/>
            </a:endParaRPr>
          </a:p>
        </p:txBody>
      </p:sp>
      <p:sp>
        <p:nvSpPr>
          <p:cNvPr id="48" name="TextBox 47"/>
          <p:cNvSpPr txBox="1"/>
          <p:nvPr/>
        </p:nvSpPr>
        <p:spPr>
          <a:xfrm>
            <a:off x="6429388" y="1142984"/>
            <a:ext cx="1500198" cy="354614"/>
          </a:xfrm>
          <a:prstGeom prst="rect">
            <a:avLst/>
          </a:prstGeom>
          <a:noFill/>
        </p:spPr>
        <p:txBody>
          <a:bodyPr wrap="square" rtlCol="0">
            <a:spAutoFit/>
          </a:bodyPr>
          <a:lstStyle/>
          <a:p>
            <a:r>
              <a:rPr lang="sr-Latn-CS" sz="1400" dirty="0" smtClean="0">
                <a:latin typeface="+mj-lt"/>
              </a:rPr>
              <a:t>110kV</a:t>
            </a:r>
            <a:endParaRPr lang="sr-Latn-CS" sz="1400" dirty="0">
              <a:latin typeface="+mj-lt"/>
            </a:endParaRPr>
          </a:p>
        </p:txBody>
      </p:sp>
      <p:graphicFrame>
        <p:nvGraphicFramePr>
          <p:cNvPr id="4103" name="Object 7"/>
          <p:cNvGraphicFramePr>
            <a:graphicFrameLocks noChangeAspect="1"/>
          </p:cNvGraphicFramePr>
          <p:nvPr>
            <p:ph idx="1"/>
          </p:nvPr>
        </p:nvGraphicFramePr>
        <p:xfrm>
          <a:off x="714348" y="2143115"/>
          <a:ext cx="2484888" cy="785819"/>
        </p:xfrm>
        <a:graphic>
          <a:graphicData uri="http://schemas.openxmlformats.org/presentationml/2006/ole">
            <p:oleObj spid="_x0000_s4103" name="Equation" r:id="rId8" imgW="1485720" imgH="469800" progId="Equation.3">
              <p:embed/>
            </p:oleObj>
          </a:graphicData>
        </a:graphic>
      </p:graphicFrame>
      <p:graphicFrame>
        <p:nvGraphicFramePr>
          <p:cNvPr id="4105" name="Object 9"/>
          <p:cNvGraphicFramePr>
            <a:graphicFrameLocks noChangeAspect="1"/>
          </p:cNvGraphicFramePr>
          <p:nvPr/>
        </p:nvGraphicFramePr>
        <p:xfrm>
          <a:off x="714348" y="3214686"/>
          <a:ext cx="2670175" cy="830263"/>
        </p:xfrm>
        <a:graphic>
          <a:graphicData uri="http://schemas.openxmlformats.org/presentationml/2006/ole">
            <p:oleObj spid="_x0000_s4105" name="Equation" r:id="rId9" imgW="1511280" imgH="469800" progId="Equation.3">
              <p:embed/>
            </p:oleObj>
          </a:graphicData>
        </a:graphic>
      </p:graphicFrame>
      <p:graphicFrame>
        <p:nvGraphicFramePr>
          <p:cNvPr id="4106" name="Object 10"/>
          <p:cNvGraphicFramePr>
            <a:graphicFrameLocks noChangeAspect="1"/>
          </p:cNvGraphicFramePr>
          <p:nvPr/>
        </p:nvGraphicFramePr>
        <p:xfrm>
          <a:off x="793750" y="4143375"/>
          <a:ext cx="4559300" cy="835025"/>
        </p:xfrm>
        <a:graphic>
          <a:graphicData uri="http://schemas.openxmlformats.org/presentationml/2006/ole">
            <p:oleObj spid="_x0000_s4106" name="Equation" r:id="rId10" imgW="2565360" imgH="469800" progId="Equation.3">
              <p:embed/>
            </p:oleObj>
          </a:graphicData>
        </a:graphic>
      </p:graphicFrame>
      <p:graphicFrame>
        <p:nvGraphicFramePr>
          <p:cNvPr id="4107" name="Object 11"/>
          <p:cNvGraphicFramePr>
            <a:graphicFrameLocks noChangeAspect="1"/>
          </p:cNvGraphicFramePr>
          <p:nvPr/>
        </p:nvGraphicFramePr>
        <p:xfrm>
          <a:off x="714348" y="5143500"/>
          <a:ext cx="5016500" cy="871538"/>
        </p:xfrm>
        <a:graphic>
          <a:graphicData uri="http://schemas.openxmlformats.org/presentationml/2006/ole">
            <p:oleObj spid="_x0000_s4107" name="Equation" r:id="rId11" imgW="2705040" imgH="469800" progId="Equation.3">
              <p:embed/>
            </p:oleObj>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4282" y="785794"/>
            <a:ext cx="6143668" cy="938962"/>
          </a:xfrm>
        </p:spPr>
        <p:txBody>
          <a:bodyPr>
            <a:noAutofit/>
          </a:bodyPr>
          <a:lstStyle/>
          <a:p>
            <a:r>
              <a:rPr lang="sr-Latn-CS" sz="2800" dirty="0" smtClean="0"/>
              <a:t>Impedansa peći pri nominalnom radu</a:t>
            </a:r>
            <a:endParaRPr lang="sr-Latn-CS" sz="2800" dirty="0"/>
          </a:p>
        </p:txBody>
      </p:sp>
      <p:graphicFrame>
        <p:nvGraphicFramePr>
          <p:cNvPr id="21507" name="Object 3"/>
          <p:cNvGraphicFramePr>
            <a:graphicFrameLocks noChangeAspect="1"/>
          </p:cNvGraphicFramePr>
          <p:nvPr/>
        </p:nvGraphicFramePr>
        <p:xfrm>
          <a:off x="571472" y="2071678"/>
          <a:ext cx="2667000" cy="914400"/>
        </p:xfrm>
        <a:graphic>
          <a:graphicData uri="http://schemas.openxmlformats.org/presentationml/2006/ole">
            <p:oleObj spid="_x0000_s21507" name="Equation" r:id="rId3" imgW="1333440" imgH="457200" progId="Equation.3">
              <p:embed/>
            </p:oleObj>
          </a:graphicData>
        </a:graphic>
      </p:graphicFrame>
      <p:graphicFrame>
        <p:nvGraphicFramePr>
          <p:cNvPr id="21508" name="Object 4"/>
          <p:cNvGraphicFramePr>
            <a:graphicFrameLocks noChangeAspect="1"/>
          </p:cNvGraphicFramePr>
          <p:nvPr/>
        </p:nvGraphicFramePr>
        <p:xfrm>
          <a:off x="642910" y="3214686"/>
          <a:ext cx="1879600" cy="508000"/>
        </p:xfrm>
        <a:graphic>
          <a:graphicData uri="http://schemas.openxmlformats.org/presentationml/2006/ole">
            <p:oleObj spid="_x0000_s21508" name="Equation" r:id="rId4" imgW="939600" imgH="253800" progId="Equation.3">
              <p:embed/>
            </p:oleObj>
          </a:graphicData>
        </a:graphic>
      </p:graphicFrame>
      <p:graphicFrame>
        <p:nvGraphicFramePr>
          <p:cNvPr id="21509" name="Object 5"/>
          <p:cNvGraphicFramePr>
            <a:graphicFrameLocks noChangeAspect="1"/>
          </p:cNvGraphicFramePr>
          <p:nvPr/>
        </p:nvGraphicFramePr>
        <p:xfrm>
          <a:off x="687388" y="4143380"/>
          <a:ext cx="4211637" cy="534988"/>
        </p:xfrm>
        <a:graphic>
          <a:graphicData uri="http://schemas.openxmlformats.org/presentationml/2006/ole">
            <p:oleObj spid="_x0000_s21509" name="Equation" r:id="rId5" imgW="2400120" imgH="304560" progId="Equation.3">
              <p:embed/>
            </p:oleObj>
          </a:graphicData>
        </a:graphic>
      </p:graphicFrame>
      <p:sp>
        <p:nvSpPr>
          <p:cNvPr id="9" name="Line 182"/>
          <p:cNvSpPr>
            <a:spLocks noChangeShapeType="1"/>
          </p:cNvSpPr>
          <p:nvPr/>
        </p:nvSpPr>
        <p:spPr bwMode="auto">
          <a:xfrm>
            <a:off x="6869027" y="2387962"/>
            <a:ext cx="2084" cy="276649"/>
          </a:xfrm>
          <a:prstGeom prst="line">
            <a:avLst/>
          </a:prstGeom>
          <a:noFill/>
          <a:ln w="0">
            <a:solidFill>
              <a:srgbClr val="000000"/>
            </a:solidFill>
            <a:round/>
            <a:headEnd/>
            <a:tailEnd/>
          </a:ln>
        </p:spPr>
        <p:txBody>
          <a:bodyPr/>
          <a:lstStyle/>
          <a:p>
            <a:endParaRPr lang="en-US"/>
          </a:p>
        </p:txBody>
      </p:sp>
      <p:sp>
        <p:nvSpPr>
          <p:cNvPr id="10" name="Line 183"/>
          <p:cNvSpPr>
            <a:spLocks noChangeShapeType="1"/>
          </p:cNvSpPr>
          <p:nvPr/>
        </p:nvSpPr>
        <p:spPr bwMode="auto">
          <a:xfrm>
            <a:off x="6869027" y="3279845"/>
            <a:ext cx="2084" cy="276649"/>
          </a:xfrm>
          <a:prstGeom prst="line">
            <a:avLst/>
          </a:prstGeom>
          <a:noFill/>
          <a:ln w="0">
            <a:solidFill>
              <a:srgbClr val="000000"/>
            </a:solidFill>
            <a:round/>
            <a:headEnd/>
            <a:tailEnd/>
          </a:ln>
        </p:spPr>
        <p:txBody>
          <a:bodyPr/>
          <a:lstStyle/>
          <a:p>
            <a:endParaRPr lang="en-US"/>
          </a:p>
        </p:txBody>
      </p:sp>
      <p:sp>
        <p:nvSpPr>
          <p:cNvPr id="11" name="Line 184"/>
          <p:cNvSpPr>
            <a:spLocks noChangeShapeType="1"/>
          </p:cNvSpPr>
          <p:nvPr/>
        </p:nvSpPr>
        <p:spPr bwMode="auto">
          <a:xfrm>
            <a:off x="6869027" y="4169663"/>
            <a:ext cx="2084" cy="276649"/>
          </a:xfrm>
          <a:prstGeom prst="line">
            <a:avLst/>
          </a:prstGeom>
          <a:noFill/>
          <a:ln w="0">
            <a:solidFill>
              <a:srgbClr val="000000"/>
            </a:solidFill>
            <a:round/>
            <a:headEnd/>
            <a:tailEnd/>
          </a:ln>
        </p:spPr>
        <p:txBody>
          <a:bodyPr/>
          <a:lstStyle/>
          <a:p>
            <a:endParaRPr lang="en-US"/>
          </a:p>
        </p:txBody>
      </p:sp>
      <p:sp>
        <p:nvSpPr>
          <p:cNvPr id="12" name="Line 185"/>
          <p:cNvSpPr>
            <a:spLocks noChangeShapeType="1"/>
          </p:cNvSpPr>
          <p:nvPr/>
        </p:nvSpPr>
        <p:spPr bwMode="auto">
          <a:xfrm>
            <a:off x="6869027" y="5941042"/>
            <a:ext cx="2084" cy="274584"/>
          </a:xfrm>
          <a:prstGeom prst="line">
            <a:avLst/>
          </a:prstGeom>
          <a:noFill/>
          <a:ln w="0">
            <a:solidFill>
              <a:srgbClr val="000000"/>
            </a:solidFill>
            <a:round/>
            <a:headEnd/>
            <a:tailEnd/>
          </a:ln>
        </p:spPr>
        <p:txBody>
          <a:bodyPr/>
          <a:lstStyle/>
          <a:p>
            <a:endParaRPr lang="en-US"/>
          </a:p>
        </p:txBody>
      </p:sp>
      <p:sp>
        <p:nvSpPr>
          <p:cNvPr id="13" name="Line 186"/>
          <p:cNvSpPr>
            <a:spLocks noChangeShapeType="1"/>
          </p:cNvSpPr>
          <p:nvPr/>
        </p:nvSpPr>
        <p:spPr bwMode="auto">
          <a:xfrm>
            <a:off x="6869027" y="1498143"/>
            <a:ext cx="2084" cy="276649"/>
          </a:xfrm>
          <a:prstGeom prst="line">
            <a:avLst/>
          </a:prstGeom>
          <a:noFill/>
          <a:ln w="0">
            <a:solidFill>
              <a:srgbClr val="000000"/>
            </a:solidFill>
            <a:round/>
            <a:headEnd/>
            <a:tailEnd/>
          </a:ln>
        </p:spPr>
        <p:txBody>
          <a:bodyPr/>
          <a:lstStyle/>
          <a:p>
            <a:endParaRPr lang="en-US"/>
          </a:p>
        </p:txBody>
      </p:sp>
      <p:sp>
        <p:nvSpPr>
          <p:cNvPr id="14" name="Line 187"/>
          <p:cNvSpPr>
            <a:spLocks noChangeShapeType="1"/>
          </p:cNvSpPr>
          <p:nvPr/>
        </p:nvSpPr>
        <p:spPr bwMode="auto">
          <a:xfrm>
            <a:off x="6650249" y="6215627"/>
            <a:ext cx="437555" cy="2065"/>
          </a:xfrm>
          <a:prstGeom prst="line">
            <a:avLst/>
          </a:prstGeom>
          <a:noFill/>
          <a:ln w="0">
            <a:solidFill>
              <a:srgbClr val="000000"/>
            </a:solidFill>
            <a:round/>
            <a:headEnd/>
            <a:tailEnd/>
          </a:ln>
        </p:spPr>
        <p:txBody>
          <a:bodyPr/>
          <a:lstStyle/>
          <a:p>
            <a:endParaRPr lang="en-US"/>
          </a:p>
        </p:txBody>
      </p:sp>
      <p:sp>
        <p:nvSpPr>
          <p:cNvPr id="15" name="Line 188"/>
          <p:cNvSpPr>
            <a:spLocks noChangeShapeType="1"/>
          </p:cNvSpPr>
          <p:nvPr/>
        </p:nvSpPr>
        <p:spPr bwMode="auto">
          <a:xfrm>
            <a:off x="6694005" y="6256918"/>
            <a:ext cx="350044" cy="2065"/>
          </a:xfrm>
          <a:prstGeom prst="line">
            <a:avLst/>
          </a:prstGeom>
          <a:noFill/>
          <a:ln w="0">
            <a:solidFill>
              <a:srgbClr val="000000"/>
            </a:solidFill>
            <a:round/>
            <a:headEnd/>
            <a:tailEnd/>
          </a:ln>
        </p:spPr>
        <p:txBody>
          <a:bodyPr/>
          <a:lstStyle/>
          <a:p>
            <a:endParaRPr lang="en-US"/>
          </a:p>
        </p:txBody>
      </p:sp>
      <p:sp>
        <p:nvSpPr>
          <p:cNvPr id="16" name="Line 189"/>
          <p:cNvSpPr>
            <a:spLocks noChangeShapeType="1"/>
          </p:cNvSpPr>
          <p:nvPr/>
        </p:nvSpPr>
        <p:spPr bwMode="auto">
          <a:xfrm>
            <a:off x="6739844" y="6298208"/>
            <a:ext cx="260450" cy="2065"/>
          </a:xfrm>
          <a:prstGeom prst="line">
            <a:avLst/>
          </a:prstGeom>
          <a:noFill/>
          <a:ln w="0">
            <a:solidFill>
              <a:srgbClr val="000000"/>
            </a:solidFill>
            <a:round/>
            <a:headEnd/>
            <a:tailEnd/>
          </a:ln>
        </p:spPr>
        <p:txBody>
          <a:bodyPr/>
          <a:lstStyle/>
          <a:p>
            <a:endParaRPr lang="en-US"/>
          </a:p>
        </p:txBody>
      </p:sp>
      <p:sp>
        <p:nvSpPr>
          <p:cNvPr id="17" name="Line 190"/>
          <p:cNvSpPr>
            <a:spLocks noChangeShapeType="1"/>
          </p:cNvSpPr>
          <p:nvPr/>
        </p:nvSpPr>
        <p:spPr bwMode="auto">
          <a:xfrm>
            <a:off x="6783599" y="6339499"/>
            <a:ext cx="170855" cy="2065"/>
          </a:xfrm>
          <a:prstGeom prst="line">
            <a:avLst/>
          </a:prstGeom>
          <a:noFill/>
          <a:ln w="0">
            <a:solidFill>
              <a:srgbClr val="000000"/>
            </a:solidFill>
            <a:round/>
            <a:headEnd/>
            <a:tailEnd/>
          </a:ln>
        </p:spPr>
        <p:txBody>
          <a:bodyPr/>
          <a:lstStyle/>
          <a:p>
            <a:endParaRPr lang="en-US"/>
          </a:p>
        </p:txBody>
      </p:sp>
      <p:sp>
        <p:nvSpPr>
          <p:cNvPr id="18" name="Line 191"/>
          <p:cNvSpPr>
            <a:spLocks noChangeShapeType="1"/>
          </p:cNvSpPr>
          <p:nvPr/>
        </p:nvSpPr>
        <p:spPr bwMode="auto">
          <a:xfrm>
            <a:off x="6827355" y="6382854"/>
            <a:ext cx="83344" cy="2065"/>
          </a:xfrm>
          <a:prstGeom prst="line">
            <a:avLst/>
          </a:prstGeom>
          <a:noFill/>
          <a:ln w="0">
            <a:solidFill>
              <a:srgbClr val="000000"/>
            </a:solidFill>
            <a:round/>
            <a:headEnd/>
            <a:tailEnd/>
          </a:ln>
        </p:spPr>
        <p:txBody>
          <a:bodyPr/>
          <a:lstStyle/>
          <a:p>
            <a:endParaRPr lang="en-US"/>
          </a:p>
        </p:txBody>
      </p:sp>
      <p:sp>
        <p:nvSpPr>
          <p:cNvPr id="19" name="Line 192"/>
          <p:cNvSpPr>
            <a:spLocks noChangeShapeType="1"/>
          </p:cNvSpPr>
          <p:nvPr/>
        </p:nvSpPr>
        <p:spPr bwMode="auto">
          <a:xfrm>
            <a:off x="6650249" y="1498143"/>
            <a:ext cx="437555" cy="2065"/>
          </a:xfrm>
          <a:prstGeom prst="line">
            <a:avLst/>
          </a:prstGeom>
          <a:noFill/>
          <a:ln w="0">
            <a:solidFill>
              <a:srgbClr val="000000"/>
            </a:solidFill>
            <a:round/>
            <a:headEnd/>
            <a:tailEnd/>
          </a:ln>
        </p:spPr>
        <p:txBody>
          <a:bodyPr/>
          <a:lstStyle/>
          <a:p>
            <a:endParaRPr lang="en-US"/>
          </a:p>
        </p:txBody>
      </p:sp>
      <p:sp>
        <p:nvSpPr>
          <p:cNvPr id="20" name="Line 197"/>
          <p:cNvSpPr>
            <a:spLocks noChangeShapeType="1"/>
          </p:cNvSpPr>
          <p:nvPr/>
        </p:nvSpPr>
        <p:spPr bwMode="auto">
          <a:xfrm>
            <a:off x="6779432" y="3556493"/>
            <a:ext cx="179189" cy="2065"/>
          </a:xfrm>
          <a:prstGeom prst="line">
            <a:avLst/>
          </a:prstGeom>
          <a:noFill/>
          <a:ln w="0">
            <a:solidFill>
              <a:srgbClr val="000000"/>
            </a:solidFill>
            <a:round/>
            <a:headEnd/>
            <a:tailEnd/>
          </a:ln>
        </p:spPr>
        <p:txBody>
          <a:bodyPr/>
          <a:lstStyle/>
          <a:p>
            <a:endParaRPr lang="en-US"/>
          </a:p>
        </p:txBody>
      </p:sp>
      <p:sp>
        <p:nvSpPr>
          <p:cNvPr id="21" name="Line 198"/>
          <p:cNvSpPr>
            <a:spLocks noChangeShapeType="1"/>
          </p:cNvSpPr>
          <p:nvPr/>
        </p:nvSpPr>
        <p:spPr bwMode="auto">
          <a:xfrm>
            <a:off x="6958621" y="3556493"/>
            <a:ext cx="2084" cy="613169"/>
          </a:xfrm>
          <a:prstGeom prst="line">
            <a:avLst/>
          </a:prstGeom>
          <a:noFill/>
          <a:ln w="0">
            <a:solidFill>
              <a:srgbClr val="000000"/>
            </a:solidFill>
            <a:round/>
            <a:headEnd/>
            <a:tailEnd/>
          </a:ln>
        </p:spPr>
        <p:txBody>
          <a:bodyPr/>
          <a:lstStyle/>
          <a:p>
            <a:endParaRPr lang="en-US"/>
          </a:p>
        </p:txBody>
      </p:sp>
      <p:sp>
        <p:nvSpPr>
          <p:cNvPr id="22" name="Line 199"/>
          <p:cNvSpPr>
            <a:spLocks noChangeShapeType="1"/>
          </p:cNvSpPr>
          <p:nvPr/>
        </p:nvSpPr>
        <p:spPr bwMode="auto">
          <a:xfrm flipH="1">
            <a:off x="6779432" y="4169663"/>
            <a:ext cx="179189" cy="2065"/>
          </a:xfrm>
          <a:prstGeom prst="line">
            <a:avLst/>
          </a:prstGeom>
          <a:noFill/>
          <a:ln w="0">
            <a:solidFill>
              <a:srgbClr val="000000"/>
            </a:solidFill>
            <a:round/>
            <a:headEnd/>
            <a:tailEnd/>
          </a:ln>
        </p:spPr>
        <p:txBody>
          <a:bodyPr/>
          <a:lstStyle/>
          <a:p>
            <a:endParaRPr lang="en-US"/>
          </a:p>
        </p:txBody>
      </p:sp>
      <p:sp>
        <p:nvSpPr>
          <p:cNvPr id="23" name="Line 200"/>
          <p:cNvSpPr>
            <a:spLocks noChangeShapeType="1"/>
          </p:cNvSpPr>
          <p:nvPr/>
        </p:nvSpPr>
        <p:spPr bwMode="auto">
          <a:xfrm flipV="1">
            <a:off x="6779432" y="3556493"/>
            <a:ext cx="2084" cy="613169"/>
          </a:xfrm>
          <a:prstGeom prst="line">
            <a:avLst/>
          </a:prstGeom>
          <a:noFill/>
          <a:ln w="0">
            <a:solidFill>
              <a:srgbClr val="000000"/>
            </a:solidFill>
            <a:round/>
            <a:headEnd/>
            <a:tailEnd/>
          </a:ln>
        </p:spPr>
        <p:txBody>
          <a:bodyPr/>
          <a:lstStyle/>
          <a:p>
            <a:endParaRPr lang="en-US"/>
          </a:p>
        </p:txBody>
      </p:sp>
      <p:sp>
        <p:nvSpPr>
          <p:cNvPr id="24" name="Line 201"/>
          <p:cNvSpPr>
            <a:spLocks noChangeShapeType="1"/>
          </p:cNvSpPr>
          <p:nvPr/>
        </p:nvSpPr>
        <p:spPr bwMode="auto">
          <a:xfrm>
            <a:off x="6779432" y="5325808"/>
            <a:ext cx="179189" cy="2065"/>
          </a:xfrm>
          <a:prstGeom prst="line">
            <a:avLst/>
          </a:prstGeom>
          <a:noFill/>
          <a:ln w="0">
            <a:solidFill>
              <a:srgbClr val="000000"/>
            </a:solidFill>
            <a:round/>
            <a:headEnd/>
            <a:tailEnd/>
          </a:ln>
        </p:spPr>
        <p:txBody>
          <a:bodyPr/>
          <a:lstStyle/>
          <a:p>
            <a:endParaRPr lang="en-US"/>
          </a:p>
        </p:txBody>
      </p:sp>
      <p:sp>
        <p:nvSpPr>
          <p:cNvPr id="25" name="Line 202"/>
          <p:cNvSpPr>
            <a:spLocks noChangeShapeType="1"/>
          </p:cNvSpPr>
          <p:nvPr/>
        </p:nvSpPr>
        <p:spPr bwMode="auto">
          <a:xfrm>
            <a:off x="6958621" y="5325808"/>
            <a:ext cx="2084" cy="615234"/>
          </a:xfrm>
          <a:prstGeom prst="line">
            <a:avLst/>
          </a:prstGeom>
          <a:noFill/>
          <a:ln w="0">
            <a:solidFill>
              <a:srgbClr val="000000"/>
            </a:solidFill>
            <a:round/>
            <a:headEnd/>
            <a:tailEnd/>
          </a:ln>
        </p:spPr>
        <p:txBody>
          <a:bodyPr/>
          <a:lstStyle/>
          <a:p>
            <a:endParaRPr lang="en-US"/>
          </a:p>
        </p:txBody>
      </p:sp>
      <p:sp>
        <p:nvSpPr>
          <p:cNvPr id="26" name="Line 203"/>
          <p:cNvSpPr>
            <a:spLocks noChangeShapeType="1"/>
          </p:cNvSpPr>
          <p:nvPr/>
        </p:nvSpPr>
        <p:spPr bwMode="auto">
          <a:xfrm flipH="1">
            <a:off x="6779432" y="5941042"/>
            <a:ext cx="179189" cy="2065"/>
          </a:xfrm>
          <a:prstGeom prst="line">
            <a:avLst/>
          </a:prstGeom>
          <a:noFill/>
          <a:ln w="0">
            <a:solidFill>
              <a:srgbClr val="000000"/>
            </a:solidFill>
            <a:round/>
            <a:headEnd/>
            <a:tailEnd/>
          </a:ln>
        </p:spPr>
        <p:txBody>
          <a:bodyPr/>
          <a:lstStyle/>
          <a:p>
            <a:endParaRPr lang="en-US"/>
          </a:p>
        </p:txBody>
      </p:sp>
      <p:sp>
        <p:nvSpPr>
          <p:cNvPr id="27" name="Line 204"/>
          <p:cNvSpPr>
            <a:spLocks noChangeShapeType="1"/>
          </p:cNvSpPr>
          <p:nvPr/>
        </p:nvSpPr>
        <p:spPr bwMode="auto">
          <a:xfrm flipV="1">
            <a:off x="6779432" y="5325808"/>
            <a:ext cx="2084" cy="615234"/>
          </a:xfrm>
          <a:prstGeom prst="line">
            <a:avLst/>
          </a:prstGeom>
          <a:noFill/>
          <a:ln w="0">
            <a:solidFill>
              <a:srgbClr val="000000"/>
            </a:solidFill>
            <a:round/>
            <a:headEnd/>
            <a:tailEnd/>
          </a:ln>
        </p:spPr>
        <p:txBody>
          <a:bodyPr/>
          <a:lstStyle/>
          <a:p>
            <a:endParaRPr lang="en-US"/>
          </a:p>
        </p:txBody>
      </p:sp>
      <p:sp>
        <p:nvSpPr>
          <p:cNvPr id="28" name="Line 205"/>
          <p:cNvSpPr>
            <a:spLocks noChangeShapeType="1"/>
          </p:cNvSpPr>
          <p:nvPr/>
        </p:nvSpPr>
        <p:spPr bwMode="auto">
          <a:xfrm>
            <a:off x="6779432" y="2664610"/>
            <a:ext cx="179189" cy="2065"/>
          </a:xfrm>
          <a:prstGeom prst="line">
            <a:avLst/>
          </a:prstGeom>
          <a:noFill/>
          <a:ln w="0">
            <a:solidFill>
              <a:srgbClr val="000000"/>
            </a:solidFill>
            <a:round/>
            <a:headEnd/>
            <a:tailEnd/>
          </a:ln>
        </p:spPr>
        <p:txBody>
          <a:bodyPr/>
          <a:lstStyle/>
          <a:p>
            <a:endParaRPr lang="en-US"/>
          </a:p>
        </p:txBody>
      </p:sp>
      <p:sp>
        <p:nvSpPr>
          <p:cNvPr id="29" name="Line 206"/>
          <p:cNvSpPr>
            <a:spLocks noChangeShapeType="1"/>
          </p:cNvSpPr>
          <p:nvPr/>
        </p:nvSpPr>
        <p:spPr bwMode="auto">
          <a:xfrm>
            <a:off x="6958621" y="2664610"/>
            <a:ext cx="2084" cy="615234"/>
          </a:xfrm>
          <a:prstGeom prst="line">
            <a:avLst/>
          </a:prstGeom>
          <a:noFill/>
          <a:ln w="0">
            <a:solidFill>
              <a:srgbClr val="000000"/>
            </a:solidFill>
            <a:round/>
            <a:headEnd/>
            <a:tailEnd/>
          </a:ln>
        </p:spPr>
        <p:txBody>
          <a:bodyPr/>
          <a:lstStyle/>
          <a:p>
            <a:endParaRPr lang="en-US"/>
          </a:p>
        </p:txBody>
      </p:sp>
      <p:sp>
        <p:nvSpPr>
          <p:cNvPr id="30" name="Line 207"/>
          <p:cNvSpPr>
            <a:spLocks noChangeShapeType="1"/>
          </p:cNvSpPr>
          <p:nvPr/>
        </p:nvSpPr>
        <p:spPr bwMode="auto">
          <a:xfrm flipH="1">
            <a:off x="6779432" y="3279845"/>
            <a:ext cx="179189" cy="2065"/>
          </a:xfrm>
          <a:prstGeom prst="line">
            <a:avLst/>
          </a:prstGeom>
          <a:noFill/>
          <a:ln w="0">
            <a:solidFill>
              <a:srgbClr val="000000"/>
            </a:solidFill>
            <a:round/>
            <a:headEnd/>
            <a:tailEnd/>
          </a:ln>
        </p:spPr>
        <p:txBody>
          <a:bodyPr/>
          <a:lstStyle/>
          <a:p>
            <a:endParaRPr lang="en-US"/>
          </a:p>
        </p:txBody>
      </p:sp>
      <p:sp>
        <p:nvSpPr>
          <p:cNvPr id="31" name="Line 208"/>
          <p:cNvSpPr>
            <a:spLocks noChangeShapeType="1"/>
          </p:cNvSpPr>
          <p:nvPr/>
        </p:nvSpPr>
        <p:spPr bwMode="auto">
          <a:xfrm flipV="1">
            <a:off x="6779432" y="2664610"/>
            <a:ext cx="2084" cy="615234"/>
          </a:xfrm>
          <a:prstGeom prst="line">
            <a:avLst/>
          </a:prstGeom>
          <a:noFill/>
          <a:ln w="0">
            <a:solidFill>
              <a:srgbClr val="000000"/>
            </a:solidFill>
            <a:round/>
            <a:headEnd/>
            <a:tailEnd/>
          </a:ln>
        </p:spPr>
        <p:txBody>
          <a:bodyPr/>
          <a:lstStyle/>
          <a:p>
            <a:endParaRPr lang="en-US"/>
          </a:p>
        </p:txBody>
      </p:sp>
      <p:sp>
        <p:nvSpPr>
          <p:cNvPr id="32" name="Line 209"/>
          <p:cNvSpPr>
            <a:spLocks noChangeShapeType="1"/>
          </p:cNvSpPr>
          <p:nvPr/>
        </p:nvSpPr>
        <p:spPr bwMode="auto">
          <a:xfrm>
            <a:off x="6779432" y="1774792"/>
            <a:ext cx="179189" cy="2065"/>
          </a:xfrm>
          <a:prstGeom prst="line">
            <a:avLst/>
          </a:prstGeom>
          <a:noFill/>
          <a:ln w="0">
            <a:solidFill>
              <a:srgbClr val="000000"/>
            </a:solidFill>
            <a:round/>
            <a:headEnd/>
            <a:tailEnd/>
          </a:ln>
        </p:spPr>
        <p:txBody>
          <a:bodyPr/>
          <a:lstStyle/>
          <a:p>
            <a:endParaRPr lang="en-US"/>
          </a:p>
        </p:txBody>
      </p:sp>
      <p:sp>
        <p:nvSpPr>
          <p:cNvPr id="33" name="Line 210"/>
          <p:cNvSpPr>
            <a:spLocks noChangeShapeType="1"/>
          </p:cNvSpPr>
          <p:nvPr/>
        </p:nvSpPr>
        <p:spPr bwMode="auto">
          <a:xfrm>
            <a:off x="6958621" y="1774792"/>
            <a:ext cx="2084" cy="613169"/>
          </a:xfrm>
          <a:prstGeom prst="line">
            <a:avLst/>
          </a:prstGeom>
          <a:noFill/>
          <a:ln w="0">
            <a:solidFill>
              <a:srgbClr val="000000"/>
            </a:solidFill>
            <a:round/>
            <a:headEnd/>
            <a:tailEnd/>
          </a:ln>
        </p:spPr>
        <p:txBody>
          <a:bodyPr/>
          <a:lstStyle/>
          <a:p>
            <a:endParaRPr lang="en-US"/>
          </a:p>
        </p:txBody>
      </p:sp>
      <p:sp>
        <p:nvSpPr>
          <p:cNvPr id="34" name="Line 211"/>
          <p:cNvSpPr>
            <a:spLocks noChangeShapeType="1"/>
          </p:cNvSpPr>
          <p:nvPr/>
        </p:nvSpPr>
        <p:spPr bwMode="auto">
          <a:xfrm flipH="1">
            <a:off x="6779432" y="2387962"/>
            <a:ext cx="179189" cy="2065"/>
          </a:xfrm>
          <a:prstGeom prst="line">
            <a:avLst/>
          </a:prstGeom>
          <a:noFill/>
          <a:ln w="0">
            <a:solidFill>
              <a:srgbClr val="000000"/>
            </a:solidFill>
            <a:round/>
            <a:headEnd/>
            <a:tailEnd/>
          </a:ln>
        </p:spPr>
        <p:txBody>
          <a:bodyPr/>
          <a:lstStyle/>
          <a:p>
            <a:endParaRPr lang="en-US"/>
          </a:p>
        </p:txBody>
      </p:sp>
      <p:sp>
        <p:nvSpPr>
          <p:cNvPr id="35" name="Line 212"/>
          <p:cNvSpPr>
            <a:spLocks noChangeShapeType="1"/>
          </p:cNvSpPr>
          <p:nvPr/>
        </p:nvSpPr>
        <p:spPr bwMode="auto">
          <a:xfrm flipV="1">
            <a:off x="6779432" y="1774792"/>
            <a:ext cx="2084" cy="613169"/>
          </a:xfrm>
          <a:prstGeom prst="line">
            <a:avLst/>
          </a:prstGeom>
          <a:noFill/>
          <a:ln w="0">
            <a:solidFill>
              <a:srgbClr val="000000"/>
            </a:solidFill>
            <a:round/>
            <a:headEnd/>
            <a:tailEnd/>
          </a:ln>
        </p:spPr>
        <p:txBody>
          <a:bodyPr/>
          <a:lstStyle/>
          <a:p>
            <a:endParaRPr lang="en-US"/>
          </a:p>
        </p:txBody>
      </p:sp>
      <p:sp>
        <p:nvSpPr>
          <p:cNvPr id="36" name="Line 213"/>
          <p:cNvSpPr>
            <a:spLocks noChangeShapeType="1"/>
          </p:cNvSpPr>
          <p:nvPr/>
        </p:nvSpPr>
        <p:spPr bwMode="auto">
          <a:xfrm>
            <a:off x="6869027" y="5055353"/>
            <a:ext cx="2084" cy="276649"/>
          </a:xfrm>
          <a:prstGeom prst="line">
            <a:avLst/>
          </a:prstGeom>
          <a:noFill/>
          <a:ln w="0">
            <a:solidFill>
              <a:srgbClr val="000000"/>
            </a:solidFill>
            <a:round/>
            <a:headEnd/>
            <a:tailEnd/>
          </a:ln>
        </p:spPr>
        <p:txBody>
          <a:bodyPr/>
          <a:lstStyle/>
          <a:p>
            <a:endParaRPr lang="en-US"/>
          </a:p>
        </p:txBody>
      </p:sp>
      <p:sp>
        <p:nvSpPr>
          <p:cNvPr id="37" name="Line 214"/>
          <p:cNvSpPr>
            <a:spLocks noChangeShapeType="1"/>
          </p:cNvSpPr>
          <p:nvPr/>
        </p:nvSpPr>
        <p:spPr bwMode="auto">
          <a:xfrm>
            <a:off x="6779432" y="4442183"/>
            <a:ext cx="179189" cy="2065"/>
          </a:xfrm>
          <a:prstGeom prst="line">
            <a:avLst/>
          </a:prstGeom>
          <a:noFill/>
          <a:ln w="0">
            <a:solidFill>
              <a:srgbClr val="000000"/>
            </a:solidFill>
            <a:round/>
            <a:headEnd/>
            <a:tailEnd/>
          </a:ln>
        </p:spPr>
        <p:txBody>
          <a:bodyPr/>
          <a:lstStyle/>
          <a:p>
            <a:endParaRPr lang="en-US"/>
          </a:p>
        </p:txBody>
      </p:sp>
      <p:sp>
        <p:nvSpPr>
          <p:cNvPr id="38" name="Line 215"/>
          <p:cNvSpPr>
            <a:spLocks noChangeShapeType="1"/>
          </p:cNvSpPr>
          <p:nvPr/>
        </p:nvSpPr>
        <p:spPr bwMode="auto">
          <a:xfrm>
            <a:off x="6958621" y="4442183"/>
            <a:ext cx="2084" cy="613169"/>
          </a:xfrm>
          <a:prstGeom prst="line">
            <a:avLst/>
          </a:prstGeom>
          <a:noFill/>
          <a:ln w="0">
            <a:solidFill>
              <a:srgbClr val="000000"/>
            </a:solidFill>
            <a:round/>
            <a:headEnd/>
            <a:tailEnd/>
          </a:ln>
        </p:spPr>
        <p:txBody>
          <a:bodyPr/>
          <a:lstStyle/>
          <a:p>
            <a:endParaRPr lang="en-US"/>
          </a:p>
        </p:txBody>
      </p:sp>
      <p:sp>
        <p:nvSpPr>
          <p:cNvPr id="39" name="Line 216"/>
          <p:cNvSpPr>
            <a:spLocks noChangeShapeType="1"/>
          </p:cNvSpPr>
          <p:nvPr/>
        </p:nvSpPr>
        <p:spPr bwMode="auto">
          <a:xfrm flipH="1">
            <a:off x="6779432" y="5055353"/>
            <a:ext cx="179189" cy="2065"/>
          </a:xfrm>
          <a:prstGeom prst="line">
            <a:avLst/>
          </a:prstGeom>
          <a:noFill/>
          <a:ln w="0">
            <a:solidFill>
              <a:srgbClr val="000000"/>
            </a:solidFill>
            <a:round/>
            <a:headEnd/>
            <a:tailEnd/>
          </a:ln>
        </p:spPr>
        <p:txBody>
          <a:bodyPr/>
          <a:lstStyle/>
          <a:p>
            <a:endParaRPr lang="en-US"/>
          </a:p>
        </p:txBody>
      </p:sp>
      <p:sp>
        <p:nvSpPr>
          <p:cNvPr id="40" name="Line 217"/>
          <p:cNvSpPr>
            <a:spLocks noChangeShapeType="1"/>
          </p:cNvSpPr>
          <p:nvPr/>
        </p:nvSpPr>
        <p:spPr bwMode="auto">
          <a:xfrm flipV="1">
            <a:off x="6779432" y="4442183"/>
            <a:ext cx="2084" cy="613169"/>
          </a:xfrm>
          <a:prstGeom prst="line">
            <a:avLst/>
          </a:prstGeom>
          <a:noFill/>
          <a:ln w="0">
            <a:solidFill>
              <a:srgbClr val="000000"/>
            </a:solidFill>
            <a:round/>
            <a:headEnd/>
            <a:tailEnd/>
          </a:ln>
        </p:spPr>
        <p:txBody>
          <a:bodyPr/>
          <a:lstStyle/>
          <a:p>
            <a:endParaRPr lang="en-US"/>
          </a:p>
        </p:txBody>
      </p:sp>
      <p:graphicFrame>
        <p:nvGraphicFramePr>
          <p:cNvPr id="41" name="Object 218"/>
          <p:cNvGraphicFramePr>
            <a:graphicFrameLocks noChangeAspect="1"/>
          </p:cNvGraphicFramePr>
          <p:nvPr/>
        </p:nvGraphicFramePr>
        <p:xfrm>
          <a:off x="6991962" y="1991569"/>
          <a:ext cx="843856" cy="278713"/>
        </p:xfrm>
        <a:graphic>
          <a:graphicData uri="http://schemas.openxmlformats.org/presentationml/2006/ole">
            <p:oleObj spid="_x0000_s21510" name="Equation" r:id="rId6" imgW="520560" imgH="215640" progId="Equation.3">
              <p:embed/>
            </p:oleObj>
          </a:graphicData>
        </a:graphic>
      </p:graphicFrame>
      <p:graphicFrame>
        <p:nvGraphicFramePr>
          <p:cNvPr id="42" name="Object 219"/>
          <p:cNvGraphicFramePr>
            <a:graphicFrameLocks noChangeAspect="1"/>
          </p:cNvGraphicFramePr>
          <p:nvPr/>
        </p:nvGraphicFramePr>
        <p:xfrm>
          <a:off x="6991962" y="2827355"/>
          <a:ext cx="522983" cy="279850"/>
        </p:xfrm>
        <a:graphic>
          <a:graphicData uri="http://schemas.openxmlformats.org/presentationml/2006/ole">
            <p:oleObj spid="_x0000_s21511" name="Equation" r:id="rId7" imgW="317160" imgH="215640" progId="Equation.3">
              <p:embed/>
            </p:oleObj>
          </a:graphicData>
        </a:graphic>
      </p:graphicFrame>
      <p:graphicFrame>
        <p:nvGraphicFramePr>
          <p:cNvPr id="43" name="Object 220"/>
          <p:cNvGraphicFramePr>
            <a:graphicFrameLocks noChangeAspect="1"/>
          </p:cNvGraphicFramePr>
          <p:nvPr/>
        </p:nvGraphicFramePr>
        <p:xfrm>
          <a:off x="7012777" y="3721777"/>
          <a:ext cx="350044" cy="279851"/>
        </p:xfrm>
        <a:graphic>
          <a:graphicData uri="http://schemas.openxmlformats.org/presentationml/2006/ole">
            <p:oleObj spid="_x0000_s21512" name="Equation" r:id="rId8" imgW="266400" imgH="215640" progId="Equation.3">
              <p:embed/>
            </p:oleObj>
          </a:graphicData>
        </a:graphic>
      </p:graphicFrame>
      <p:graphicFrame>
        <p:nvGraphicFramePr>
          <p:cNvPr id="44" name="Object 221"/>
          <p:cNvGraphicFramePr>
            <a:graphicFrameLocks noChangeAspect="1"/>
          </p:cNvGraphicFramePr>
          <p:nvPr/>
        </p:nvGraphicFramePr>
        <p:xfrm>
          <a:off x="7029463" y="4597024"/>
          <a:ext cx="316706" cy="280778"/>
        </p:xfrm>
        <a:graphic>
          <a:graphicData uri="http://schemas.openxmlformats.org/presentationml/2006/ole">
            <p:oleObj spid="_x0000_s21513" name="Equation" r:id="rId9" imgW="241200" imgH="215640" progId="Equation.3">
              <p:embed/>
            </p:oleObj>
          </a:graphicData>
        </a:graphic>
      </p:graphicFrame>
      <p:graphicFrame>
        <p:nvGraphicFramePr>
          <p:cNvPr id="45" name="Object 222"/>
          <p:cNvGraphicFramePr>
            <a:graphicFrameLocks noChangeAspect="1"/>
          </p:cNvGraphicFramePr>
          <p:nvPr/>
        </p:nvGraphicFramePr>
        <p:xfrm>
          <a:off x="7085721" y="5530197"/>
          <a:ext cx="266700" cy="284908"/>
        </p:xfrm>
        <a:graphic>
          <a:graphicData uri="http://schemas.openxmlformats.org/presentationml/2006/ole">
            <p:oleObj spid="_x0000_s21514" name="Equation" r:id="rId10" imgW="203040" imgH="215640" progId="Equation.3">
              <p:embed/>
            </p:oleObj>
          </a:graphicData>
        </a:graphic>
      </p:graphicFrame>
      <p:sp>
        <p:nvSpPr>
          <p:cNvPr id="46" name="Rectangle 223"/>
          <p:cNvSpPr>
            <a:spLocks noChangeArrowheads="1"/>
          </p:cNvSpPr>
          <p:nvPr/>
        </p:nvSpPr>
        <p:spPr bwMode="auto">
          <a:xfrm>
            <a:off x="6429388" y="4316246"/>
            <a:ext cx="1500188" cy="1783766"/>
          </a:xfrm>
          <a:prstGeom prst="rect">
            <a:avLst/>
          </a:prstGeom>
          <a:noFill/>
          <a:ln w="9525">
            <a:solidFill>
              <a:schemeClr val="bg1"/>
            </a:solidFill>
            <a:prstDash val="dash"/>
            <a:miter lim="800000"/>
            <a:headEnd/>
            <a:tailEnd/>
          </a:ln>
          <a:effectLst/>
        </p:spPr>
        <p:txBody>
          <a:bodyPr wrap="none" anchor="ctr"/>
          <a:lstStyle/>
          <a:p>
            <a:endParaRPr lang="en-US"/>
          </a:p>
        </p:txBody>
      </p:sp>
      <p:sp>
        <p:nvSpPr>
          <p:cNvPr id="47" name="Text Box 224"/>
          <p:cNvSpPr txBox="1">
            <a:spLocks noChangeArrowheads="1"/>
          </p:cNvSpPr>
          <p:nvPr/>
        </p:nvSpPr>
        <p:spPr bwMode="auto">
          <a:xfrm>
            <a:off x="7467018" y="4006564"/>
            <a:ext cx="241697" cy="396393"/>
          </a:xfrm>
          <a:prstGeom prst="rect">
            <a:avLst/>
          </a:prstGeom>
          <a:noFill/>
          <a:ln w="9525">
            <a:noFill/>
            <a:miter lim="800000"/>
            <a:headEnd/>
            <a:tailEnd/>
          </a:ln>
          <a:effectLst/>
        </p:spPr>
        <p:txBody>
          <a:bodyPr wrap="none">
            <a:spAutoFit/>
          </a:bodyPr>
          <a:lstStyle/>
          <a:p>
            <a:pPr eaLnBrk="0" hangingPunct="0"/>
            <a:endParaRPr lang="sr-Latn-CS" sz="1400">
              <a:latin typeface="Times New Roman" pitchFamily="18" charset="0"/>
            </a:endParaRPr>
          </a:p>
        </p:txBody>
      </p:sp>
      <p:sp>
        <p:nvSpPr>
          <p:cNvPr id="48" name="TextBox 47"/>
          <p:cNvSpPr txBox="1"/>
          <p:nvPr/>
        </p:nvSpPr>
        <p:spPr>
          <a:xfrm>
            <a:off x="6429388" y="1142984"/>
            <a:ext cx="1500198" cy="354614"/>
          </a:xfrm>
          <a:prstGeom prst="rect">
            <a:avLst/>
          </a:prstGeom>
          <a:noFill/>
        </p:spPr>
        <p:txBody>
          <a:bodyPr wrap="square" rtlCol="0">
            <a:spAutoFit/>
          </a:bodyPr>
          <a:lstStyle/>
          <a:p>
            <a:r>
              <a:rPr lang="sr-Latn-CS" sz="1400" dirty="0" smtClean="0">
                <a:latin typeface="+mj-lt"/>
              </a:rPr>
              <a:t>110kV</a:t>
            </a:r>
            <a:endParaRPr lang="sr-Latn-CS" sz="1400" dirty="0">
              <a:latin typeface="+mj-lt"/>
            </a:endParaRPr>
          </a:p>
        </p:txBody>
      </p:sp>
      <p:sp>
        <p:nvSpPr>
          <p:cNvPr id="49" name="Right Bracket 48"/>
          <p:cNvSpPr/>
          <p:nvPr/>
        </p:nvSpPr>
        <p:spPr>
          <a:xfrm>
            <a:off x="7429520" y="4500570"/>
            <a:ext cx="142876" cy="1500198"/>
          </a:xfrm>
          <a:prstGeom prst="rightBracket">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sr-Latn-CS"/>
          </a:p>
        </p:txBody>
      </p:sp>
      <p:grpSp>
        <p:nvGrpSpPr>
          <p:cNvPr id="58" name="Group 57"/>
          <p:cNvGrpSpPr/>
          <p:nvPr/>
        </p:nvGrpSpPr>
        <p:grpSpPr>
          <a:xfrm>
            <a:off x="7786710" y="4656678"/>
            <a:ext cx="181273" cy="1162339"/>
            <a:chOff x="7893273" y="4656678"/>
            <a:chExt cx="181273" cy="1162339"/>
          </a:xfrm>
        </p:grpSpPr>
        <p:sp>
          <p:nvSpPr>
            <p:cNvPr id="50" name="Line 184"/>
            <p:cNvSpPr>
              <a:spLocks noChangeShapeType="1"/>
            </p:cNvSpPr>
            <p:nvPr/>
          </p:nvSpPr>
          <p:spPr bwMode="auto">
            <a:xfrm>
              <a:off x="7982868" y="4656678"/>
              <a:ext cx="2084" cy="276649"/>
            </a:xfrm>
            <a:prstGeom prst="line">
              <a:avLst/>
            </a:prstGeom>
            <a:noFill/>
            <a:ln w="0">
              <a:solidFill>
                <a:srgbClr val="000000"/>
              </a:solidFill>
              <a:round/>
              <a:headEnd/>
              <a:tailEnd/>
            </a:ln>
          </p:spPr>
          <p:txBody>
            <a:bodyPr/>
            <a:lstStyle/>
            <a:p>
              <a:endParaRPr lang="en-US"/>
            </a:p>
          </p:txBody>
        </p:sp>
        <p:sp>
          <p:nvSpPr>
            <p:cNvPr id="53" name="Line 213"/>
            <p:cNvSpPr>
              <a:spLocks noChangeShapeType="1"/>
            </p:cNvSpPr>
            <p:nvPr/>
          </p:nvSpPr>
          <p:spPr bwMode="auto">
            <a:xfrm>
              <a:off x="7982868" y="5542368"/>
              <a:ext cx="2084" cy="276649"/>
            </a:xfrm>
            <a:prstGeom prst="line">
              <a:avLst/>
            </a:prstGeom>
            <a:noFill/>
            <a:ln w="0">
              <a:solidFill>
                <a:srgbClr val="000000"/>
              </a:solidFill>
              <a:round/>
              <a:headEnd/>
              <a:tailEnd/>
            </a:ln>
          </p:spPr>
          <p:txBody>
            <a:bodyPr/>
            <a:lstStyle/>
            <a:p>
              <a:endParaRPr lang="en-US"/>
            </a:p>
          </p:txBody>
        </p:sp>
        <p:sp>
          <p:nvSpPr>
            <p:cNvPr id="54" name="Line 214"/>
            <p:cNvSpPr>
              <a:spLocks noChangeShapeType="1"/>
            </p:cNvSpPr>
            <p:nvPr/>
          </p:nvSpPr>
          <p:spPr bwMode="auto">
            <a:xfrm>
              <a:off x="7893273" y="4929198"/>
              <a:ext cx="179189" cy="2065"/>
            </a:xfrm>
            <a:prstGeom prst="line">
              <a:avLst/>
            </a:prstGeom>
            <a:noFill/>
            <a:ln w="0">
              <a:solidFill>
                <a:srgbClr val="000000"/>
              </a:solidFill>
              <a:round/>
              <a:headEnd/>
              <a:tailEnd/>
            </a:ln>
          </p:spPr>
          <p:txBody>
            <a:bodyPr/>
            <a:lstStyle/>
            <a:p>
              <a:endParaRPr lang="en-US"/>
            </a:p>
          </p:txBody>
        </p:sp>
        <p:sp>
          <p:nvSpPr>
            <p:cNvPr id="55" name="Line 215"/>
            <p:cNvSpPr>
              <a:spLocks noChangeShapeType="1"/>
            </p:cNvSpPr>
            <p:nvPr/>
          </p:nvSpPr>
          <p:spPr bwMode="auto">
            <a:xfrm>
              <a:off x="8072462" y="4929198"/>
              <a:ext cx="2084" cy="613169"/>
            </a:xfrm>
            <a:prstGeom prst="line">
              <a:avLst/>
            </a:prstGeom>
            <a:noFill/>
            <a:ln w="0">
              <a:solidFill>
                <a:srgbClr val="000000"/>
              </a:solidFill>
              <a:round/>
              <a:headEnd/>
              <a:tailEnd/>
            </a:ln>
          </p:spPr>
          <p:txBody>
            <a:bodyPr/>
            <a:lstStyle/>
            <a:p>
              <a:endParaRPr lang="en-US"/>
            </a:p>
          </p:txBody>
        </p:sp>
        <p:sp>
          <p:nvSpPr>
            <p:cNvPr id="56" name="Line 216"/>
            <p:cNvSpPr>
              <a:spLocks noChangeShapeType="1"/>
            </p:cNvSpPr>
            <p:nvPr/>
          </p:nvSpPr>
          <p:spPr bwMode="auto">
            <a:xfrm flipH="1">
              <a:off x="7893273" y="5542368"/>
              <a:ext cx="179189" cy="2065"/>
            </a:xfrm>
            <a:prstGeom prst="line">
              <a:avLst/>
            </a:prstGeom>
            <a:noFill/>
            <a:ln w="0">
              <a:solidFill>
                <a:srgbClr val="000000"/>
              </a:solidFill>
              <a:round/>
              <a:headEnd/>
              <a:tailEnd/>
            </a:ln>
          </p:spPr>
          <p:txBody>
            <a:bodyPr/>
            <a:lstStyle/>
            <a:p>
              <a:endParaRPr lang="en-US"/>
            </a:p>
          </p:txBody>
        </p:sp>
        <p:sp>
          <p:nvSpPr>
            <p:cNvPr id="57" name="Line 217"/>
            <p:cNvSpPr>
              <a:spLocks noChangeShapeType="1"/>
            </p:cNvSpPr>
            <p:nvPr/>
          </p:nvSpPr>
          <p:spPr bwMode="auto">
            <a:xfrm flipV="1">
              <a:off x="7893273" y="4929198"/>
              <a:ext cx="2084" cy="613169"/>
            </a:xfrm>
            <a:prstGeom prst="line">
              <a:avLst/>
            </a:prstGeom>
            <a:noFill/>
            <a:ln w="0">
              <a:solidFill>
                <a:srgbClr val="000000"/>
              </a:solidFill>
              <a:round/>
              <a:headEnd/>
              <a:tailEnd/>
            </a:ln>
          </p:spPr>
          <p:txBody>
            <a:bodyPr/>
            <a:lstStyle/>
            <a:p>
              <a:endParaRPr lang="en-US"/>
            </a:p>
          </p:txBody>
        </p:sp>
      </p:grpSp>
      <p:graphicFrame>
        <p:nvGraphicFramePr>
          <p:cNvPr id="21515" name="Object 11"/>
          <p:cNvGraphicFramePr>
            <a:graphicFrameLocks noChangeAspect="1"/>
          </p:cNvGraphicFramePr>
          <p:nvPr/>
        </p:nvGraphicFramePr>
        <p:xfrm>
          <a:off x="8064500" y="5072063"/>
          <a:ext cx="368300" cy="280987"/>
        </p:xfrm>
        <a:graphic>
          <a:graphicData uri="http://schemas.openxmlformats.org/presentationml/2006/ole">
            <p:oleObj spid="_x0000_s21515" name="Equation" r:id="rId11" imgW="279360" imgH="215640" progId="Equation.3">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pl-PL" sz="3200" dirty="0" smtClean="0"/>
              <a:t>U režimu kratkog spoja prividna snaga koja se </a:t>
            </a:r>
            <a:r>
              <a:rPr lang="en-US" sz="3200" dirty="0" err="1" smtClean="0"/>
              <a:t>uzima</a:t>
            </a:r>
            <a:r>
              <a:rPr lang="en-US" sz="3200" dirty="0" smtClean="0"/>
              <a:t> </a:t>
            </a:r>
            <a:r>
              <a:rPr lang="en-US" sz="3200" dirty="0" err="1" smtClean="0"/>
              <a:t>iz</a:t>
            </a:r>
            <a:r>
              <a:rPr lang="en-US" sz="3200" dirty="0" smtClean="0"/>
              <a:t> </a:t>
            </a:r>
            <a:r>
              <a:rPr lang="en-US" sz="3200" dirty="0" err="1" smtClean="0"/>
              <a:t>mre</a:t>
            </a:r>
            <a:r>
              <a:rPr lang="sr-Latn-CS" sz="3200" dirty="0" smtClean="0"/>
              <a:t>že</a:t>
            </a:r>
            <a:r>
              <a:rPr lang="pl-PL" sz="3200" dirty="0" smtClean="0"/>
              <a:t>:</a:t>
            </a:r>
            <a:endParaRPr lang="sr-Latn-CS" sz="3200" dirty="0"/>
          </a:p>
        </p:txBody>
      </p:sp>
      <p:graphicFrame>
        <p:nvGraphicFramePr>
          <p:cNvPr id="22530" name="Object 2"/>
          <p:cNvGraphicFramePr>
            <a:graphicFrameLocks noChangeAspect="1"/>
          </p:cNvGraphicFramePr>
          <p:nvPr/>
        </p:nvGraphicFramePr>
        <p:xfrm>
          <a:off x="823886" y="2066924"/>
          <a:ext cx="1447800" cy="1016000"/>
        </p:xfrm>
        <a:graphic>
          <a:graphicData uri="http://schemas.openxmlformats.org/presentationml/2006/ole">
            <p:oleObj spid="_x0000_s22530" name="Equation" r:id="rId3" imgW="723600" imgH="507960" progId="Equation.3">
              <p:embed/>
            </p:oleObj>
          </a:graphicData>
        </a:graphic>
      </p:graphicFrame>
      <p:graphicFrame>
        <p:nvGraphicFramePr>
          <p:cNvPr id="22531" name="Object 3"/>
          <p:cNvGraphicFramePr>
            <a:graphicFrameLocks noChangeAspect="1"/>
          </p:cNvGraphicFramePr>
          <p:nvPr/>
        </p:nvGraphicFramePr>
        <p:xfrm>
          <a:off x="900113" y="4962525"/>
          <a:ext cx="3632200" cy="508000"/>
        </p:xfrm>
        <a:graphic>
          <a:graphicData uri="http://schemas.openxmlformats.org/presentationml/2006/ole">
            <p:oleObj spid="_x0000_s22531" name="Equation" r:id="rId4" imgW="1815840" imgH="253800" progId="Equation.3">
              <p:embed/>
            </p:oleObj>
          </a:graphicData>
        </a:graphic>
      </p:graphicFrame>
      <p:graphicFrame>
        <p:nvGraphicFramePr>
          <p:cNvPr id="22532" name="Object 4"/>
          <p:cNvGraphicFramePr>
            <a:graphicFrameLocks noChangeAspect="1"/>
          </p:cNvGraphicFramePr>
          <p:nvPr/>
        </p:nvGraphicFramePr>
        <p:xfrm>
          <a:off x="823913" y="5953125"/>
          <a:ext cx="2360612" cy="433388"/>
        </p:xfrm>
        <a:graphic>
          <a:graphicData uri="http://schemas.openxmlformats.org/presentationml/2006/ole">
            <p:oleObj spid="_x0000_s22532" name="Equation" r:id="rId5" imgW="1244520" imgH="228600" progId="Equation.3">
              <p:embed/>
            </p:oleObj>
          </a:graphicData>
        </a:graphic>
      </p:graphicFrame>
      <p:graphicFrame>
        <p:nvGraphicFramePr>
          <p:cNvPr id="22533" name="Object 5"/>
          <p:cNvGraphicFramePr>
            <a:graphicFrameLocks noChangeAspect="1"/>
          </p:cNvGraphicFramePr>
          <p:nvPr/>
        </p:nvGraphicFramePr>
        <p:xfrm>
          <a:off x="785786" y="3286124"/>
          <a:ext cx="4084638" cy="449263"/>
        </p:xfrm>
        <a:graphic>
          <a:graphicData uri="http://schemas.openxmlformats.org/presentationml/2006/ole">
            <p:oleObj spid="_x0000_s22533" name="Equation" r:id="rId6" imgW="2311200" imgH="253800" progId="Equation.3">
              <p:embed/>
            </p:oleObj>
          </a:graphicData>
        </a:graphic>
      </p:graphicFrame>
      <p:graphicFrame>
        <p:nvGraphicFramePr>
          <p:cNvPr id="22534" name="Object 6"/>
          <p:cNvGraphicFramePr>
            <a:graphicFrameLocks noChangeAspect="1"/>
          </p:cNvGraphicFramePr>
          <p:nvPr/>
        </p:nvGraphicFramePr>
        <p:xfrm>
          <a:off x="796925" y="4102100"/>
          <a:ext cx="3155950" cy="466725"/>
        </p:xfrm>
        <a:graphic>
          <a:graphicData uri="http://schemas.openxmlformats.org/presentationml/2006/ole">
            <p:oleObj spid="_x0000_s22534" name="Equation" r:id="rId7" imgW="1714320" imgH="253800" progId="Equation.3">
              <p:embed/>
            </p:oleObj>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371</TotalTime>
  <Words>908</Words>
  <Application>Microsoft Office PowerPoint</Application>
  <PresentationFormat>On-screen Show (4:3)</PresentationFormat>
  <Paragraphs>103</Paragraphs>
  <Slides>34</Slides>
  <Notes>0</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34</vt:i4>
      </vt:variant>
    </vt:vector>
  </HeadingPairs>
  <TitlesOfParts>
    <vt:vector size="37" baseType="lpstr">
      <vt:lpstr>Flow</vt:lpstr>
      <vt:lpstr>Equation</vt:lpstr>
      <vt:lpstr>Microsoft Equation 3.0</vt:lpstr>
      <vt:lpstr>Domaći zadatak</vt:lpstr>
      <vt:lpstr>Slide 2</vt:lpstr>
      <vt:lpstr>Slide 3</vt:lpstr>
      <vt:lpstr>Teorija: </vt:lpstr>
      <vt:lpstr>Slide 5</vt:lpstr>
      <vt:lpstr>Priključak elektrolučne peći na EES</vt:lpstr>
      <vt:lpstr>Zamenska šema</vt:lpstr>
      <vt:lpstr>Impedansa peći pri nominalnom radu</vt:lpstr>
      <vt:lpstr>U režimu kratkog spoja prividna snaga koja se uzima iz mreže:</vt:lpstr>
      <vt:lpstr>U toku nominalnog rada peći prividna snaga koja se uzima iz mreže:</vt:lpstr>
      <vt:lpstr>Snaga kondenzatora za dinamičku kompenzaciju reaktivne snage pri nominalnom radu kojom se faktor snage osnovnog harmonika dovodi na jediničnu vrednost (uzima se prema najvećoj očekivanoj vrednosti reaktivne snage postrojenja) iznosi:</vt:lpstr>
      <vt:lpstr>Slide 12</vt:lpstr>
      <vt:lpstr>Vidi se da je potrebno izvršiti kompenzaciju reaktivne snage.</vt:lpstr>
      <vt:lpstr>Simulacija rada peći na mreži sa postrojenjem za dinamičku kompenzaciju reaktivne snage</vt:lpstr>
      <vt:lpstr>Simulacija u Simulink-u</vt:lpstr>
      <vt:lpstr>Podblokovi</vt:lpstr>
      <vt:lpstr>Slide 17</vt:lpstr>
      <vt:lpstr>Struja peći za 20 ms</vt:lpstr>
      <vt:lpstr>Struja peći za 500ms</vt:lpstr>
      <vt:lpstr>Napon na sabirnicama 35kV za 20ms</vt:lpstr>
      <vt:lpstr>Napon na sabirnicama 35kV za 500ms</vt:lpstr>
      <vt:lpstr>Struja kroz kondenzatorsku bateriju za 20ms</vt:lpstr>
      <vt:lpstr>Struja kroz kondenzatorsku bateriju za 500ms</vt:lpstr>
      <vt:lpstr>Spektralni sastav struje kroz kondenzatore pri minimalnoj struji peći</vt:lpstr>
      <vt:lpstr>Spektralni sastav struje kroz kondenzatore pri maksimalnoj struji peći</vt:lpstr>
      <vt:lpstr>Spektralni sastav napona na sabirnicama 35kV pri minimalnoj struji peći</vt:lpstr>
      <vt:lpstr>Spektralni sastav napona na sabirnicama 35kV pri maksimalnoj struji peći</vt:lpstr>
      <vt:lpstr>Slide 28</vt:lpstr>
      <vt:lpstr>STATCOM</vt:lpstr>
      <vt:lpstr>STATCOM</vt:lpstr>
      <vt:lpstr>STATCOM</vt:lpstr>
      <vt:lpstr>UPFC</vt:lpstr>
      <vt:lpstr>UPFC</vt:lpstr>
      <vt:lpstr>Hvala na pažnji!</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Ljupče Litajkovski</dc:creator>
  <cp:lastModifiedBy>Stevan Stanišić</cp:lastModifiedBy>
  <cp:revision>54</cp:revision>
  <dcterms:created xsi:type="dcterms:W3CDTF">2012-01-26T13:10:06Z</dcterms:created>
  <dcterms:modified xsi:type="dcterms:W3CDTF">2012-01-27T21:40:28Z</dcterms:modified>
</cp:coreProperties>
</file>