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7" r:id="rId10"/>
    <p:sldId id="266" r:id="rId11"/>
    <p:sldId id="263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99" r:id="rId20"/>
    <p:sldId id="279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1" r:id="rId36"/>
    <p:sldId id="293" r:id="rId37"/>
    <p:sldId id="300" r:id="rId38"/>
    <p:sldId id="294" r:id="rId39"/>
    <p:sldId id="301" r:id="rId40"/>
    <p:sldId id="295" r:id="rId41"/>
    <p:sldId id="302" r:id="rId42"/>
    <p:sldId id="296" r:id="rId43"/>
    <p:sldId id="303" r:id="rId44"/>
    <p:sldId id="298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E23B68A-3389-43AD-B612-9C26EC8B2842}">
          <p14:sldIdLst>
            <p14:sldId id="256"/>
          </p14:sldIdLst>
        </p14:section>
        <p14:section name="Untitled Section" id="{82A3095F-D5EF-45A4-AFB4-C2B2FDA3EABD}">
          <p14:sldIdLst>
            <p14:sldId id="257"/>
            <p14:sldId id="258"/>
            <p14:sldId id="259"/>
            <p14:sldId id="260"/>
            <p14:sldId id="261"/>
            <p14:sldId id="264"/>
            <p14:sldId id="262"/>
            <p14:sldId id="267"/>
            <p14:sldId id="266"/>
            <p14:sldId id="263"/>
            <p14:sldId id="265"/>
            <p14:sldId id="268"/>
            <p14:sldId id="269"/>
            <p14:sldId id="270"/>
            <p14:sldId id="271"/>
            <p14:sldId id="272"/>
            <p14:sldId id="273"/>
            <p14:sldId id="299"/>
            <p14:sldId id="279"/>
            <p14:sldId id="274"/>
            <p14:sldId id="275"/>
            <p14:sldId id="276"/>
            <p14:sldId id="277"/>
            <p14:sldId id="278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9"/>
            <p14:sldId id="291"/>
            <p14:sldId id="293"/>
            <p14:sldId id="300"/>
            <p14:sldId id="294"/>
            <p14:sldId id="301"/>
            <p14:sldId id="295"/>
            <p14:sldId id="302"/>
            <p14:sldId id="296"/>
            <p14:sldId id="303"/>
            <p14:sldId id="29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8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96C5B-BE25-44EB-9087-4B5CA8E3F735}" type="datetimeFigureOut">
              <a:rPr lang="en-US" smtClean="0"/>
              <a:t>22-Feb-13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F2F07-3F60-4061-B210-C9DB7C3F4A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614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294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3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831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7944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89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562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996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448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361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54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296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53D1F-70FB-40FB-AFF6-4E4BDC069A2F}" type="datetimeFigureOut">
              <a:rPr lang="en-US" smtClean="0"/>
              <a:t>22-Feb-13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3731F-3249-4579-AD55-C8AFFDC24C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495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mp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447800"/>
            <a:ext cx="7772400" cy="1470025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Vremenska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promena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struje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kroz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kondenzator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prigu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šnicu)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nestacionarnim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re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žimima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7526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Iva Mihajlović</a:t>
            </a:r>
          </a:p>
          <a:p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Petar Pavlović</a:t>
            </a:r>
          </a:p>
          <a:p>
            <a:r>
              <a:rPr lang="sr-Latn-R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Aleksandar Marković</a:t>
            </a:r>
            <a:endParaRPr 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4495800"/>
            <a:ext cx="1945482" cy="2272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2917" y="609600"/>
            <a:ext cx="8755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Predmet: Specijalne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elektri</a:t>
            </a:r>
            <a:r>
              <a:rPr lang="sr-Latn-RS" sz="3200" smtClean="0">
                <a:latin typeface="Times New Roman" pitchFamily="18" charset="0"/>
                <a:cs typeface="Times New Roman" pitchFamily="18" charset="0"/>
              </a:rPr>
              <a:t>čne instalacije </a:t>
            </a:r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SEI)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93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305800" cy="60198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praz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 kondenzator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t = 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=60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sr-Latn-RS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" t="5030" r="6641" b="1783"/>
          <a:stretch/>
        </p:blipFill>
        <p:spPr>
          <a:xfrm>
            <a:off x="1371600" y="1413164"/>
            <a:ext cx="6520872" cy="500610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2209800" y="1978967"/>
            <a:ext cx="40386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495800" y="2771290"/>
            <a:ext cx="3019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 ≈ 3320A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97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33400" y="228600"/>
                <a:ext cx="8229600" cy="4525963"/>
              </a:xfrm>
            </p:spPr>
            <p:txBody>
              <a:bodyPr>
                <a:normAutofit fontScale="92500"/>
              </a:bodyPr>
              <a:lstStyle/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Najkritičniji trenutak za uključenje </a:t>
                </a:r>
                <a:r>
                  <a:rPr lang="en-US" sz="2400" dirty="0" err="1" smtClean="0">
                    <a:latin typeface="Times New Roman" pitchFamily="18" charset="0"/>
                    <a:cs typeface="Times New Roman" pitchFamily="18" charset="0"/>
                  </a:rPr>
                  <a:t>praznog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kondenzatora je u 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t = 0 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za </a:t>
                </a:r>
                <a:r>
                  <a:rPr lang="el-GR" sz="2400" i="1" dirty="0" smtClean="0">
                    <a:latin typeface="Times New Roman" pitchFamily="18" charset="0"/>
                    <a:cs typeface="Times New Roman" pitchFamily="18" charset="0"/>
                  </a:rPr>
                  <a:t>φ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 = 90</a:t>
                </a:r>
                <a:r>
                  <a:rPr lang="sr-Latn-RS" sz="2400" i="1" baseline="30000" dirty="0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 , 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jer je tada napon izvora maksimalan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                              (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  <a:cs typeface="Times New Roman" pitchFamily="18" charset="0"/>
                      </a:rPr>
                      <m:t>𝑒</m:t>
                    </m:r>
                    <m:r>
                      <a:rPr lang="en-US" sz="2400" b="0" i="1" smtClean="0">
                        <a:latin typeface="Cambria Math"/>
                        <a:cs typeface="Times New Roman" pitchFamily="18" charset="0"/>
                      </a:rPr>
                      <m:t>=230∙</m:t>
                    </m:r>
                    <m:rad>
                      <m:radPr>
                        <m:degHide m:val="on"/>
                        <m:ctrlPr>
                          <a:rPr lang="en-U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V)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pa je i najveća polazna struja:</a:t>
                </a:r>
              </a:p>
              <a:p>
                <a:pPr marL="0" indent="0">
                  <a:buNone/>
                </a:pPr>
                <a:endParaRPr lang="sr-Latn-RS" sz="24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en-US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33400" y="228600"/>
                <a:ext cx="8229600" cy="4525963"/>
              </a:xfrm>
              <a:blipFill rotWithShape="1">
                <a:blip r:embed="rId2"/>
                <a:stretch>
                  <a:fillRect l="-963" t="-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0" t="5269" r="7350" b="6305"/>
          <a:stretch/>
        </p:blipFill>
        <p:spPr>
          <a:xfrm>
            <a:off x="838200" y="1447800"/>
            <a:ext cx="6928478" cy="50499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44471">
            <a:off x="1321961" y="5246709"/>
            <a:ext cx="3892667" cy="87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38600" y="4648200"/>
            <a:ext cx="3423373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≈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3800A &lt;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</a:t>
            </a:r>
            <a:r>
              <a:rPr lang="sr-Latn-RS" sz="2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!!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24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447800"/>
            <a:ext cx="4362450" cy="41529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382000" cy="6172200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Priklju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čenje kondenzatora koji je već napunjen i čiji je napon jednak nominalnom i suprotnog znaka rezultuje još većim polaznim strujama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438400" y="4267200"/>
            <a:ext cx="1676400" cy="1524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828800"/>
            <a:ext cx="1676400" cy="26985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400" y="5791200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Pretpostavimo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da je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kondenzator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napunjen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maksimalnim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faznim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naponom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koji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je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suprotnog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znaka</a:t>
            </a:r>
            <a:endParaRPr lang="en-US" sz="2400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21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5680" r="6970" b="5039"/>
          <a:stretch/>
        </p:blipFill>
        <p:spPr>
          <a:xfrm>
            <a:off x="665018" y="762000"/>
            <a:ext cx="7841673" cy="57912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54" y="245832"/>
            <a:ext cx="8229600" cy="4525963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Uključenje punog kondenzatora u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t = 0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sr-Latn-R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sr-Latn-RS" sz="2400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1295400" y="1524761"/>
            <a:ext cx="2514600" cy="60883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40727" y="2047149"/>
            <a:ext cx="3096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 ≈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4000A &lt;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51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" t="5388" r="6777" b="2161"/>
          <a:stretch/>
        </p:blipFill>
        <p:spPr>
          <a:xfrm>
            <a:off x="928255" y="1447800"/>
            <a:ext cx="6994236" cy="533850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Uključenje punog kondenzatora u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t = 0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najkriti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čniji slučaj)</a:t>
            </a:r>
          </a:p>
          <a:p>
            <a:pPr marL="0" indent="0">
              <a:buNone/>
            </a:pPr>
            <a:endParaRPr lang="sr-Latn-R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1790348" y="1828800"/>
            <a:ext cx="40386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038600" y="2673927"/>
            <a:ext cx="3275897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 ≈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728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0A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 </a:t>
            </a:r>
            <a:r>
              <a:rPr lang="sr-Latn-RS" sz="2400" i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!!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023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ZAKLJUČAK:</a:t>
                </a:r>
              </a:p>
              <a:p>
                <a:pPr marL="0" indent="0" algn="ctr">
                  <a:buNone/>
                </a:pPr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Ni u jednom od slučajeva polazna struja kondenzatora ne prelazi vrednost </a:t>
                </a:r>
                <a14:m>
                  <m:oMath xmlns:m="http://schemas.openxmlformats.org/officeDocument/2006/math"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100</m:t>
                    </m:r>
                    <m:sSub>
                      <m:sSubPr>
                        <m:ctrlP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𝐼</m:t>
                        </m:r>
                      </m:e>
                      <m:sub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𝑛𝑐</m:t>
                        </m:r>
                      </m:sub>
                    </m:sSub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=100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∙288.68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𝐴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=28868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𝐴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=28.86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𝑘𝐴</m:t>
                    </m:r>
                  </m:oMath>
                </a14:m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, pa ne postoji potreba za ugrađivanjem elemenata</a:t>
                </a:r>
                <a:r>
                  <a:rPr lang="en-US" sz="2400" dirty="0">
                    <a:latin typeface="Times New Roman" pitchFamily="18" charset="0"/>
                    <a:cs typeface="Times New Roman" pitchFamily="18" charset="0"/>
                  </a:rPr>
                  <a:t> (</a:t>
                </a:r>
                <a:r>
                  <a:rPr lang="en-US" sz="2400" dirty="0" err="1">
                    <a:latin typeface="Times New Roman" pitchFamily="18" charset="0"/>
                    <a:cs typeface="Times New Roman" pitchFamily="18" charset="0"/>
                  </a:rPr>
                  <a:t>prigu</a:t>
                </a:r>
                <a:r>
                  <a:rPr lang="sr-Latn-RS" sz="2400" dirty="0">
                    <a:latin typeface="Times New Roman" pitchFamily="18" charset="0"/>
                    <a:cs typeface="Times New Roman" pitchFamily="18" charset="0"/>
                  </a:rPr>
                  <a:t>šnice ili otpornika) 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za ograničenje ove struje.</a:t>
                </a: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"/>
                <a:ext cx="8229600" cy="4525963"/>
              </a:xfrm>
              <a:blipFill rotWithShape="1">
                <a:blip r:embed="rId2"/>
                <a:stretch>
                  <a:fillRect l="-1111" t="-1078" r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440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Zadatak 2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Odrediti spektralni sastav (THD) linijske struje ukoliko se kompenzacija vrši opisanim kondenzatorom čija se reaktivna snaga podešava pomoću trofaznog faznog regulatora.</a:t>
            </a: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Uglovi paljenja tiristora imaju vrednosti: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α = 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30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60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90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120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150</a:t>
            </a:r>
            <a:r>
              <a:rPr lang="sr-Latn-RS" sz="2400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37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964" y="316346"/>
            <a:ext cx="8238836" cy="6160654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Šema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kompenzacija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vr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ši kondenzatorima)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" t="14989" r="3333" b="22904"/>
          <a:stretch/>
        </p:blipFill>
        <p:spPr>
          <a:xfrm>
            <a:off x="295564" y="1570182"/>
            <a:ext cx="8543636" cy="329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SimPowerSystems: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1454727"/>
            <a:ext cx="9144000" cy="429502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1066800" y="1261918"/>
            <a:ext cx="1905000" cy="69503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70526" y="96526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!!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505200" y="4114800"/>
            <a:ext cx="914400" cy="16764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115350" y="5791200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Rc = 1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Ω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261918" y="2971798"/>
            <a:ext cx="1295400" cy="815109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0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5" t="35117" r="23333" b="11488"/>
          <a:stretch/>
        </p:blipFill>
        <p:spPr>
          <a:xfrm>
            <a:off x="745836" y="990600"/>
            <a:ext cx="1905000" cy="17264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52400"/>
            <a:ext cx="4133850" cy="63246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514600" y="5486400"/>
            <a:ext cx="1752600" cy="381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8145" y="5959733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Ugao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paljenja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α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2844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Zadatak 1: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Baterija kondenzatora (200kVAr, 3 x 400V) je priključena na mrežu preko ekv. impedanse </a:t>
            </a:r>
            <a:r>
              <a:rPr lang="sr-Latn-RS" sz="2400" i="1" u="sng" dirty="0" smtClean="0">
                <a:latin typeface="Times New Roman" pitchFamily="18" charset="0"/>
                <a:cs typeface="Times New Roman" pitchFamily="18" charset="0"/>
              </a:rPr>
              <a:t>Zm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=(1.6+j9.3)m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Ω</a:t>
            </a:r>
            <a:endParaRPr lang="sr-Latn-RS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Fazni stav mrežnog napona može imati sledeće vrednosti: 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30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60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90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120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150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Efektivna vrednost linijskog napona mreže je 400V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Analizirati prelazne režime u dva slučaja: kada se na mrežu priključuje </a:t>
            </a:r>
            <a:r>
              <a:rPr lang="sr-Latn-RS" sz="2400" u="sng" dirty="0" smtClean="0">
                <a:latin typeface="Times New Roman" pitchFamily="18" charset="0"/>
                <a:cs typeface="Times New Roman" pitchFamily="18" charset="0"/>
              </a:rPr>
              <a:t>prazan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kondenzator i kada se priključuje kondenzator na kome je </a:t>
            </a:r>
            <a:r>
              <a:rPr lang="sr-Latn-RS" sz="2400" u="sng" dirty="0" smtClean="0">
                <a:latin typeface="Times New Roman" pitchFamily="18" charset="0"/>
                <a:cs typeface="Times New Roman" pitchFamily="18" charset="0"/>
              </a:rPr>
              <a:t>napon jednak nominalnom i suprotnog je znaka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od napona mreže (za iste fazne stavove mrežnog napona)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990600"/>
            <a:ext cx="2771775" cy="21336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304800"/>
            <a:ext cx="5334000" cy="39882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2133600" y="5257800"/>
                <a:ext cx="3867534" cy="1317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/>
                          <a:cs typeface="Times New Roman" pitchFamily="18" charset="0"/>
                        </a:rPr>
                        <m:t>THD</m:t>
                      </m:r>
                      <m:r>
                        <a:rPr lang="en-US" sz="2400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  <a:cs typeface="Times New Roman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  <a:cs typeface="Times New Roman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+</m:t>
                                      </m:r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𝐼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  <a:cs typeface="Times New Roman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+…</m:t>
                              </m:r>
                            </m:e>
                          </m:rad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5257800"/>
                <a:ext cx="3867534" cy="1317220"/>
              </a:xfrm>
              <a:prstGeom prst="rect">
                <a:avLst/>
              </a:prstGeom>
              <a:blipFill rotWithShape="1">
                <a:blip r:embed="rId4"/>
                <a:stretch>
                  <a:fillRect r="-29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207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400"/>
            <a:ext cx="4214332" cy="5486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340428"/>
            <a:ext cx="4171950" cy="3609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2" t="20802" b="22267"/>
          <a:stretch/>
        </p:blipFill>
        <p:spPr>
          <a:xfrm>
            <a:off x="1108362" y="152400"/>
            <a:ext cx="2266625" cy="11453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55" b="16789"/>
          <a:stretch/>
        </p:blipFill>
        <p:spPr>
          <a:xfrm>
            <a:off x="5181600" y="21937"/>
            <a:ext cx="2057400" cy="1318491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533400" y="4876800"/>
            <a:ext cx="5029200" cy="685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33400" y="5450609"/>
            <a:ext cx="4971474" cy="1125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638800" y="5450609"/>
            <a:ext cx="18998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Idealan izvor!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8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28" y="1857375"/>
            <a:ext cx="8848725" cy="50006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443345"/>
            <a:ext cx="20537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Fazni regulator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2" t="14266" r="7474" b="11995"/>
          <a:stretch/>
        </p:blipFill>
        <p:spPr>
          <a:xfrm>
            <a:off x="5181600" y="228600"/>
            <a:ext cx="3581400" cy="19621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Straight Arrow Connector 7"/>
          <p:cNvCxnSpPr/>
          <p:nvPr/>
        </p:nvCxnSpPr>
        <p:spPr>
          <a:xfrm flipH="1">
            <a:off x="3886200" y="2286000"/>
            <a:ext cx="1905000" cy="20716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157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457200"/>
                <a:ext cx="8229600" cy="4525963"/>
              </a:xfrm>
            </p:spPr>
            <p:txBody>
              <a:bodyPr>
                <a:normAutofit/>
              </a:bodyPr>
              <a:lstStyle/>
              <a:p>
                <a:r>
                  <a:rPr lang="sr-Latn-RS" sz="2400" u="sng" dirty="0" smtClean="0">
                    <a:latin typeface="Times New Roman" pitchFamily="18" charset="0"/>
                    <a:cs typeface="Times New Roman" pitchFamily="18" charset="0"/>
                  </a:rPr>
                  <a:t>Kondenzator!!</a:t>
                </a: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Pošto je ovde sprega kondenzatora </a:t>
                </a:r>
                <a:r>
                  <a:rPr lang="sr-Latn-RS" sz="2400" u="sng" dirty="0" smtClean="0">
                    <a:latin typeface="Times New Roman" pitchFamily="18" charset="0"/>
                    <a:cs typeface="Times New Roman" pitchFamily="18" charset="0"/>
                  </a:rPr>
                  <a:t>u trougao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 (za ovaj deo zadatka n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ćemo izvrši</a:t>
                </a:r>
                <a:r>
                  <a:rPr lang="en-US" sz="2400" dirty="0" smtClean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i transfiguraciju trougla u zvezdu), kapacitivnost iznosi </a:t>
                </a:r>
              </a:p>
              <a:p>
                <a:pPr marL="0" indent="0" algn="ctr">
                  <a:buNone/>
                </a:pPr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𝐶</m:t>
                      </m:r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𝑄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den>
                          </m:f>
                        </m:num>
                        <m:den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latin typeface="Cambria Math"/>
                              <a:cs typeface="Times New Roman" pitchFamily="18" charset="0"/>
                            </a:rPr>
                            <m:t>200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∙</m:t>
                              </m:r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400</m:t>
                              </m:r>
                            </m:e>
                            <m:sup>
                              <m:r>
                                <a:rPr lang="en-U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∙2∙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𝜋</m:t>
                          </m:r>
                          <m:r>
                            <a:rPr lang="en-U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∙50</m:t>
                          </m:r>
                        </m:den>
                      </m:f>
                      <m:r>
                        <a:rPr lang="en-US" sz="2400" b="0" i="1" smtClean="0">
                          <a:latin typeface="Cambria Math"/>
                          <a:cs typeface="Times New Roman" pitchFamily="18" charset="0"/>
                        </a:rPr>
                        <m:t>=1.326</m:t>
                      </m:r>
                      <m:r>
                        <a:rPr lang="en-US" sz="2400" b="0" i="1" smtClean="0">
                          <a:latin typeface="Cambria Math"/>
                          <a:cs typeface="Times New Roman" pitchFamily="18" charset="0"/>
                        </a:rPr>
                        <m:t>𝑚𝐹</m:t>
                      </m:r>
                    </m:oMath>
                  </m:oMathPara>
                </a14:m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457200"/>
                <a:ext cx="8229600" cy="4525963"/>
              </a:xfrm>
              <a:blipFill rotWithShape="1">
                <a:blip r:embed="rId2"/>
                <a:stretch>
                  <a:fillRect l="-963"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6139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" t="4906" r="5557"/>
          <a:stretch/>
        </p:blipFill>
        <p:spPr>
          <a:xfrm>
            <a:off x="838200" y="1143000"/>
            <a:ext cx="7239000" cy="56255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3448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regulatora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743200" y="609600"/>
            <a:ext cx="2667000" cy="1219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441623" y="378767"/>
            <a:ext cx="1827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Imax = 312A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6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4200" y="235527"/>
            <a:ext cx="2024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sr-Latn-R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708738"/>
            <a:ext cx="8089311" cy="5844431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3625555" y="459432"/>
            <a:ext cx="2318045" cy="17503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52677" y="228600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78,8 %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27" y="247073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535" y="6322336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542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5541" r="5628"/>
          <a:stretch/>
        </p:blipFill>
        <p:spPr>
          <a:xfrm>
            <a:off x="762000" y="1136072"/>
            <a:ext cx="7086600" cy="548591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3602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regulatora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3810000" y="535631"/>
            <a:ext cx="2057400" cy="8359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43600" y="304799"/>
            <a:ext cx="1827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Imax =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481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4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90265"/>
            <a:ext cx="7850952" cy="56559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0400" y="226291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505200" y="459432"/>
            <a:ext cx="2438401" cy="28933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52677" y="228600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85,9 %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27" y="247073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535" y="6322336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9940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" t="5868" r="5594" b="1358"/>
          <a:stretch/>
        </p:blipFill>
        <p:spPr>
          <a:xfrm>
            <a:off x="840509" y="1136073"/>
            <a:ext cx="7250546" cy="55141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3602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regulatora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038600" y="535631"/>
            <a:ext cx="1828800" cy="9121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43600" y="304799"/>
            <a:ext cx="1827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Imax =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710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85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28" y="1143000"/>
            <a:ext cx="7412846" cy="53685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36099" y="381000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886200" y="459432"/>
            <a:ext cx="2057402" cy="205516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52677" y="228600"/>
            <a:ext cx="2165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108,2 %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27" y="757535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1400" y="6396335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872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457200"/>
                <a:ext cx="8382000" cy="5715000"/>
              </a:xfrm>
            </p:spPr>
            <p:txBody>
              <a:bodyPr>
                <a:normAutofit/>
              </a:bodyPr>
              <a:lstStyle/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Kapacitivnost jednog kondenzatora iz trougla se računa kao:</a:t>
                </a:r>
              </a:p>
              <a:p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𝑄</m:t>
                          </m:r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sSubSup>
                                <m:sSubSup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𝑛</m:t>
                                  </m:r>
                                </m:sub>
                                <m:sup/>
                              </m:sSubSup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𝐶</m:t>
                              </m:r>
                            </m:den>
                          </m:f>
                        </m:den>
                      </m:f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→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𝐶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𝑄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den>
                          </m:f>
                        </m:num>
                        <m:den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200∙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3∙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400</m:t>
                              </m:r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∙2∙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𝜋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∙50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=1.326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𝑚𝐹</m:t>
                      </m:r>
                    </m:oMath>
                  </m:oMathPara>
                </a14:m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Otpor mreže je </a:t>
                </a:r>
                <a14:m>
                  <m:oMath xmlns:m="http://schemas.openxmlformats.org/officeDocument/2006/math"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𝑅𝑚</m:t>
                    </m:r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=1.6∙</m:t>
                    </m:r>
                    <m:sSup>
                      <m:sSupPr>
                        <m:ctrlP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−3</m:t>
                        </m:r>
                      </m:sup>
                    </m:sSup>
                    <m:r>
                      <m:rPr>
                        <m:sty m:val="p"/>
                      </m:rPr>
                      <a:rPr lang="el-GR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Ω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=1.6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𝑚</m:t>
                    </m:r>
                    <m:r>
                      <m:rPr>
                        <m:sty m:val="p"/>
                      </m:rPr>
                      <a:rPr lang="el-GR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Ω</m:t>
                    </m:r>
                  </m:oMath>
                </a14:m>
                <a:endParaRPr lang="sr-Latn-RS" sz="2400" b="0" dirty="0" smtClean="0"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Induktivnost mreže iznosi </a:t>
                </a:r>
                <a14:m>
                  <m:oMath xmlns:m="http://schemas.openxmlformats.org/officeDocument/2006/math"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𝐿𝑚</m:t>
                    </m:r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𝑋𝑚</m:t>
                        </m:r>
                      </m:num>
                      <m:den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𝜔</m:t>
                        </m:r>
                      </m:den>
                    </m:f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9.3</m:t>
                        </m:r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sr-Latn-RS" sz="2400" b="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sr-Latn-RS" sz="2400" b="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sr-Latn-RS" sz="2400" b="0" i="1" smtClean="0"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−3</m:t>
                            </m:r>
                          </m:sup>
                        </m:sSup>
                      </m:num>
                      <m:den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𝜋</m:t>
                        </m:r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∙50</m:t>
                        </m:r>
                      </m:den>
                    </m:f>
                    <m:r>
                      <a:rPr lang="sr-Latn-RS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>
                      <a:rPr lang="sr-Latn-RS" sz="2400" b="0" i="0" smtClean="0">
                        <a:latin typeface="Cambria Math"/>
                        <a:cs typeface="Times New Roman" pitchFamily="18" charset="0"/>
                      </a:rPr>
                      <m:t>29.6</m:t>
                    </m:r>
                    <m:r>
                      <m:rPr>
                        <m:sty m:val="p"/>
                      </m:rPr>
                      <a:rPr lang="el-GR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μ</m:t>
                    </m:r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𝐻</m:t>
                    </m:r>
                  </m:oMath>
                </a14:m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Sa obzirom na činjenicu da je ekv. </a:t>
                </a:r>
                <a:r>
                  <a:rPr lang="sr-Latn-RS" sz="24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mpedansa mreže (</a:t>
                </a:r>
                <a:r>
                  <a:rPr lang="sr-Latn-RS" sz="2400" i="1" u="sng" dirty="0" smtClean="0">
                    <a:latin typeface="Times New Roman" pitchFamily="18" charset="0"/>
                    <a:cs typeface="Times New Roman" pitchFamily="18" charset="0"/>
                  </a:rPr>
                  <a:t>Zm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) data po fazi, izvršićemo </a:t>
                </a:r>
                <a:r>
                  <a:rPr lang="sr-Latn-RS" sz="2400" u="sng" dirty="0" smtClean="0">
                    <a:latin typeface="Times New Roman" pitchFamily="18" charset="0"/>
                    <a:cs typeface="Times New Roman" pitchFamily="18" charset="0"/>
                  </a:rPr>
                  <a:t>transfiguraciju baterije kondenzatora u zvezdu, pa ćemo posmatrati vremenske promene struje kroz jednu fazu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 koja obuhvata izvor faznog napona, ekv. </a:t>
                </a:r>
                <a:r>
                  <a:rPr lang="sr-Latn-RS" sz="24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mp. mreže i kapacitivnost jedne grane zvezde!  </a:t>
                </a:r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457200"/>
                <a:ext cx="8382000" cy="5715000"/>
              </a:xfrm>
              <a:blipFill rotWithShape="1">
                <a:blip r:embed="rId2"/>
                <a:stretch>
                  <a:fillRect l="-1164" t="-853" r="-436" b="-30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759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t="4789" r="5628" b="2166"/>
          <a:stretch/>
        </p:blipFill>
        <p:spPr>
          <a:xfrm>
            <a:off x="762000" y="1052945"/>
            <a:ext cx="7162800" cy="54618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36022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regulatora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114800" y="457200"/>
            <a:ext cx="1828800" cy="1066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43600" y="304799"/>
            <a:ext cx="1827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Imax =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843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47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42" y="990600"/>
            <a:ext cx="7413713" cy="53675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24200" y="381000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733800" y="459432"/>
            <a:ext cx="2209802" cy="321493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52677" y="228600"/>
            <a:ext cx="1935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127 %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36" y="591050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86535" y="6322336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8668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" t="4458" r="6190"/>
          <a:stretch/>
        </p:blipFill>
        <p:spPr>
          <a:xfrm>
            <a:off x="685800" y="914400"/>
            <a:ext cx="7162800" cy="56350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3756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regulatora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518156" y="267854"/>
            <a:ext cx="1882644" cy="87514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400800" y="73967"/>
            <a:ext cx="1822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Imax 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600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45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50" y="1031933"/>
            <a:ext cx="7071969" cy="5638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24200" y="381000"/>
            <a:ext cx="2332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sr-Latn-R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581400" y="4114800"/>
            <a:ext cx="1875490" cy="1828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56890" y="3858260"/>
            <a:ext cx="2012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≈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70,8 %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36" y="591050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89142" y="6236867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1769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Times New Roman" pitchFamily="18" charset="0"/>
                <a:cs typeface="Times New Roman" pitchFamily="18" charset="0"/>
              </a:rPr>
              <a:t>Zadatak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Odrediti spektralni sastav (THD) linijske struje ukoliko se kompenzacija vrši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prigu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šnicom čija se reaktivna snaga podešava pomoću trofaznog faznog regulatora.</a:t>
            </a: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Uglovi paljenja tiristora imaju vrednosti: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α = 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30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60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90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120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150</a:t>
            </a:r>
            <a:r>
              <a:rPr lang="sr-Latn-RS" sz="2400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48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964" y="316346"/>
            <a:ext cx="8238836" cy="6160654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Šema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kompenzacija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vr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ši prigušnicama)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3" t="11008" r="2449" b="28978"/>
          <a:stretch/>
        </p:blipFill>
        <p:spPr>
          <a:xfrm>
            <a:off x="127262" y="1447800"/>
            <a:ext cx="8977170" cy="3352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90600" y="5410200"/>
                <a:ext cx="6685163" cy="9117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sr-Latn-RS" sz="2400" b="0" i="0" smtClean="0">
                          <a:latin typeface="Cambria Math"/>
                          <a:cs typeface="Times New Roman" pitchFamily="18" charset="0"/>
                        </a:rPr>
                        <m:t>L</m:t>
                      </m:r>
                      <m:r>
                        <a:rPr lang="sr-Latn-RS" sz="2400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𝑋</m:t>
                              </m:r>
                            </m:e>
                            <m:sub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𝐿</m:t>
                              </m:r>
                            </m:sub>
                          </m:sSub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𝑙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𝑄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400</m:t>
                              </m:r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2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𝜋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∙50∙200∙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=7.64 </m:t>
                      </m:r>
                      <m:r>
                        <m:rPr>
                          <m:sty m:val="p"/>
                        </m:rPr>
                        <a:rPr lang="sr-Latn-RS" sz="2400" b="0" i="0" smtClean="0">
                          <a:latin typeface="Cambria Math"/>
                          <a:cs typeface="Times New Roman" pitchFamily="18" charset="0"/>
                        </a:rPr>
                        <m:t>mH</m:t>
                      </m:r>
                    </m:oMath>
                  </m:oMathPara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600" y="5410200"/>
                <a:ext cx="6685163" cy="911724"/>
              </a:xfrm>
              <a:prstGeom prst="rect">
                <a:avLst/>
              </a:prstGeom>
              <a:blipFill rotWithShape="1">
                <a:blip r:embed="rId3"/>
                <a:stretch>
                  <a:fillRect r="-13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/>
          <p:cNvSpPr/>
          <p:nvPr/>
        </p:nvSpPr>
        <p:spPr>
          <a:xfrm>
            <a:off x="6075532" y="1447800"/>
            <a:ext cx="3068468" cy="3581400"/>
          </a:xfrm>
          <a:prstGeom prst="ellipse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629400" y="947003"/>
            <a:ext cx="17816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Q=200 kVAr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4348" y="325235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23657" y="197673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10600" y="3138055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52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-152400"/>
            <a:ext cx="9144000" cy="4583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479" y="3924759"/>
            <a:ext cx="3025951" cy="2748976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V="1">
            <a:off x="4191000" y="3352800"/>
            <a:ext cx="1600200" cy="1676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4191000" y="2819400"/>
            <a:ext cx="304800" cy="2209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4179455" y="2438400"/>
            <a:ext cx="2095500" cy="25908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791200" y="4895732"/>
            <a:ext cx="1184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Rl = 1</a:t>
            </a:r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Ω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18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457200"/>
            <a:ext cx="9653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US" sz="2400" i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" t="5616" r="5938" b="1616"/>
          <a:stretch/>
        </p:blipFill>
        <p:spPr>
          <a:xfrm>
            <a:off x="1066800" y="990600"/>
            <a:ext cx="6899563" cy="530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617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304800"/>
            <a:ext cx="2024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9200"/>
            <a:ext cx="7132319" cy="5094514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2667000" y="1981200"/>
            <a:ext cx="2514600" cy="17852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509" y="757535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2945" y="6313714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750367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28%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8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609615"/>
            <a:ext cx="1295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" t="4458" r="5325"/>
          <a:stretch/>
        </p:blipFill>
        <p:spPr>
          <a:xfrm>
            <a:off x="822036" y="1143000"/>
            <a:ext cx="7102764" cy="552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55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"/>
                <a:ext cx="8382000" cy="6248400"/>
              </a:xfrm>
            </p:spPr>
            <p:txBody>
              <a:bodyPr>
                <a:normAutofit/>
              </a:bodyPr>
              <a:lstStyle/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Tri kondenzatora u trouglu imaju jednake kapacitivnosti (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sr-Latn-RS" sz="2400" i="1" baseline="-25000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=C</a:t>
                </a:r>
                <a:r>
                  <a:rPr lang="sr-Latn-RS" sz="2400" i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=C</a:t>
                </a:r>
                <a:r>
                  <a:rPr lang="sr-Latn-RS" sz="2400" i="1" baseline="-25000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), pa će prilikom transfiguracije u zvezdu impedansa jedne grane zvezde iznositi: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sr-Latn-RS" sz="240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  <m:sSub>
                            <m:sSub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12</m:t>
                              </m:r>
                            </m:sub>
                          </m:sSub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sSub>
                                <m:sSubPr>
                                  <m:ctrlP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1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𝑗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ea typeface="Cambria Math"/>
                                      <a:cs typeface="Times New Roman" pitchFamily="18" charset="0"/>
                                    </a:rPr>
                                    <m:t>𝜔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𝐶</m:t>
                                  </m:r>
                                </m:e>
                                <m:sup>
                                  <m:r>
                                    <a:rPr lang="sr-Latn-RS" sz="2400" b="0" i="1" smtClean="0">
                                      <a:latin typeface="Cambria Math"/>
                                      <a:cs typeface="Times New Roman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𝑗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𝜔</m:t>
                              </m:r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𝐶</m:t>
                              </m:r>
                            </m:den>
                          </m:f>
                        </m:den>
                      </m:f>
                      <m:r>
                        <a:rPr lang="sr-Latn-RS" sz="2400" b="0" i="0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𝑗</m:t>
                          </m:r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𝜔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𝐶</m:t>
                          </m:r>
                        </m:den>
                      </m:f>
                    </m:oMath>
                  </m:oMathPara>
                </a14:m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>
                  <a:buNone/>
                </a:pP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odakle sledi:</a:t>
                </a:r>
              </a:p>
              <a:p>
                <a:pPr marL="0" indent="0">
                  <a:buNone/>
                </a:pPr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12</m:t>
                          </m:r>
                        </m:sub>
                      </m:sSub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=3</m:t>
                      </m:r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𝐶</m:t>
                      </m:r>
                      <m:r>
                        <a:rPr lang="sr-Latn-RS" sz="2400" b="0" i="0" smtClean="0">
                          <a:latin typeface="Cambria Math"/>
                          <a:cs typeface="Times New Roman" pitchFamily="18" charset="0"/>
                        </a:rPr>
                        <m:t>=3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∙1.326≈4</m:t>
                      </m:r>
                      <m:r>
                        <a:rPr lang="sr-Latn-RS" sz="2400" b="0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𝑚𝐹</m:t>
                      </m:r>
                    </m:oMath>
                  </m:oMathPara>
                </a14:m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"/>
                <a:ext cx="8382000" cy="6248400"/>
              </a:xfrm>
              <a:blipFill rotWithShape="1">
                <a:blip r:embed="rId2"/>
                <a:stretch>
                  <a:fillRect l="-1091" t="-780" r="-15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8312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19200"/>
            <a:ext cx="7391400" cy="53089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60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840182" y="1981199"/>
            <a:ext cx="2493818" cy="99085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509" y="757535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2945" y="6313714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750367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19%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09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3" y="685800"/>
            <a:ext cx="15764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90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0" t="5240" r="5820" b="1791"/>
          <a:stretch/>
        </p:blipFill>
        <p:spPr>
          <a:xfrm>
            <a:off x="979054" y="1219200"/>
            <a:ext cx="6954981" cy="536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871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47" y="988367"/>
            <a:ext cx="7620000" cy="54941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04800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735238" y="1600200"/>
            <a:ext cx="2493818" cy="99085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8509" y="757535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2945" y="6313714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369367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33%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99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533400"/>
            <a:ext cx="127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4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t="4199" r="5066" b="1428"/>
          <a:stretch/>
        </p:blipFill>
        <p:spPr>
          <a:xfrm>
            <a:off x="685800" y="937491"/>
            <a:ext cx="7654535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703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009149"/>
            <a:ext cx="7670631" cy="54703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83279"/>
            <a:ext cx="23326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= 150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735238" y="1600200"/>
            <a:ext cx="2493818" cy="1524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3769" y="685800"/>
            <a:ext cx="1356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THD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(%)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02945" y="6313714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vreme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(s)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0" y="1369367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26%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31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1722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Šema u Simulinku (SimPowerSystems):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8" b="17058"/>
          <a:stretch/>
        </p:blipFill>
        <p:spPr>
          <a:xfrm>
            <a:off x="228600" y="990600"/>
            <a:ext cx="858298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93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52400"/>
            <a:ext cx="4789589" cy="480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572077"/>
            <a:ext cx="1857375" cy="19621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398" y="5847044"/>
            <a:ext cx="4267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30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60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90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120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; 150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676400" y="2438400"/>
            <a:ext cx="2438400" cy="33528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03200" y="2667000"/>
                <a:ext cx="2895600" cy="4019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RS" b="0" i="1" smtClean="0">
                          <a:latin typeface="Cambria Math"/>
                        </a:rPr>
                        <m:t>𝑒</m:t>
                      </m:r>
                      <m:r>
                        <a:rPr lang="sr-Latn-RS" b="0" i="1" smtClean="0">
                          <a:latin typeface="Cambria Math"/>
                        </a:rPr>
                        <m:t>=230∙</m:t>
                      </m:r>
                      <m:rad>
                        <m:radPr>
                          <m:degHide m:val="on"/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radPr>
                        <m:deg/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e>
                      </m:rad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sr-Latn-RS" b="0" i="1" smtClean="0">
                          <a:latin typeface="Cambria Math"/>
                          <a:ea typeface="Cambria Math"/>
                        </a:rPr>
                        <m:t>𝑠𝑖𝑛</m:t>
                      </m:r>
                      <m:d>
                        <m:dPr>
                          <m:ctrlPr>
                            <a:rPr lang="sr-Latn-R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𝜔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sr-Latn-RS" b="0" i="1" smtClean="0">
                              <a:latin typeface="Cambria Math"/>
                              <a:ea typeface="Cambria Math"/>
                            </a:rPr>
                            <m:t>𝜑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200" y="2667000"/>
                <a:ext cx="2895600" cy="401970"/>
              </a:xfrm>
              <a:prstGeom prst="rect">
                <a:avLst/>
              </a:prstGeom>
              <a:blipFill rotWithShape="1">
                <a:blip r:embed="rId4"/>
                <a:stretch>
                  <a:fillRect r="-1684" b="-2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262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33400"/>
                <a:ext cx="8382000" cy="6172200"/>
              </a:xfrm>
            </p:spPr>
            <p:txBody>
              <a:bodyPr>
                <a:normAutofit/>
              </a:bodyPr>
              <a:lstStyle/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Nominalna struja jednog kondenzatora u trouglu:</a:t>
                </a:r>
              </a:p>
              <a:p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en-US" sz="240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𝑛𝑐</m:t>
                              </m:r>
                            </m:sub>
                          </m:sSub>
                        </m:e>
                        <m:sup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,</m:t>
                          </m:r>
                        </m:sup>
                      </m:sSup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𝑄</m:t>
                              </m:r>
                            </m:num>
                            <m:den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den>
                          </m:f>
                        </m:num>
                        <m:den>
                          <m:sSub>
                            <m:sSubPr>
                              <m:ctrlP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sr-Latn-RS" sz="2400" b="0" i="1" smtClean="0">
                                  <a:latin typeface="Cambria Math"/>
                                  <a:cs typeface="Times New Roman" pitchFamily="18" charset="0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200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</m:t>
                          </m:r>
                          <m:sSup>
                            <m:sSupPr>
                              <m:ctrlP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sr-Latn-RS" sz="2400" b="0" i="1" smtClean="0"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sr-Latn-RS" sz="2400" b="0" i="1" smtClean="0"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  <m:r>
                            <a:rPr lang="sr-Latn-RS" sz="2400" b="0" i="1" smtClean="0"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∙400</m:t>
                          </m:r>
                        </m:den>
                      </m:f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=166.67</m:t>
                      </m:r>
                      <m:r>
                        <a:rPr lang="sr-Latn-RS" sz="2400" b="0" i="1" smtClean="0">
                          <a:latin typeface="Cambria Math"/>
                          <a:cs typeface="Times New Roman" pitchFamily="18" charset="0"/>
                        </a:rPr>
                        <m:t>𝐴</m:t>
                      </m:r>
                    </m:oMath>
                  </m:oMathPara>
                </a14:m>
                <a:endParaRPr lang="sr-Latn-RS" sz="2400" b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Nominalna struja jednog kondenzatora u zvezdi ima ef. vrednost koja je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r-Latn-R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 puta veća, jer je linijska struja (tj. njena ef. vrednost)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sr-Latn-R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 puta veća od fazne:</a:t>
                </a:r>
              </a:p>
              <a:p>
                <a:endParaRPr lang="sr-Latn-RS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𝐼</m:t>
                        </m:r>
                      </m:e>
                      <m:sub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𝑛𝑐</m:t>
                        </m:r>
                      </m:sub>
                    </m:sSub>
                    <m:r>
                      <a:rPr lang="sr-Latn-RS" sz="2400" b="0" i="0" smtClean="0"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sr-Latn-RS" sz="2400" b="0" i="1" smtClean="0"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sSubPr>
                          <m:e>
                            <m:r>
                              <a:rPr lang="sr-Latn-RS" sz="2400" b="0" i="1" smtClean="0">
                                <a:latin typeface="Cambria Math"/>
                                <a:cs typeface="Times New Roman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sr-Latn-RS" sz="2400" b="0" i="1" smtClean="0">
                                <a:latin typeface="Cambria Math"/>
                                <a:cs typeface="Times New Roman" pitchFamily="18" charset="0"/>
                              </a:rPr>
                              <m:t>𝑛𝑐</m:t>
                            </m:r>
                          </m:sub>
                        </m:sSub>
                      </m:e>
                      <m:sup>
                        <m:r>
                          <a:rPr lang="sr-Latn-RS" sz="2400" b="0" i="1" smtClean="0"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,</m:t>
                        </m:r>
                      </m:sup>
                    </m:sSup>
                    <m:r>
                      <a:rPr lang="sr-Latn-RS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=288.68</m:t>
                    </m:r>
                  </m:oMath>
                </a14:m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</a:p>
              <a:p>
                <a:endParaRPr lang="sr-Latn-R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Ako je polazna struja kondenzatora veća od 100</a:t>
                </a:r>
                <a:r>
                  <a:rPr lang="sr-Latn-RS" sz="2400" i="1" dirty="0" smtClean="0">
                    <a:latin typeface="Times New Roman" pitchFamily="18" charset="0"/>
                    <a:cs typeface="Times New Roman" pitchFamily="18" charset="0"/>
                  </a:rPr>
                  <a:t>Inc</a:t>
                </a:r>
                <a:r>
                  <a:rPr lang="sr-Latn-RS" sz="2400" dirty="0" smtClean="0">
                    <a:latin typeface="Times New Roman" pitchFamily="18" charset="0"/>
                    <a:cs typeface="Times New Roman" pitchFamily="18" charset="0"/>
                  </a:rPr>
                  <a:t>, mora se predvideti ugradnja otpornika ili prigušnice za ograničenje polazne struje</a:t>
                </a:r>
                <a:endParaRPr lang="sr-Latn-RS" sz="24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0" indent="0" algn="ctr">
                  <a:buNone/>
                </a:pPr>
                <a:endParaRPr lang="en-US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33400"/>
                <a:ext cx="8382000" cy="6172200"/>
              </a:xfrm>
              <a:blipFill rotWithShape="1">
                <a:blip r:embed="rId2"/>
                <a:stretch>
                  <a:fillRect l="-945" t="-791" b="-80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84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64865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Uključenje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praznog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kondenzatora u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t = 0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sr-Latn-R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i="1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288473" y="1216967"/>
            <a:ext cx="40386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338618" y="1759756"/>
            <a:ext cx="2951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 ≈ 772A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9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4525963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prazan kondenzator,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 = 0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l-GR" sz="2400" i="1" dirty="0" smtClean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i="1" baseline="30000" dirty="0" smtClean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i="1" baseline="30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t="4921" r="6883"/>
          <a:stretch/>
        </p:blipFill>
        <p:spPr>
          <a:xfrm>
            <a:off x="990600" y="761999"/>
            <a:ext cx="6781800" cy="528945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898073" y="1378755"/>
            <a:ext cx="2019300" cy="381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57600" y="1903452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Imax ≈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2100A &lt;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400" i="1" baseline="-25000" dirty="0" smtClean="0">
                <a:latin typeface="Times New Roman" pitchFamily="18" charset="0"/>
                <a:cs typeface="Times New Roman" pitchFamily="18" charset="0"/>
              </a:rPr>
              <a:t>nc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5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1233</Words>
  <Application>Microsoft Office PowerPoint</Application>
  <PresentationFormat>On-screen Show (4:3)</PresentationFormat>
  <Paragraphs>146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Vremenska promena struje kroz  kondenzator (prigušnicu) u nestacionarnim režimima</vt:lpstr>
      <vt:lpstr>Zadatak 1: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Zadatak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Zadatak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Vremenska promena struje kroz  kondenzator u nestacionarnim režimima</dc:title>
  <dc:creator>Markovic</dc:creator>
  <cp:lastModifiedBy>Markovic</cp:lastModifiedBy>
  <cp:revision>78</cp:revision>
  <dcterms:created xsi:type="dcterms:W3CDTF">2013-02-14T12:21:24Z</dcterms:created>
  <dcterms:modified xsi:type="dcterms:W3CDTF">2013-02-22T20:21:19Z</dcterms:modified>
</cp:coreProperties>
</file>