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4" Type="http://schemas.openxmlformats.org/officeDocument/2006/relationships/image" Target="../media/image59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image" Target="../media/image65.wmf"/><Relationship Id="rId7" Type="http://schemas.openxmlformats.org/officeDocument/2006/relationships/image" Target="../media/image69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6" Type="http://schemas.openxmlformats.org/officeDocument/2006/relationships/image" Target="../media/image68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4" Type="http://schemas.openxmlformats.org/officeDocument/2006/relationships/image" Target="../media/image7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2/22/2013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2/22/2013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2/22/2013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2/22/2013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2/22/2013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7BB6B-EE1B-48FB-8575-0D55C373DE88}" type="datetimeFigureOut">
              <a:rPr lang="en-US" smtClean="0"/>
              <a:pPr/>
              <a:t>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637BB6B-EE1B-48FB-8575-0D55C373DE88}" type="datetimeFigureOut">
              <a:rPr lang="en-US" smtClean="0"/>
              <a:pPr/>
              <a:t>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637BB6B-EE1B-48FB-8575-0D55C373DE88}" type="datetimeFigureOut">
              <a:rPr lang="en-US" smtClean="0"/>
              <a:pPr/>
              <a:t>2/22/2013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2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image" Target="../media/image44.png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3.bin"/><Relationship Id="rId5" Type="http://schemas.openxmlformats.org/officeDocument/2006/relationships/oleObject" Target="../embeddings/oleObject32.bin"/><Relationship Id="rId4" Type="http://schemas.openxmlformats.org/officeDocument/2006/relationships/oleObject" Target="../embeddings/oleObject31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9.bin"/><Relationship Id="rId5" Type="http://schemas.openxmlformats.org/officeDocument/2006/relationships/oleObject" Target="../embeddings/oleObject38.bin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37.bin"/><Relationship Id="rId9" Type="http://schemas.openxmlformats.org/officeDocument/2006/relationships/oleObject" Target="../embeddings/oleObject4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5.png"/><Relationship Id="rId5" Type="http://schemas.openxmlformats.org/officeDocument/2006/relationships/oleObject" Target="../embeddings/oleObject46.bin"/><Relationship Id="rId4" Type="http://schemas.openxmlformats.org/officeDocument/2006/relationships/oleObject" Target="../embeddings/oleObject45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53.bin"/><Relationship Id="rId4" Type="http://schemas.openxmlformats.org/officeDocument/2006/relationships/oleObject" Target="../embeddings/oleObject52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57.bin"/><Relationship Id="rId5" Type="http://schemas.openxmlformats.org/officeDocument/2006/relationships/oleObject" Target="../embeddings/oleObject56.bin"/><Relationship Id="rId10" Type="http://schemas.openxmlformats.org/officeDocument/2006/relationships/oleObject" Target="../embeddings/oleObject61.bin"/><Relationship Id="rId4" Type="http://schemas.openxmlformats.org/officeDocument/2006/relationships/oleObject" Target="../embeddings/oleObject55.bin"/><Relationship Id="rId9" Type="http://schemas.openxmlformats.org/officeDocument/2006/relationships/oleObject" Target="../embeddings/oleObject60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65.bin"/><Relationship Id="rId5" Type="http://schemas.openxmlformats.org/officeDocument/2006/relationships/oleObject" Target="../embeddings/oleObject64.bin"/><Relationship Id="rId4" Type="http://schemas.openxmlformats.org/officeDocument/2006/relationships/oleObject" Target="../embeddings/oleObject63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png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857364"/>
            <a:ext cx="6480048" cy="2301240"/>
          </a:xfrm>
        </p:spPr>
        <p:txBody>
          <a:bodyPr anchor="b">
            <a:normAutofit/>
          </a:bodyPr>
          <a:lstStyle/>
          <a:p>
            <a:r>
              <a:rPr lang="sr-Cyrl-RS" sz="4400" dirty="0" smtClean="0"/>
              <a:t>Домаћи задатак 11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4143380"/>
            <a:ext cx="6480048" cy="1752600"/>
          </a:xfrm>
        </p:spPr>
        <p:txBody>
          <a:bodyPr/>
          <a:lstStyle/>
          <a:p>
            <a:pPr algn="l"/>
            <a:r>
              <a:rPr lang="sr-Cyrl-RS" dirty="0" smtClean="0"/>
              <a:t>Миливоје Кремић</a:t>
            </a:r>
          </a:p>
          <a:p>
            <a:pPr algn="l"/>
            <a:r>
              <a:rPr lang="sr-Cyrl-RS" dirty="0" smtClean="0"/>
              <a:t>Горан Тирнанић</a:t>
            </a:r>
          </a:p>
          <a:p>
            <a:pPr algn="l"/>
            <a:r>
              <a:rPr lang="sr-Cyrl-RS" dirty="0" smtClean="0"/>
              <a:t>Милица Миловановић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428604"/>
            <a:ext cx="8043890" cy="60007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sr-Cyrl-RS" sz="2000" dirty="0" smtClean="0"/>
              <a:t>Реактанса кондензатора: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sr-Cyrl-RS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sr-Cyrl-RS" sz="24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sr-Cyrl-RS" sz="2000" dirty="0" smtClean="0"/>
              <a:t>Реактанса антихармонијске пригушнице: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sr-Cyrl-RS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sr-Cyrl-RS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sr-Cyrl-RS" sz="2000" dirty="0" smtClean="0"/>
              <a:t>Укупна реактанса: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sr-Cyrl-RS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sr-Cyrl-RS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sr-Cyrl-RS" sz="2000" dirty="0" smtClean="0"/>
              <a:t>Снага кондензаторске батерије са антихармонијском пригушницом:</a:t>
            </a: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sr-Cyrl-RS" sz="2000" dirty="0" smtClean="0"/>
              <a:t>фактор снаге после компензације: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sr-Cyrl-RS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en-GB" sz="2000" dirty="0" smtClean="0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928662" y="785794"/>
          <a:ext cx="4000528" cy="785817"/>
        </p:xfrm>
        <a:graphic>
          <a:graphicData uri="http://schemas.openxmlformats.org/presentationml/2006/ole">
            <p:oleObj spid="_x0000_s4098" name="Equation" r:id="rId3" imgW="2082600" imgH="419040" progId="Equation.DSMT4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1000100" y="5643578"/>
          <a:ext cx="2025650" cy="444500"/>
        </p:xfrm>
        <a:graphic>
          <a:graphicData uri="http://schemas.openxmlformats.org/presentationml/2006/ole">
            <p:oleObj spid="_x0000_s4099" name="Equation" r:id="rId4" imgW="927000" imgH="203040" progId="Equation.DSMT4">
              <p:embed/>
            </p:oleObj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928662" y="2143116"/>
          <a:ext cx="4756150" cy="428625"/>
        </p:xfrm>
        <a:graphic>
          <a:graphicData uri="http://schemas.openxmlformats.org/presentationml/2006/ole">
            <p:oleObj spid="_x0000_s4100" name="Equation" r:id="rId5" imgW="2476440" imgH="228600" progId="Equation.DSMT4">
              <p:embed/>
            </p:oleObj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928662" y="3143248"/>
          <a:ext cx="3268662" cy="428625"/>
        </p:xfrm>
        <a:graphic>
          <a:graphicData uri="http://schemas.openxmlformats.org/presentationml/2006/ole">
            <p:oleObj spid="_x0000_s4101" name="Equation" r:id="rId6" imgW="1701720" imgH="228600" progId="Equation.DSMT4">
              <p:embed/>
            </p:oleObj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1000100" y="4429132"/>
          <a:ext cx="3025775" cy="857250"/>
        </p:xfrm>
        <a:graphic>
          <a:graphicData uri="http://schemas.openxmlformats.org/presentationml/2006/ole">
            <p:oleObj spid="_x0000_s4102" name="Equation" r:id="rId7" imgW="1574640" imgH="4572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0034" y="1285860"/>
            <a:ext cx="7715304" cy="5286412"/>
          </a:xfrm>
          <a:ln>
            <a:noFill/>
          </a:ln>
        </p:spPr>
        <p:txBody>
          <a:bodyPr>
            <a:normAutofit/>
          </a:bodyPr>
          <a:lstStyle/>
          <a:p>
            <a:pPr marL="358775" indent="-322263"/>
            <a:r>
              <a:rPr lang="sr-Cyrl-RS" sz="2000" dirty="0" smtClean="0"/>
              <a:t>потребно је усвојити осигурач чија номинална струја треба да буде приближно (више) 50% већа од номиналне струје кондензатора</a:t>
            </a:r>
          </a:p>
          <a:p>
            <a:pPr marL="358775" indent="-322263"/>
            <a:r>
              <a:rPr lang="sr-Cyrl-RS" sz="2000" dirty="0" smtClean="0"/>
              <a:t>струја која тече кроз редну везу пригушнице и кондензатора</a:t>
            </a:r>
            <a:r>
              <a:rPr lang="en-GB" sz="2000" dirty="0" smtClean="0"/>
              <a:t> </a:t>
            </a:r>
            <a:r>
              <a:rPr lang="sr-Cyrl-RS" sz="2000" dirty="0" smtClean="0"/>
              <a:t>износи:</a:t>
            </a:r>
            <a:endParaRPr lang="en-GB" sz="2000" dirty="0" smtClean="0"/>
          </a:p>
          <a:p>
            <a:pPr marL="358775" indent="-322263"/>
            <a:endParaRPr lang="en-GB" sz="2000" dirty="0" smtClean="0"/>
          </a:p>
          <a:p>
            <a:pPr marL="358775" indent="-322263">
              <a:buNone/>
            </a:pPr>
            <a:endParaRPr lang="en-GB" sz="2000" dirty="0" smtClean="0"/>
          </a:p>
          <a:p>
            <a:pPr marL="358775" indent="-322263">
              <a:buNone/>
            </a:pPr>
            <a:endParaRPr lang="en-GB" sz="800" dirty="0" smtClean="0"/>
          </a:p>
          <a:p>
            <a:pPr marL="358775" indent="-322263"/>
            <a:r>
              <a:rPr lang="sr-Cyrl-RS" sz="2000" dirty="0" smtClean="0"/>
              <a:t>па је потребан осигурач за струју                            </a:t>
            </a:r>
            <a:r>
              <a:rPr lang="en-GB" sz="2000" dirty="0" smtClean="0"/>
              <a:t>            </a:t>
            </a:r>
            <a:endParaRPr lang="en-US" sz="2000" dirty="0" smtClean="0"/>
          </a:p>
          <a:p>
            <a:pPr>
              <a:buNone/>
            </a:pPr>
            <a:r>
              <a:rPr lang="en-GB" sz="1000" dirty="0" smtClean="0"/>
              <a:t>           </a:t>
            </a:r>
            <a:endParaRPr lang="sr-Cyrl-RS" sz="1000" dirty="0" smtClean="0"/>
          </a:p>
          <a:p>
            <a:pPr>
              <a:buNone/>
            </a:pPr>
            <a:r>
              <a:rPr lang="sr-Cyrl-RS" sz="2000" dirty="0" smtClean="0"/>
              <a:t>           </a:t>
            </a:r>
            <a:r>
              <a:rPr lang="en-GB" sz="2000" dirty="0" smtClean="0"/>
              <a:t> </a:t>
            </a:r>
            <a:r>
              <a:rPr lang="ru-RU" sz="2000" u="sng" dirty="0" smtClean="0"/>
              <a:t>топљив</a:t>
            </a:r>
            <a:r>
              <a:rPr lang="sr-Cyrl-RS" sz="2000" u="sng" dirty="0" smtClean="0"/>
              <a:t>и</a:t>
            </a:r>
            <a:r>
              <a:rPr lang="ru-RU" sz="2000" u="sng" dirty="0" smtClean="0"/>
              <a:t> осигурач - тип N</a:t>
            </a:r>
            <a:endParaRPr lang="sr-Cyrl-RS" sz="2000" u="sng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/>
          </a:bodyPr>
          <a:lstStyle/>
          <a:p>
            <a:r>
              <a:rPr lang="sr-Cyrl-RS" sz="3600" dirty="0" smtClean="0">
                <a:solidFill>
                  <a:srgbClr val="0070C0"/>
                </a:solidFill>
              </a:rPr>
              <a:t>Избор осигурача</a:t>
            </a:r>
            <a:endParaRPr lang="en-US" sz="3600" dirty="0">
              <a:solidFill>
                <a:srgbClr val="0070C0"/>
              </a:solidFill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071538" y="2928934"/>
          <a:ext cx="2143140" cy="829603"/>
        </p:xfrm>
        <a:graphic>
          <a:graphicData uri="http://schemas.openxmlformats.org/presentationml/2006/ole">
            <p:oleObj spid="_x0000_s5125" name="Equation" r:id="rId3" imgW="1180800" imgH="457200" progId="Equation.DSMT4">
              <p:embed/>
            </p:oleObj>
          </a:graphicData>
        </a:graphic>
      </p:graphicFrame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4929190" y="3786190"/>
          <a:ext cx="1981200" cy="500066"/>
        </p:xfrm>
        <a:graphic>
          <a:graphicData uri="http://schemas.openxmlformats.org/presentationml/2006/ole">
            <p:oleObj spid="_x0000_s5126" name="Equation" r:id="rId4" imgW="1091880" imgH="228600" progId="Equation.DSMT4">
              <p:embed/>
            </p:oleObj>
          </a:graphicData>
        </a:graphic>
      </p:graphicFrame>
      <p:graphicFrame>
        <p:nvGraphicFramePr>
          <p:cNvPr id="5128" name="Object 8"/>
          <p:cNvGraphicFramePr>
            <a:graphicFrameLocks noChangeAspect="1"/>
          </p:cNvGraphicFramePr>
          <p:nvPr/>
        </p:nvGraphicFramePr>
        <p:xfrm>
          <a:off x="4643438" y="4357694"/>
          <a:ext cx="1174750" cy="415925"/>
        </p:xfrm>
        <a:graphic>
          <a:graphicData uri="http://schemas.openxmlformats.org/presentationml/2006/ole">
            <p:oleObj spid="_x0000_s5128" name="Equation" r:id="rId5" imgW="647640" imgH="228600" progId="Equation.DSMT4">
              <p:embed/>
            </p:oleObj>
          </a:graphicData>
        </a:graphic>
      </p:graphicFrame>
      <p:sp>
        <p:nvSpPr>
          <p:cNvPr id="16" name="Right Arrow 15"/>
          <p:cNvSpPr/>
          <p:nvPr/>
        </p:nvSpPr>
        <p:spPr>
          <a:xfrm flipV="1">
            <a:off x="928662" y="4500570"/>
            <a:ext cx="357190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357298"/>
            <a:ext cx="7615262" cy="4911741"/>
          </a:xfrm>
        </p:spPr>
        <p:txBody>
          <a:bodyPr>
            <a:normAutofit/>
          </a:bodyPr>
          <a:lstStyle/>
          <a:p>
            <a:r>
              <a:rPr lang="sr-Cyrl-RS" sz="2000" dirty="0" smtClean="0"/>
              <a:t>за изолацију од </a:t>
            </a:r>
            <a:r>
              <a:rPr lang="en-GB" sz="2000" dirty="0" smtClean="0"/>
              <a:t>PVC</a:t>
            </a:r>
            <a:r>
              <a:rPr lang="sr-Cyrl-RS" sz="2000" dirty="0" smtClean="0"/>
              <a:t>-а, тип развода </a:t>
            </a:r>
            <a:r>
              <a:rPr lang="en-GB" sz="2000" dirty="0" smtClean="0"/>
              <a:t>B1</a:t>
            </a:r>
            <a:r>
              <a:rPr lang="sr-Latn-RS" sz="2000" dirty="0" smtClean="0"/>
              <a:t> </a:t>
            </a:r>
            <a:r>
              <a:rPr lang="sr-Cyrl-RS" sz="2000" dirty="0" smtClean="0"/>
              <a:t>и фактора заједничког вођења 0.72, за максимално трајно струјно оптерећење се добија:</a:t>
            </a:r>
            <a:endParaRPr lang="en-GB" sz="2000" dirty="0" smtClean="0"/>
          </a:p>
          <a:p>
            <a:pPr>
              <a:buNone/>
            </a:pPr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r>
              <a:rPr lang="sr-Cyrl-RS" sz="2000" dirty="0" smtClean="0"/>
              <a:t>бира се кабл пресека</a:t>
            </a:r>
            <a:r>
              <a:rPr lang="en-GB" sz="2000" dirty="0" smtClean="0"/>
              <a:t>                ,</a:t>
            </a:r>
          </a:p>
          <a:p>
            <a:pPr>
              <a:buNone/>
            </a:pPr>
            <a:r>
              <a:rPr lang="en-GB" sz="2000" dirty="0" smtClean="0"/>
              <a:t>      </a:t>
            </a:r>
            <a:r>
              <a:rPr lang="sr-Cyrl-RS" sz="2000" dirty="0" smtClean="0"/>
              <a:t>односно кабл:</a:t>
            </a:r>
            <a:endParaRPr lang="en-GB" sz="2000" dirty="0" smtClean="0"/>
          </a:p>
          <a:p>
            <a:pPr>
              <a:buNone/>
            </a:pPr>
            <a:r>
              <a:rPr lang="en-GB" sz="800" dirty="0" smtClean="0"/>
              <a:t>     </a:t>
            </a:r>
            <a:endParaRPr lang="en-US" sz="800" dirty="0" smtClean="0"/>
          </a:p>
          <a:p>
            <a:pPr>
              <a:buNone/>
            </a:pPr>
            <a:r>
              <a:rPr lang="en-US" sz="2000" dirty="0" smtClean="0"/>
              <a:t>       </a:t>
            </a:r>
            <a:r>
              <a:rPr lang="en-US" sz="2000" i="1" dirty="0" smtClean="0"/>
              <a:t>PP00 3x6mm² </a:t>
            </a:r>
            <a:endParaRPr lang="sr-Cyrl-RS" sz="2000" i="1" dirty="0" smtClean="0"/>
          </a:p>
          <a:p>
            <a:pPr>
              <a:buNone/>
            </a:pPr>
            <a:endParaRPr lang="en-GB" sz="2000" dirty="0" smtClean="0"/>
          </a:p>
          <a:p>
            <a:pPr>
              <a:buNone/>
            </a:pPr>
            <a:endParaRPr lang="en-GB" sz="2000" dirty="0" smtClean="0"/>
          </a:p>
          <a:p>
            <a:pPr>
              <a:buNone/>
            </a:pPr>
            <a:r>
              <a:rPr lang="en-GB" sz="2000" dirty="0" smtClean="0"/>
              <a:t>      </a:t>
            </a:r>
            <a:r>
              <a:rPr lang="sr-Cyrl-RS" sz="2000" dirty="0" smtClean="0"/>
              <a:t> </a:t>
            </a:r>
            <a:endParaRPr lang="en-US" sz="20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>
            <a:normAutofit fontScale="90000"/>
          </a:bodyPr>
          <a:lstStyle/>
          <a:p>
            <a:r>
              <a:rPr lang="sr-Cyrl-RS" sz="3600" dirty="0" smtClean="0">
                <a:solidFill>
                  <a:srgbClr val="0070C0"/>
                </a:solidFill>
              </a:rPr>
              <a:t>Одређивање пресека кабла до кондензатора</a:t>
            </a:r>
            <a:endParaRPr lang="en-US" sz="3600" dirty="0">
              <a:solidFill>
                <a:srgbClr val="0070C0"/>
              </a:solidFill>
            </a:endParaRPr>
          </a:p>
        </p:txBody>
      </p:sp>
      <p:pic>
        <p:nvPicPr>
          <p:cNvPr id="5" name="Picture 3" descr="C:\Documents and Settings\Matija\Desktop\260120126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714620"/>
            <a:ext cx="4190997" cy="3143248"/>
          </a:xfrm>
          <a:prstGeom prst="rect">
            <a:avLst/>
          </a:prstGeom>
          <a:noFill/>
        </p:spPr>
      </p:pic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928662" y="2428868"/>
          <a:ext cx="3571900" cy="785818"/>
        </p:xfrm>
        <a:graphic>
          <a:graphicData uri="http://schemas.openxmlformats.org/presentationml/2006/ole">
            <p:oleObj spid="_x0000_s6146" name="Equation" r:id="rId4" imgW="1942920" imgH="393480" progId="Equation.DSMT4">
              <p:embed/>
            </p:oleObj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3571868" y="3357563"/>
          <a:ext cx="1143008" cy="434070"/>
        </p:xfrm>
        <a:graphic>
          <a:graphicData uri="http://schemas.openxmlformats.org/presentationml/2006/ole">
            <p:oleObj spid="_x0000_s6147" name="Equation" r:id="rId5" imgW="634680" imgH="203040" progId="Equation.DSMT4">
              <p:embed/>
            </p:oleObj>
          </a:graphicData>
        </a:graphic>
      </p:graphicFrame>
      <p:sp>
        <p:nvSpPr>
          <p:cNvPr id="11" name="Rectangle 10"/>
          <p:cNvSpPr/>
          <p:nvPr/>
        </p:nvSpPr>
        <p:spPr>
          <a:xfrm>
            <a:off x="1071538" y="4286256"/>
            <a:ext cx="1714512" cy="4286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sr-Cyrl-CS" sz="3600" dirty="0" smtClean="0">
                <a:solidFill>
                  <a:srgbClr val="0070C0"/>
                </a:solidFill>
              </a:rPr>
              <a:t>Кондензаторска батерија за један мотор</a:t>
            </a:r>
            <a:endParaRPr lang="en-US" sz="3600" dirty="0">
              <a:solidFill>
                <a:srgbClr val="0070C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214810" y="1714488"/>
            <a:ext cx="4019576" cy="4525963"/>
          </a:xfrm>
        </p:spPr>
        <p:txBody>
          <a:bodyPr>
            <a:normAutofit/>
          </a:bodyPr>
          <a:lstStyle/>
          <a:p>
            <a:pPr marL="358775" indent="-322263"/>
            <a:r>
              <a:rPr lang="sr-Cyrl-RS" sz="2400" dirty="0" smtClean="0"/>
              <a:t>снага батерије </a:t>
            </a:r>
            <a:r>
              <a:rPr lang="en-GB" sz="2400" i="1" dirty="0" smtClean="0"/>
              <a:t>10kVAr</a:t>
            </a:r>
          </a:p>
          <a:p>
            <a:pPr marL="358775" indent="-322263"/>
            <a:endParaRPr lang="en-GB" sz="2400" i="1" dirty="0" smtClean="0"/>
          </a:p>
          <a:p>
            <a:pPr marL="358775" indent="-322263"/>
            <a:r>
              <a:rPr lang="sr-Cyrl-RS" sz="2400" dirty="0" smtClean="0"/>
              <a:t>кондензатори </a:t>
            </a:r>
            <a:r>
              <a:rPr lang="sr-Cyrl-CS" sz="2400" i="1" dirty="0" smtClean="0"/>
              <a:t>3х</a:t>
            </a:r>
            <a:r>
              <a:rPr lang="en-US" sz="2400" i="1" dirty="0" smtClean="0"/>
              <a:t>62µF</a:t>
            </a:r>
            <a:endParaRPr lang="sr-Cyrl-RS" sz="2400" i="1" dirty="0" smtClean="0"/>
          </a:p>
          <a:p>
            <a:pPr marL="358775" indent="-322263"/>
            <a:endParaRPr lang="sr-Cyrl-RS" sz="2400" dirty="0" smtClean="0"/>
          </a:p>
          <a:p>
            <a:pPr marL="358775" indent="-322263"/>
            <a:r>
              <a:rPr lang="sr-Cyrl-RS" sz="2400" dirty="0" smtClean="0"/>
              <a:t>пригушнице </a:t>
            </a:r>
            <a:r>
              <a:rPr lang="en-US" sz="2400" i="1" dirty="0" smtClean="0"/>
              <a:t>3x3,81mH</a:t>
            </a:r>
            <a:endParaRPr lang="sr-Cyrl-RS" sz="2400" i="1" dirty="0" smtClean="0"/>
          </a:p>
          <a:p>
            <a:pPr marL="358775" indent="-322263"/>
            <a:endParaRPr lang="sr-Cyrl-RS" sz="2400" dirty="0" smtClean="0"/>
          </a:p>
          <a:p>
            <a:pPr marL="358775" indent="-322263"/>
            <a:r>
              <a:rPr lang="sr-Cyrl-RS" sz="2400" dirty="0" smtClean="0"/>
              <a:t>осигурачи </a:t>
            </a:r>
            <a:r>
              <a:rPr lang="en-US" sz="2400" i="1" dirty="0" smtClean="0"/>
              <a:t>3x</a:t>
            </a:r>
            <a:r>
              <a:rPr lang="sr-Cyrl-CS" sz="2400" i="1" dirty="0" smtClean="0"/>
              <a:t>25А</a:t>
            </a:r>
            <a:endParaRPr lang="sr-Cyrl-RS" sz="2400" i="1" dirty="0" smtClean="0"/>
          </a:p>
          <a:p>
            <a:pPr marL="358775" indent="-322263"/>
            <a:endParaRPr lang="sr-Cyrl-RS" sz="2400" dirty="0" smtClean="0"/>
          </a:p>
          <a:p>
            <a:pPr marL="358775" indent="-322263"/>
            <a:r>
              <a:rPr lang="sr-Cyrl-RS" sz="2400" dirty="0" smtClean="0"/>
              <a:t>кабл </a:t>
            </a:r>
            <a:r>
              <a:rPr lang="en-GB" sz="2400" i="1" dirty="0" smtClean="0"/>
              <a:t>PP00 </a:t>
            </a:r>
            <a:r>
              <a:rPr lang="sr-Cyrl-RS" sz="2400" i="1" dirty="0" smtClean="0"/>
              <a:t>3</a:t>
            </a:r>
            <a:r>
              <a:rPr lang="en-GB" sz="2400" i="1" dirty="0" smtClean="0"/>
              <a:t>x6mm²</a:t>
            </a:r>
            <a:endParaRPr lang="en-US" sz="2400" i="1" dirty="0"/>
          </a:p>
        </p:txBody>
      </p:sp>
      <p:pic>
        <p:nvPicPr>
          <p:cNvPr id="6" name="Picture 2" descr="E:\Za fax\VII Semestar\SEI\Drugi domaci - 2011 Zadatak 11\Crtezi\SEI - II Domaci 3.bmp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266" y="1600200"/>
            <a:ext cx="3221468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7615262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Израчунавање</a:t>
            </a:r>
            <a:r>
              <a:rPr kumimoji="0" lang="sr-Cyrl-RS" sz="36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полазне струје при прикључењу кондензатора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71472" y="1785926"/>
            <a:ext cx="7324724" cy="455455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sr-Cyrl-RS" sz="2000" dirty="0" smtClean="0"/>
              <a:t>максимално дозвољена струја која протиче кроз кондензаторе при транзијентном процесу код укључења је једнака номиналној стрији помноженој са 100: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kumimoji="0" lang="sr-Cyrl-R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sr-Cyrl-RS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sr-Cyrl-RS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kumimoji="0" lang="sr-Cyrl-R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полазна</a:t>
            </a:r>
            <a:r>
              <a:rPr kumimoji="0" lang="sr-Cyrl-R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струја се рачуна за 2 случаја:</a:t>
            </a:r>
          </a:p>
          <a:p>
            <a:pPr marL="950976" lvl="1" indent="-457200">
              <a:spcBef>
                <a:spcPct val="20000"/>
              </a:spcBef>
              <a:buClr>
                <a:schemeClr val="accent1"/>
              </a:buClr>
              <a:buSzPct val="80000"/>
              <a:buFont typeface="+mj-lt"/>
              <a:buAutoNum type="arabicPeriod"/>
            </a:pPr>
            <a:r>
              <a:rPr lang="sr-Cyrl-RS" baseline="0" dirty="0" smtClean="0"/>
              <a:t>када</a:t>
            </a:r>
            <a:r>
              <a:rPr lang="sr-Cyrl-RS" dirty="0" smtClean="0"/>
              <a:t> се укључује компензација на једном мотору (други не ради)</a:t>
            </a:r>
          </a:p>
          <a:p>
            <a:pPr marL="950976" lvl="1" indent="-457200">
              <a:spcBef>
                <a:spcPct val="20000"/>
              </a:spcBef>
              <a:buClr>
                <a:schemeClr val="accent1"/>
              </a:buClr>
              <a:buSzPct val="80000"/>
              <a:buFont typeface="+mj-lt"/>
              <a:buAutoNum type="arabicPeriod"/>
            </a:pPr>
            <a:r>
              <a:rPr kumimoji="0" lang="sr-Cyrl-R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када</a:t>
            </a:r>
            <a:r>
              <a:rPr kumimoji="0" lang="sr-Cyrl-R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се укључује компензација на мотору док други мотор ради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1525588" y="3092450"/>
          <a:ext cx="2791657" cy="479426"/>
        </p:xfrm>
        <a:graphic>
          <a:graphicData uri="http://schemas.openxmlformats.org/presentationml/2006/ole">
            <p:oleObj spid="_x0000_s25602" name="Equation" r:id="rId3" imgW="1447560" imgH="228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7467600" cy="5554683"/>
          </a:xfrm>
        </p:spPr>
        <p:txBody>
          <a:bodyPr>
            <a:normAutofit/>
          </a:bodyPr>
          <a:lstStyle/>
          <a:p>
            <a:r>
              <a:rPr lang="sr-Cyrl-RS" sz="2000" dirty="0" smtClean="0"/>
              <a:t>полазна струја за 1. случај, односно, вршна вредност струје при укључењу кондензатора на мрежу се, према стандарду </a:t>
            </a:r>
            <a:r>
              <a:rPr lang="sr-Latn-CS" altLang="zh-CN" sz="2000" dirty="0" smtClean="0"/>
              <a:t>IEC 60871-1</a:t>
            </a:r>
            <a:r>
              <a:rPr lang="sr-Cyrl-RS" altLang="zh-CN" sz="2000" dirty="0" smtClean="0"/>
              <a:t>, рачуна као:</a:t>
            </a:r>
          </a:p>
          <a:p>
            <a:endParaRPr lang="sr-Cyrl-RS" sz="2000" dirty="0" smtClean="0"/>
          </a:p>
          <a:p>
            <a:endParaRPr lang="sr-Cyrl-RS" sz="2000" dirty="0" smtClean="0"/>
          </a:p>
          <a:p>
            <a:endParaRPr lang="sr-Cyrl-RS" sz="1400" dirty="0" smtClean="0"/>
          </a:p>
          <a:p>
            <a:pPr lvl="1"/>
            <a:endParaRPr lang="sr-Cyrl-RS" sz="1600" dirty="0" smtClean="0"/>
          </a:p>
          <a:p>
            <a:pPr lvl="1">
              <a:lnSpc>
                <a:spcPct val="120000"/>
              </a:lnSpc>
            </a:pPr>
            <a:r>
              <a:rPr lang="sr-Latn-CS" altLang="zh-CN" sz="1800" i="1" dirty="0" smtClean="0"/>
              <a:t>S</a:t>
            </a:r>
            <a:r>
              <a:rPr lang="en-GB" altLang="zh-CN" sz="1100" i="1" dirty="0" smtClean="0"/>
              <a:t>3ks</a:t>
            </a:r>
            <a:r>
              <a:rPr lang="sr-Latn-CS" altLang="zh-CN" sz="1800" dirty="0" smtClean="0"/>
              <a:t> – </a:t>
            </a:r>
            <a:r>
              <a:rPr lang="sr-Cyrl-RS" altLang="zh-CN" sz="1800" dirty="0" smtClean="0"/>
              <a:t>снага трополног кратког споја</a:t>
            </a:r>
            <a:r>
              <a:rPr lang="sr-Latn-CS" altLang="zh-CN" sz="1800" dirty="0" smtClean="0"/>
              <a:t> </a:t>
            </a:r>
            <a:r>
              <a:rPr lang="en-GB" altLang="zh-CN" sz="1800" dirty="0" smtClean="0"/>
              <a:t>[</a:t>
            </a:r>
            <a:r>
              <a:rPr lang="sr-Latn-CS" altLang="zh-CN" sz="1800" dirty="0" smtClean="0"/>
              <a:t>MVA</a:t>
            </a:r>
            <a:r>
              <a:rPr lang="en-GB" altLang="zh-CN" sz="1800" dirty="0" smtClean="0"/>
              <a:t>]</a:t>
            </a:r>
            <a:r>
              <a:rPr lang="sr-Latn-CS" altLang="zh-CN" sz="1800" dirty="0" smtClean="0"/>
              <a:t> </a:t>
            </a:r>
            <a:r>
              <a:rPr lang="sr-Cyrl-RS" altLang="zh-CN" sz="1800" dirty="0" smtClean="0"/>
              <a:t>на месту прикључења кондензатора</a:t>
            </a:r>
            <a:r>
              <a:rPr lang="sr-Latn-CS" altLang="zh-CN" sz="1800" dirty="0" smtClean="0"/>
              <a:t> </a:t>
            </a:r>
          </a:p>
          <a:p>
            <a:pPr lvl="1">
              <a:lnSpc>
                <a:spcPct val="120000"/>
              </a:lnSpc>
            </a:pPr>
            <a:r>
              <a:rPr lang="sr-Latn-CS" altLang="zh-CN" sz="1800" i="1" dirty="0" smtClean="0"/>
              <a:t>I</a:t>
            </a:r>
            <a:r>
              <a:rPr lang="sr-Latn-CS" altLang="zh-CN" sz="1800" i="1" baseline="-25000" dirty="0" smtClean="0"/>
              <a:t>n</a:t>
            </a:r>
            <a:r>
              <a:rPr lang="sr-Latn-CS" altLang="zh-CN" sz="1800" dirty="0" smtClean="0"/>
              <a:t> – </a:t>
            </a:r>
            <a:r>
              <a:rPr lang="sr-Cyrl-RS" altLang="zh-CN" sz="1800" dirty="0" smtClean="0"/>
              <a:t>номинална струја кондензатора (дата као ефективна вредност струје) </a:t>
            </a:r>
            <a:r>
              <a:rPr lang="en-GB" altLang="zh-CN" sz="1800" dirty="0" smtClean="0"/>
              <a:t>[</a:t>
            </a:r>
            <a:r>
              <a:rPr lang="sr-Latn-CS" altLang="zh-CN" sz="1800" dirty="0" smtClean="0"/>
              <a:t>A</a:t>
            </a:r>
            <a:r>
              <a:rPr lang="en-GB" altLang="zh-CN" sz="1800" dirty="0" smtClean="0"/>
              <a:t>]</a:t>
            </a:r>
            <a:endParaRPr lang="sr-Latn-CS" altLang="zh-CN" sz="1800" dirty="0" smtClean="0"/>
          </a:p>
          <a:p>
            <a:pPr lvl="1">
              <a:lnSpc>
                <a:spcPct val="120000"/>
              </a:lnSpc>
            </a:pPr>
            <a:r>
              <a:rPr lang="sr-Latn-CS" altLang="zh-CN" sz="1800" i="1" dirty="0" smtClean="0"/>
              <a:t>Q</a:t>
            </a:r>
            <a:r>
              <a:rPr lang="sr-Latn-CS" altLang="zh-CN" sz="1800" dirty="0" smtClean="0"/>
              <a:t> – </a:t>
            </a:r>
            <a:r>
              <a:rPr lang="sr-Cyrl-RS" altLang="zh-CN" sz="1800" dirty="0" smtClean="0"/>
              <a:t>трофазна реактивна снага кондензатора </a:t>
            </a:r>
            <a:r>
              <a:rPr lang="en-GB" altLang="zh-CN" sz="1800" dirty="0" smtClean="0"/>
              <a:t>[</a:t>
            </a:r>
            <a:r>
              <a:rPr lang="sr-Latn-CS" altLang="zh-CN" sz="1800" dirty="0" smtClean="0"/>
              <a:t>MVAr</a:t>
            </a:r>
            <a:r>
              <a:rPr lang="en-GB" altLang="zh-CN" sz="2000" dirty="0" smtClean="0"/>
              <a:t>]</a:t>
            </a:r>
            <a:endParaRPr lang="en-US" altLang="zh-CN" sz="1800" dirty="0" smtClean="0">
              <a:ea typeface="宋体" pitchFamily="2" charset="-122"/>
            </a:endParaRPr>
          </a:p>
          <a:p>
            <a:pPr lvl="1"/>
            <a:endParaRPr lang="sr-Cyrl-RS" sz="1600" dirty="0" smtClean="0"/>
          </a:p>
        </p:txBody>
      </p:sp>
      <p:graphicFrame>
        <p:nvGraphicFramePr>
          <p:cNvPr id="26626" name="Object 6"/>
          <p:cNvGraphicFramePr>
            <a:graphicFrameLocks noChangeAspect="1"/>
          </p:cNvGraphicFramePr>
          <p:nvPr/>
        </p:nvGraphicFramePr>
        <p:xfrm>
          <a:off x="1042988" y="1714500"/>
          <a:ext cx="1812925" cy="928688"/>
        </p:xfrm>
        <a:graphic>
          <a:graphicData uri="http://schemas.openxmlformats.org/presentationml/2006/ole">
            <p:oleObj spid="_x0000_s26626" name="Equation" r:id="rId3" imgW="914400" imgH="469800" progId="Equation.DSMT4">
              <p:embed/>
            </p:oleObj>
          </a:graphicData>
        </a:graphic>
      </p:graphicFrame>
      <p:graphicFrame>
        <p:nvGraphicFramePr>
          <p:cNvPr id="26627" name="Object 6"/>
          <p:cNvGraphicFramePr>
            <a:graphicFrameLocks noChangeAspect="1"/>
          </p:cNvGraphicFramePr>
          <p:nvPr/>
        </p:nvGraphicFramePr>
        <p:xfrm>
          <a:off x="1214414" y="5072074"/>
          <a:ext cx="1852208" cy="549275"/>
        </p:xfrm>
        <a:graphic>
          <a:graphicData uri="http://schemas.openxmlformats.org/presentationml/2006/ole">
            <p:oleObj spid="_x0000_s26627" name="Equation" r:id="rId4" imgW="812520" imgH="2412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7467600" cy="5929354"/>
          </a:xfrm>
        </p:spPr>
        <p:txBody>
          <a:bodyPr>
            <a:normAutofit/>
          </a:bodyPr>
          <a:lstStyle/>
          <a:p>
            <a:r>
              <a:rPr lang="sr-Cyrl-RS" sz="2000" dirty="0" smtClean="0"/>
              <a:t>у 2. случају, када се кондензатор укључује на сабирнице на које су већ прикључени други кондензатори, према стандарду </a:t>
            </a:r>
            <a:r>
              <a:rPr lang="sr-Latn-CS" altLang="zh-CN" sz="2000" dirty="0" smtClean="0"/>
              <a:t>IEC 60871-1</a:t>
            </a:r>
            <a:r>
              <a:rPr lang="sr-Cyrl-RS" altLang="zh-CN" sz="2000" dirty="0" smtClean="0"/>
              <a:t>, полазна струја се рачуна као:</a:t>
            </a:r>
          </a:p>
          <a:p>
            <a:endParaRPr lang="sr-Cyrl-RS" sz="2000" dirty="0" smtClean="0"/>
          </a:p>
          <a:p>
            <a:pPr>
              <a:buNone/>
            </a:pPr>
            <a:endParaRPr lang="sr-Cyrl-RS" sz="2000" dirty="0" smtClean="0"/>
          </a:p>
          <a:p>
            <a:pPr lvl="1">
              <a:buNone/>
            </a:pPr>
            <a:endParaRPr lang="sr-Cyrl-RS" sz="2000" dirty="0" smtClean="0"/>
          </a:p>
          <a:p>
            <a:pPr lvl="1">
              <a:lnSpc>
                <a:spcPct val="120000"/>
              </a:lnSpc>
            </a:pPr>
            <a:r>
              <a:rPr lang="sr-Latn-CS" altLang="zh-CN" sz="1800" i="1" dirty="0" smtClean="0"/>
              <a:t>U</a:t>
            </a:r>
            <a:r>
              <a:rPr lang="sr-Latn-CS" altLang="zh-CN" sz="1800" dirty="0" smtClean="0"/>
              <a:t> – </a:t>
            </a:r>
            <a:r>
              <a:rPr lang="sr-Cyrl-RS" altLang="zh-CN" sz="1800" dirty="0" smtClean="0"/>
              <a:t>ефективна вредност фазног напона </a:t>
            </a:r>
            <a:r>
              <a:rPr lang="sr-Latn-CS" altLang="zh-CN" sz="1800" dirty="0" smtClean="0"/>
              <a:t>(231 V)</a:t>
            </a:r>
          </a:p>
          <a:p>
            <a:pPr lvl="1">
              <a:lnSpc>
                <a:spcPct val="120000"/>
              </a:lnSpc>
            </a:pPr>
            <a:r>
              <a:rPr lang="sr-Latn-CS" altLang="zh-CN" sz="1800" i="1" dirty="0" smtClean="0"/>
              <a:t>X</a:t>
            </a:r>
            <a:r>
              <a:rPr lang="sr-Latn-CS" altLang="zh-CN" sz="1800" i="1" baseline="-25000" dirty="0" smtClean="0"/>
              <a:t>L</a:t>
            </a:r>
            <a:r>
              <a:rPr lang="sr-Latn-CS" altLang="zh-CN" sz="1800" dirty="0" smtClean="0"/>
              <a:t> – </a:t>
            </a:r>
            <a:r>
              <a:rPr lang="sr-Cyrl-RS" altLang="zh-CN" sz="1800" dirty="0" smtClean="0"/>
              <a:t>реактанса водова и евентуалних додатних пригушница између кондензатора</a:t>
            </a:r>
            <a:r>
              <a:rPr lang="sr-Latn-CS" altLang="zh-CN" sz="1800" dirty="0" smtClean="0"/>
              <a:t> </a:t>
            </a:r>
            <a:r>
              <a:rPr lang="en-GB" altLang="zh-CN" sz="1800" dirty="0" smtClean="0"/>
              <a:t>[</a:t>
            </a:r>
            <a:r>
              <a:rPr lang="sr-Latn-CS" altLang="zh-CN" sz="1800" dirty="0" smtClean="0">
                <a:sym typeface="Symbol" pitchFamily="18" charset="2"/>
              </a:rPr>
              <a:t></a:t>
            </a:r>
            <a:r>
              <a:rPr lang="en-GB" altLang="zh-CN" sz="1800" dirty="0" smtClean="0">
                <a:sym typeface="Symbol" pitchFamily="18" charset="2"/>
              </a:rPr>
              <a:t>]</a:t>
            </a:r>
            <a:r>
              <a:rPr lang="sr-Latn-CS" altLang="zh-CN" sz="1800" dirty="0" smtClean="0"/>
              <a:t> – </a:t>
            </a:r>
            <a:r>
              <a:rPr lang="sr-Cyrl-RS" altLang="zh-CN" sz="1800" dirty="0" smtClean="0"/>
              <a:t>оног који је већ био прикључен (реактивне снаге</a:t>
            </a:r>
            <a:r>
              <a:rPr lang="sr-Latn-CS" altLang="zh-CN" sz="1800" dirty="0" smtClean="0"/>
              <a:t> </a:t>
            </a:r>
            <a:r>
              <a:rPr lang="sr-Latn-CS" altLang="zh-CN" sz="1800" i="1" dirty="0" smtClean="0">
                <a:sym typeface="Symbol" pitchFamily="18" charset="2"/>
              </a:rPr>
              <a:t>Q</a:t>
            </a:r>
            <a:r>
              <a:rPr lang="sr-Latn-CS" altLang="zh-CN" sz="1800" i="1" baseline="-25000" dirty="0" smtClean="0">
                <a:sym typeface="Symbol" pitchFamily="18" charset="2"/>
              </a:rPr>
              <a:t>1</a:t>
            </a:r>
            <a:r>
              <a:rPr lang="sr-Latn-CS" altLang="zh-CN" sz="1800" dirty="0" smtClean="0">
                <a:sym typeface="Symbol" pitchFamily="18" charset="2"/>
              </a:rPr>
              <a:t>)</a:t>
            </a:r>
            <a:r>
              <a:rPr lang="sr-Cyrl-RS" altLang="zh-CN" sz="1800" dirty="0" smtClean="0">
                <a:sym typeface="Symbol" pitchFamily="18" charset="2"/>
              </a:rPr>
              <a:t> и онога који се прикључује</a:t>
            </a:r>
            <a:r>
              <a:rPr lang="sr-Latn-CS" altLang="zh-CN" sz="1800" dirty="0" smtClean="0">
                <a:sym typeface="Symbol" pitchFamily="18" charset="2"/>
              </a:rPr>
              <a:t> (</a:t>
            </a:r>
            <a:r>
              <a:rPr lang="sr-Cyrl-RS" altLang="zh-CN" sz="1800" dirty="0" smtClean="0">
                <a:sym typeface="Symbol" pitchFamily="18" charset="2"/>
              </a:rPr>
              <a:t>реактивне снаге </a:t>
            </a:r>
            <a:r>
              <a:rPr lang="sr-Latn-CS" altLang="zh-CN" sz="1800" i="1" dirty="0" smtClean="0">
                <a:sym typeface="Symbol" pitchFamily="18" charset="2"/>
              </a:rPr>
              <a:t>Q</a:t>
            </a:r>
            <a:r>
              <a:rPr lang="sr-Latn-CS" altLang="zh-CN" sz="1800" i="1" baseline="-25000" dirty="0" smtClean="0">
                <a:sym typeface="Symbol" pitchFamily="18" charset="2"/>
              </a:rPr>
              <a:t>2</a:t>
            </a:r>
            <a:r>
              <a:rPr lang="sr-Latn-CS" altLang="zh-CN" sz="1800" dirty="0" smtClean="0">
                <a:sym typeface="Symbol" pitchFamily="18" charset="2"/>
              </a:rPr>
              <a:t>)</a:t>
            </a:r>
            <a:r>
              <a:rPr lang="sr-Cyrl-RS" altLang="zh-CN" sz="1800" dirty="0" smtClean="0">
                <a:sym typeface="Symbol" pitchFamily="18" charset="2"/>
              </a:rPr>
              <a:t> </a:t>
            </a:r>
            <a:endParaRPr lang="sr-Latn-CS" altLang="zh-CN" sz="1800" dirty="0" smtClean="0">
              <a:sym typeface="Symbol" pitchFamily="18" charset="2"/>
            </a:endParaRPr>
          </a:p>
          <a:p>
            <a:pPr lvl="1">
              <a:lnSpc>
                <a:spcPct val="120000"/>
              </a:lnSpc>
            </a:pPr>
            <a:r>
              <a:rPr lang="sr-Latn-CS" altLang="zh-CN" sz="1800" i="1" dirty="0" smtClean="0">
                <a:sym typeface="Symbol" pitchFamily="18" charset="2"/>
              </a:rPr>
              <a:t>X</a:t>
            </a:r>
            <a:r>
              <a:rPr lang="sr-Latn-CS" altLang="zh-CN" sz="1800" i="1" baseline="-25000" dirty="0" smtClean="0">
                <a:sym typeface="Symbol" pitchFamily="18" charset="2"/>
              </a:rPr>
              <a:t>C</a:t>
            </a:r>
            <a:r>
              <a:rPr lang="sr-Latn-CS" altLang="zh-CN" sz="1800" dirty="0" smtClean="0">
                <a:sym typeface="Symbol" pitchFamily="18" charset="2"/>
              </a:rPr>
              <a:t> – </a:t>
            </a:r>
            <a:r>
              <a:rPr lang="sr-Cyrl-RS" altLang="zh-CN" sz="1800" dirty="0" smtClean="0">
                <a:sym typeface="Symbol" pitchFamily="18" charset="2"/>
              </a:rPr>
              <a:t>капацитивна реактанса по фази </a:t>
            </a:r>
            <a:r>
              <a:rPr lang="en-GB" altLang="zh-CN" sz="1800" dirty="0" smtClean="0">
                <a:sym typeface="Symbol" pitchFamily="18" charset="2"/>
              </a:rPr>
              <a:t>[</a:t>
            </a:r>
            <a:r>
              <a:rPr lang="sr-Latn-CS" altLang="zh-CN" sz="1800" dirty="0" smtClean="0">
                <a:sym typeface="Symbol" pitchFamily="18" charset="2"/>
              </a:rPr>
              <a:t></a:t>
            </a:r>
            <a:r>
              <a:rPr lang="en-GB" altLang="zh-CN" sz="1800" dirty="0" smtClean="0">
                <a:sym typeface="Symbol" pitchFamily="18" charset="2"/>
              </a:rPr>
              <a:t>]</a:t>
            </a:r>
            <a:r>
              <a:rPr lang="sr-Latn-CS" altLang="zh-CN" sz="1800" dirty="0" smtClean="0"/>
              <a:t>, </a:t>
            </a:r>
            <a:r>
              <a:rPr lang="sr-Cyrl-RS" altLang="zh-CN" sz="1800" dirty="0" smtClean="0"/>
              <a:t>израчуната по изразу:</a:t>
            </a:r>
            <a:endParaRPr lang="sr-Cyrl-RS" altLang="zh-CN" sz="2100" dirty="0" smtClean="0"/>
          </a:p>
          <a:p>
            <a:pPr lvl="1">
              <a:lnSpc>
                <a:spcPct val="120000"/>
              </a:lnSpc>
            </a:pPr>
            <a:endParaRPr lang="sr-Cyrl-RS" altLang="zh-CN" sz="2100" dirty="0" smtClean="0">
              <a:ea typeface="宋体" pitchFamily="2" charset="-122"/>
              <a:sym typeface="Symbol" pitchFamily="18" charset="2"/>
            </a:endParaRPr>
          </a:p>
          <a:p>
            <a:pPr lvl="1">
              <a:lnSpc>
                <a:spcPct val="120000"/>
              </a:lnSpc>
            </a:pPr>
            <a:endParaRPr lang="en-US" altLang="zh-CN" sz="1800" dirty="0" smtClean="0">
              <a:ea typeface="宋体" pitchFamily="2" charset="-122"/>
              <a:sym typeface="Symbol" pitchFamily="18" charset="2"/>
            </a:endParaRPr>
          </a:p>
        </p:txBody>
      </p:sp>
      <p:graphicFrame>
        <p:nvGraphicFramePr>
          <p:cNvPr id="26626" name="Object 6"/>
          <p:cNvGraphicFramePr>
            <a:graphicFrameLocks noChangeAspect="1"/>
          </p:cNvGraphicFramePr>
          <p:nvPr/>
        </p:nvGraphicFramePr>
        <p:xfrm>
          <a:off x="1142976" y="1500174"/>
          <a:ext cx="1636713" cy="979488"/>
        </p:xfrm>
        <a:graphic>
          <a:graphicData uri="http://schemas.openxmlformats.org/presentationml/2006/ole">
            <p:oleObj spid="_x0000_s27650" name="Equation" r:id="rId3" imgW="825480" imgH="495000" progId="Equation.DSMT4">
              <p:embed/>
            </p:oleObj>
          </a:graphicData>
        </a:graphic>
      </p:graphicFrame>
      <p:graphicFrame>
        <p:nvGraphicFramePr>
          <p:cNvPr id="26627" name="Object 6"/>
          <p:cNvGraphicFramePr>
            <a:graphicFrameLocks noChangeAspect="1"/>
          </p:cNvGraphicFramePr>
          <p:nvPr/>
        </p:nvGraphicFramePr>
        <p:xfrm>
          <a:off x="1158875" y="5857875"/>
          <a:ext cx="1677988" cy="549275"/>
        </p:xfrm>
        <a:graphic>
          <a:graphicData uri="http://schemas.openxmlformats.org/presentationml/2006/ole">
            <p:oleObj spid="_x0000_s27651" name="Equation" r:id="rId4" imgW="736560" imgH="241200" progId="Equation.DSMT4">
              <p:embed/>
            </p:oleObj>
          </a:graphicData>
        </a:graphic>
      </p:graphicFrame>
      <p:graphicFrame>
        <p:nvGraphicFramePr>
          <p:cNvPr id="27652" name="Object 11"/>
          <p:cNvGraphicFramePr>
            <a:graphicFrameLocks noChangeAspect="1"/>
          </p:cNvGraphicFramePr>
          <p:nvPr/>
        </p:nvGraphicFramePr>
        <p:xfrm>
          <a:off x="1958975" y="4929188"/>
          <a:ext cx="3744913" cy="785812"/>
        </p:xfrm>
        <a:graphic>
          <a:graphicData uri="http://schemas.openxmlformats.org/presentationml/2006/ole">
            <p:oleObj spid="_x0000_s27652" name="Equation" r:id="rId5" imgW="2273040" imgH="482400" progId="Equation.DSMT4">
              <p:embed/>
            </p:oleObj>
          </a:graphicData>
        </a:graphic>
      </p:graphicFrame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2285984" y="3857628"/>
          <a:ext cx="2554287" cy="438150"/>
        </p:xfrm>
        <a:graphic>
          <a:graphicData uri="http://schemas.openxmlformats.org/presentationml/2006/ole">
            <p:oleObj spid="_x0000_s27653" name="Equation" r:id="rId6" imgW="1485720" imgH="2538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7615262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360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3</a:t>
            </a:r>
            <a:r>
              <a:rPr kumimoji="0" lang="sr-Cyrl-R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sr-Cyrl-RS" sz="36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sr-Cyrl-R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Процена</a:t>
            </a:r>
            <a:r>
              <a:rPr kumimoji="0" lang="sr-Cyrl-RS" sz="36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5. и 7. хармоника струје кроз</a:t>
            </a:r>
            <a:r>
              <a:rPr kumimoji="0" lang="sr-Cyrl-R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sr-Cyrl-RS" sz="3600" b="0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кондензатор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596" y="1643050"/>
            <a:ext cx="7715304" cy="455455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sr-Cyrl-RS" sz="2000" dirty="0" smtClean="0"/>
              <a:t>снимак регистрован мрежним анализатором током промене референтне фреквенције на излазу из фреквентног претварача (и последичне промене броја обртаја мотора), која је вршена на око 2 минута у корацима од 2</a:t>
            </a:r>
            <a:r>
              <a:rPr lang="en-GB" sz="2000" dirty="0" smtClean="0"/>
              <a:t>Hz (50Hz, 48Hz, 46Hz, 44Hz, 42Hz, 40Hz</a:t>
            </a:r>
            <a:r>
              <a:rPr lang="sr-Cyrl-RS" sz="2000" dirty="0" smtClean="0"/>
              <a:t>), приказан је на следећим сликама</a:t>
            </a:r>
          </a:p>
        </p:txBody>
      </p:sp>
      <p:pic>
        <p:nvPicPr>
          <p:cNvPr id="11" name="Picture 4" descr="E:\Za fax\VII Semestar\SEI\Drugi domaci - 2011 Zadatak 11\Dati grafici\1.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71876"/>
            <a:ext cx="7286676" cy="30592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Za fax\VII Semestar\SEI\Drugi domaci - 2011 Zadatak 11\Dati grafici\2.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357166"/>
            <a:ext cx="5072066" cy="2571768"/>
          </a:xfrm>
          <a:prstGeom prst="rect">
            <a:avLst/>
          </a:prstGeom>
          <a:noFill/>
        </p:spPr>
      </p:pic>
      <p:pic>
        <p:nvPicPr>
          <p:cNvPr id="5" name="Picture 5" descr="E:\Za fax\VII Semestar\SEI\Drugi domaci - 2011 Zadatak 11\Dati grafici\3.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071810"/>
            <a:ext cx="7072362" cy="349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7467600" cy="6072230"/>
          </a:xfrm>
        </p:spPr>
        <p:txBody>
          <a:bodyPr>
            <a:normAutofit/>
          </a:bodyPr>
          <a:lstStyle/>
          <a:p>
            <a:r>
              <a:rPr lang="sr-Cyrl-RS" sz="2000" dirty="0" smtClean="0"/>
              <a:t>на основу вредности измерених хармоника струје које су регистроване када не постоји компензација, треба проценити 5. и 7. хармоник струје кроз кондензатор када ради мотор са фреквентним регулатором и:</a:t>
            </a:r>
          </a:p>
          <a:p>
            <a:pPr marL="790956" lvl="1" indent="-342900">
              <a:buFont typeface="+mj-lt"/>
              <a:buAutoNum type="alphaLcParenR"/>
            </a:pPr>
            <a:r>
              <a:rPr lang="sr-Cyrl-RS" sz="2000" dirty="0" smtClean="0"/>
              <a:t>један мотор</a:t>
            </a:r>
          </a:p>
          <a:p>
            <a:pPr marL="790956" lvl="1" indent="-342900">
              <a:buFont typeface="+mj-lt"/>
              <a:buAutoNum type="alphaLcParenR"/>
            </a:pPr>
            <a:r>
              <a:rPr lang="sr-Cyrl-RS" sz="2000" dirty="0" smtClean="0"/>
              <a:t>два мотора</a:t>
            </a:r>
          </a:p>
          <a:p>
            <a:pPr marL="790956" lvl="1" indent="-342900">
              <a:buNone/>
            </a:pPr>
            <a:r>
              <a:rPr lang="sr-Cyrl-RS" sz="2000" dirty="0" smtClean="0"/>
              <a:t>са софт стартером и укљученом компензацијом</a:t>
            </a:r>
          </a:p>
          <a:p>
            <a:pPr>
              <a:buNone/>
            </a:pPr>
            <a:endParaRPr lang="en-US" sz="2000" dirty="0" smtClean="0"/>
          </a:p>
          <a:p>
            <a:r>
              <a:rPr lang="ru-RU" sz="2000" dirty="0" smtClean="0"/>
              <a:t>снага мотора 1 - очитано са графика:</a:t>
            </a:r>
          </a:p>
          <a:p>
            <a:pPr marL="420624" lvl="1" indent="-384048">
              <a:buSzPct val="80000"/>
              <a:buNone/>
            </a:pPr>
            <a:r>
              <a:rPr lang="en-GB" sz="2000" dirty="0" smtClean="0"/>
              <a:t>        </a:t>
            </a:r>
          </a:p>
          <a:p>
            <a:pPr marL="420624" lvl="1" indent="-384048">
              <a:buSzPct val="80000"/>
              <a:buFont typeface="Wingdings 2"/>
              <a:buChar char=""/>
            </a:pPr>
            <a:r>
              <a:rPr lang="sr-Cyrl-RS" sz="2000" dirty="0" smtClean="0"/>
              <a:t>привидна снага мотора 1</a:t>
            </a:r>
            <a:r>
              <a:rPr lang="en-GB" sz="2000" dirty="0" smtClean="0"/>
              <a:t>:</a:t>
            </a:r>
          </a:p>
          <a:p>
            <a:pPr marL="420624" lvl="1" indent="-384048">
              <a:buSzPct val="80000"/>
              <a:buNone/>
            </a:pPr>
            <a:r>
              <a:rPr lang="en-GB" sz="2000" dirty="0" smtClean="0"/>
              <a:t>      </a:t>
            </a:r>
            <a:r>
              <a:rPr lang="en-US" sz="2400" i="1" dirty="0" smtClean="0"/>
              <a:t> </a:t>
            </a:r>
            <a:endParaRPr lang="en-US" sz="2400" dirty="0" smtClean="0"/>
          </a:p>
          <a:p>
            <a:r>
              <a:rPr lang="ru-RU" sz="2200" dirty="0" smtClean="0"/>
              <a:t>основни хармоник струје мотора 1 (фазна)</a:t>
            </a:r>
            <a:r>
              <a:rPr lang="en-GB" sz="2200" dirty="0" smtClean="0"/>
              <a:t>:</a:t>
            </a:r>
          </a:p>
          <a:p>
            <a:pPr>
              <a:buNone/>
            </a:pPr>
            <a:endParaRPr lang="en-GB" sz="2200" dirty="0" smtClean="0"/>
          </a:p>
          <a:p>
            <a:pPr marL="420624" lvl="1" indent="-384048">
              <a:buSzPct val="80000"/>
              <a:buNone/>
            </a:pPr>
            <a:endParaRPr lang="sr-Cyrl-RS" sz="2200" i="1" dirty="0" smtClean="0"/>
          </a:p>
        </p:txBody>
      </p:sp>
      <p:graphicFrame>
        <p:nvGraphicFramePr>
          <p:cNvPr id="30722" name="Object 6"/>
          <p:cNvGraphicFramePr>
            <a:graphicFrameLocks noChangeAspect="1"/>
          </p:cNvGraphicFramePr>
          <p:nvPr/>
        </p:nvGraphicFramePr>
        <p:xfrm>
          <a:off x="928662" y="5143512"/>
          <a:ext cx="2316162" cy="828675"/>
        </p:xfrm>
        <a:graphic>
          <a:graphicData uri="http://schemas.openxmlformats.org/presentationml/2006/ole">
            <p:oleObj spid="_x0000_s30722" name="Equation" r:id="rId3" imgW="1168200" imgH="419040" progId="Equation.DSMT4">
              <p:embed/>
            </p:oleObj>
          </a:graphicData>
        </a:graphic>
      </p:graphicFrame>
      <p:graphicFrame>
        <p:nvGraphicFramePr>
          <p:cNvPr id="30723" name="Object 6"/>
          <p:cNvGraphicFramePr>
            <a:graphicFrameLocks noChangeAspect="1"/>
          </p:cNvGraphicFramePr>
          <p:nvPr/>
        </p:nvGraphicFramePr>
        <p:xfrm>
          <a:off x="1000100" y="3571876"/>
          <a:ext cx="3571900" cy="441688"/>
        </p:xfrm>
        <a:graphic>
          <a:graphicData uri="http://schemas.openxmlformats.org/presentationml/2006/ole">
            <p:oleObj spid="_x0000_s30723" name="Equation" r:id="rId4" imgW="1638000" imgH="203040" progId="Equation.DSMT4">
              <p:embed/>
            </p:oleObj>
          </a:graphicData>
        </a:graphic>
      </p:graphicFrame>
      <p:graphicFrame>
        <p:nvGraphicFramePr>
          <p:cNvPr id="30724" name="Object 6"/>
          <p:cNvGraphicFramePr>
            <a:graphicFrameLocks noChangeAspect="1"/>
          </p:cNvGraphicFramePr>
          <p:nvPr/>
        </p:nvGraphicFramePr>
        <p:xfrm>
          <a:off x="1000100" y="4357694"/>
          <a:ext cx="2049462" cy="387350"/>
        </p:xfrm>
        <a:graphic>
          <a:graphicData uri="http://schemas.openxmlformats.org/presentationml/2006/ole">
            <p:oleObj spid="_x0000_s30724" name="Equation" r:id="rId5" imgW="939600" imgH="1774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Cyrl-RS" sz="4000" u="sng" dirty="0" smtClean="0">
                <a:solidFill>
                  <a:srgbClr val="0070C0"/>
                </a:solidFill>
              </a:rPr>
              <a:t>Објекат</a:t>
            </a:r>
            <a:r>
              <a:rPr lang="sr-Cyrl-RS" sz="4000" dirty="0" smtClean="0">
                <a:solidFill>
                  <a:srgbClr val="0070C0"/>
                </a:solidFill>
              </a:rPr>
              <a:t>: Црпна станица у систему за снабдевање водом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472" y="1785926"/>
            <a:ext cx="8001056" cy="4525963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3 трофазна нисконапонска (</a:t>
            </a:r>
            <a:r>
              <a:rPr lang="en-GB" sz="2800" i="1" dirty="0" smtClean="0"/>
              <a:t>3x400V</a:t>
            </a:r>
            <a:r>
              <a:rPr lang="en-GB" sz="2800" dirty="0" smtClean="0"/>
              <a:t>) </a:t>
            </a:r>
            <a:r>
              <a:rPr lang="sr-Cyrl-RS" sz="2800" dirty="0" smtClean="0"/>
              <a:t>мотора снаге </a:t>
            </a:r>
            <a:r>
              <a:rPr lang="en-GB" sz="2800" i="1" dirty="0" smtClean="0"/>
              <a:t>160kW</a:t>
            </a:r>
            <a:endParaRPr lang="sr-Cyrl-RS" sz="2800" i="1" dirty="0" smtClean="0"/>
          </a:p>
          <a:p>
            <a:pPr lvl="1"/>
            <a:r>
              <a:rPr lang="sr-Cyrl-RS" sz="2400" dirty="0" smtClean="0"/>
              <a:t>један од мотора се напаја са фреквентног регулатора</a:t>
            </a:r>
          </a:p>
          <a:p>
            <a:pPr lvl="1"/>
            <a:r>
              <a:rPr lang="sr-Cyrl-RS" sz="2400" dirty="0" smtClean="0"/>
              <a:t>друга 2 мотора имају уграђене </a:t>
            </a:r>
            <a:r>
              <a:rPr lang="en-GB" sz="2400" dirty="0" smtClean="0"/>
              <a:t>soft start</a:t>
            </a:r>
            <a:r>
              <a:rPr lang="sr-Cyrl-RS" sz="2400" dirty="0" smtClean="0"/>
              <a:t>-ере за ограничење полазне струје</a:t>
            </a:r>
          </a:p>
          <a:p>
            <a:r>
              <a:rPr lang="sr-Cyrl-RS" sz="2800" dirty="0" smtClean="0"/>
              <a:t>мотори се напајају са трансформатора </a:t>
            </a:r>
            <a:r>
              <a:rPr lang="en-GB" sz="2800" i="1" dirty="0" smtClean="0"/>
              <a:t>10kV/0.4kV</a:t>
            </a:r>
            <a:r>
              <a:rPr lang="sr-Cyrl-RS" sz="2800" dirty="0" smtClean="0"/>
              <a:t>, снаге</a:t>
            </a:r>
            <a:r>
              <a:rPr lang="en-GB" sz="2800" dirty="0" smtClean="0"/>
              <a:t> </a:t>
            </a:r>
            <a:r>
              <a:rPr lang="en-GB" sz="2800" i="1" dirty="0" smtClean="0"/>
              <a:t>630kVA </a:t>
            </a:r>
            <a:r>
              <a:rPr lang="sr-Cyrl-RS" sz="2800" dirty="0" smtClean="0"/>
              <a:t>и напона кратког споја </a:t>
            </a:r>
            <a:r>
              <a:rPr lang="en-GB" sz="2800" i="1" dirty="0" smtClean="0"/>
              <a:t>6%</a:t>
            </a:r>
            <a:endParaRPr lang="sr-Cyrl-R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7615262" cy="5929354"/>
          </a:xfrm>
        </p:spPr>
        <p:txBody>
          <a:bodyPr>
            <a:normAutofit/>
          </a:bodyPr>
          <a:lstStyle/>
          <a:p>
            <a:r>
              <a:rPr lang="sr-Cyrl-RS" sz="2000" dirty="0" smtClean="0"/>
              <a:t>са графика се види да је</a:t>
            </a:r>
            <a:r>
              <a:rPr lang="en-GB" sz="2000" dirty="0" smtClean="0"/>
              <a:t> </a:t>
            </a:r>
            <a:r>
              <a:rPr lang="sr-Cyrl-RS" sz="2000" dirty="0" smtClean="0"/>
              <a:t>вредност 5. хармоника струје:</a:t>
            </a:r>
          </a:p>
          <a:p>
            <a:pPr>
              <a:buNone/>
            </a:pPr>
            <a:endParaRPr lang="sr-Cyrl-RS" sz="2000" dirty="0" smtClean="0"/>
          </a:p>
          <a:p>
            <a:pPr>
              <a:buNone/>
            </a:pPr>
            <a:endParaRPr lang="en-US" sz="2000" dirty="0" smtClean="0"/>
          </a:p>
          <a:p>
            <a:r>
              <a:rPr lang="sr-Cyrl-RS" sz="2000" dirty="0" smtClean="0"/>
              <a:t>вредност 7. хармоника струје:</a:t>
            </a:r>
          </a:p>
          <a:p>
            <a:pPr marL="420624" lvl="1" indent="-384048">
              <a:buSzPct val="80000"/>
              <a:buNone/>
            </a:pPr>
            <a:r>
              <a:rPr lang="en-GB" sz="2000" dirty="0" smtClean="0"/>
              <a:t>  </a:t>
            </a:r>
            <a:endParaRPr lang="sr-Cyrl-RS" sz="2000" dirty="0" smtClean="0"/>
          </a:p>
          <a:p>
            <a:pPr marL="420624" lvl="1" indent="-384048">
              <a:buSzPct val="80000"/>
              <a:buNone/>
            </a:pPr>
            <a:r>
              <a:rPr lang="en-GB" sz="2000" dirty="0" smtClean="0"/>
              <a:t>      </a:t>
            </a:r>
          </a:p>
          <a:p>
            <a:pPr marL="420624" lvl="1" indent="-384048">
              <a:buSzPct val="80000"/>
              <a:buFont typeface="Wingdings 2"/>
              <a:buChar char=""/>
            </a:pPr>
            <a:r>
              <a:rPr lang="sr-Cyrl-RS" sz="2000" dirty="0" smtClean="0"/>
              <a:t>индуктивност кратког споја трансформатора</a:t>
            </a:r>
            <a:r>
              <a:rPr lang="en-GB" sz="2000" dirty="0" smtClean="0"/>
              <a:t>:</a:t>
            </a:r>
            <a:endParaRPr lang="sr-Cyrl-RS" sz="2000" dirty="0" smtClean="0"/>
          </a:p>
          <a:p>
            <a:pPr marL="420624" lvl="1" indent="-384048">
              <a:buSzPct val="80000"/>
              <a:buFont typeface="Wingdings 2"/>
              <a:buChar char=""/>
            </a:pPr>
            <a:endParaRPr lang="sr-Cyrl-RS" sz="2000" dirty="0" smtClean="0"/>
          </a:p>
          <a:p>
            <a:pPr marL="420624" lvl="1" indent="-384048">
              <a:buSzPct val="80000"/>
              <a:buFont typeface="Wingdings 2"/>
              <a:buChar char=""/>
            </a:pPr>
            <a:endParaRPr lang="sr-Cyrl-RS" sz="2000" dirty="0" smtClean="0"/>
          </a:p>
          <a:p>
            <a:pPr marL="420624" lvl="1" indent="-384048">
              <a:buSzPct val="80000"/>
              <a:buFont typeface="Wingdings 2"/>
              <a:buChar char=""/>
            </a:pPr>
            <a:endParaRPr lang="sr-Cyrl-RS" sz="2000" dirty="0" smtClean="0"/>
          </a:p>
          <a:p>
            <a:pPr marL="420624" lvl="1" indent="-384048">
              <a:buSzPct val="80000"/>
              <a:buNone/>
            </a:pPr>
            <a:endParaRPr lang="en-GB" sz="2000" dirty="0" smtClean="0"/>
          </a:p>
          <a:p>
            <a:pPr marL="420624" lvl="1" indent="-384048">
              <a:buSzPct val="80000"/>
              <a:buNone/>
            </a:pPr>
            <a:r>
              <a:rPr lang="en-GB" sz="2000" dirty="0" smtClean="0"/>
              <a:t>  </a:t>
            </a:r>
            <a:endParaRPr lang="sr-Cyrl-RS" sz="2000" dirty="0" smtClean="0"/>
          </a:p>
          <a:p>
            <a:pPr>
              <a:buNone/>
            </a:pPr>
            <a:endParaRPr lang="en-GB" sz="2200" dirty="0" smtClean="0"/>
          </a:p>
          <a:p>
            <a:pPr marL="420624" lvl="1" indent="-384048">
              <a:buSzPct val="80000"/>
              <a:buNone/>
            </a:pPr>
            <a:endParaRPr lang="sr-Cyrl-RS" sz="2200" i="1" dirty="0" smtClean="0"/>
          </a:p>
        </p:txBody>
      </p:sp>
      <p:graphicFrame>
        <p:nvGraphicFramePr>
          <p:cNvPr id="30722" name="Object 6"/>
          <p:cNvGraphicFramePr>
            <a:graphicFrameLocks noChangeAspect="1"/>
          </p:cNvGraphicFramePr>
          <p:nvPr/>
        </p:nvGraphicFramePr>
        <p:xfrm>
          <a:off x="1000100" y="1142984"/>
          <a:ext cx="2592388" cy="452438"/>
        </p:xfrm>
        <a:graphic>
          <a:graphicData uri="http://schemas.openxmlformats.org/presentationml/2006/ole">
            <p:oleObj spid="_x0000_s31746" name="Equation" r:id="rId3" imgW="1307880" imgH="228600" progId="Equation.DSMT4">
              <p:embed/>
            </p:oleObj>
          </a:graphicData>
        </a:graphic>
      </p:graphicFrame>
      <p:graphicFrame>
        <p:nvGraphicFramePr>
          <p:cNvPr id="31749" name="Object 6"/>
          <p:cNvGraphicFramePr>
            <a:graphicFrameLocks noChangeAspect="1"/>
          </p:cNvGraphicFramePr>
          <p:nvPr/>
        </p:nvGraphicFramePr>
        <p:xfrm>
          <a:off x="1000100" y="2214554"/>
          <a:ext cx="2490788" cy="452438"/>
        </p:xfrm>
        <a:graphic>
          <a:graphicData uri="http://schemas.openxmlformats.org/presentationml/2006/ole">
            <p:oleObj spid="_x0000_s31749" name="Equation" r:id="rId4" imgW="1257120" imgH="228600" progId="Equation.DSMT4">
              <p:embed/>
            </p:oleObj>
          </a:graphicData>
        </a:graphic>
      </p:graphicFrame>
      <p:graphicFrame>
        <p:nvGraphicFramePr>
          <p:cNvPr id="31750" name="Object 6"/>
          <p:cNvGraphicFramePr>
            <a:graphicFrameLocks noChangeAspect="1"/>
          </p:cNvGraphicFramePr>
          <p:nvPr/>
        </p:nvGraphicFramePr>
        <p:xfrm>
          <a:off x="1000125" y="3214688"/>
          <a:ext cx="6540500" cy="955675"/>
        </p:xfrm>
        <a:graphic>
          <a:graphicData uri="http://schemas.openxmlformats.org/presentationml/2006/ole">
            <p:oleObj spid="_x0000_s31750" name="Equation" r:id="rId5" imgW="3301920" imgH="4824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286808" cy="939784"/>
          </a:xfrm>
        </p:spPr>
        <p:txBody>
          <a:bodyPr>
            <a:normAutofit/>
          </a:bodyPr>
          <a:lstStyle/>
          <a:p>
            <a:pPr algn="ctr"/>
            <a:r>
              <a:rPr lang="sr-Cyrl-RS" sz="2400" b="1" dirty="0" smtClean="0">
                <a:solidFill>
                  <a:srgbClr val="0070C0"/>
                </a:solidFill>
              </a:rPr>
              <a:t>Прор</a:t>
            </a:r>
            <a:r>
              <a:rPr lang="ru-RU" sz="2400" b="1" dirty="0" smtClean="0">
                <a:solidFill>
                  <a:srgbClr val="0070C0"/>
                </a:solidFill>
              </a:rPr>
              <a:t>ачун када су укључени мотор 1 и мотор 2 са својом кондензаторском батеријом: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214422"/>
            <a:ext cx="8001056" cy="5429288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sr-Cyrl-CS" sz="2000" u="sng" dirty="0" smtClean="0"/>
              <a:t>Заменска шема за рачунање хармоника:</a:t>
            </a:r>
          </a:p>
          <a:p>
            <a:pPr lvl="0"/>
            <a:endParaRPr lang="sr-Cyrl-CS" sz="2000" dirty="0" smtClean="0"/>
          </a:p>
          <a:p>
            <a:pPr lvl="0">
              <a:buNone/>
            </a:pPr>
            <a:endParaRPr lang="sr-Cyrl-CS" sz="2000" dirty="0" smtClean="0"/>
          </a:p>
          <a:p>
            <a:pPr lvl="0"/>
            <a:endParaRPr lang="sr-Cyrl-CS" sz="2000" dirty="0" smtClean="0"/>
          </a:p>
          <a:p>
            <a:pPr lvl="0"/>
            <a:endParaRPr lang="sr-Cyrl-CS" sz="2000" dirty="0" smtClean="0"/>
          </a:p>
          <a:p>
            <a:pPr lvl="0">
              <a:buNone/>
            </a:pPr>
            <a:endParaRPr lang="en-GB" sz="2000" dirty="0" smtClean="0"/>
          </a:p>
          <a:p>
            <a:pPr lvl="0">
              <a:buNone/>
            </a:pPr>
            <a:endParaRPr lang="en-US" sz="800" dirty="0" smtClean="0"/>
          </a:p>
          <a:p>
            <a:r>
              <a:rPr lang="sr-Cyrl-RS" sz="2200" dirty="0" smtClean="0"/>
              <a:t>фреквенција:</a:t>
            </a:r>
            <a:endParaRPr lang="en-GB" sz="2200" dirty="0" smtClean="0"/>
          </a:p>
          <a:p>
            <a:pPr>
              <a:buNone/>
            </a:pPr>
            <a:r>
              <a:rPr lang="sr-Cyrl-RS" sz="1200" dirty="0" smtClean="0"/>
              <a:t> </a:t>
            </a:r>
          </a:p>
          <a:p>
            <a:r>
              <a:rPr lang="sr-Cyrl-RS" sz="2200" dirty="0" smtClean="0"/>
              <a:t>импеданса (реактанса) 3фКС трансформатора:</a:t>
            </a:r>
            <a:endParaRPr lang="en-GB" sz="2200" dirty="0" smtClean="0"/>
          </a:p>
          <a:p>
            <a:pPr>
              <a:buNone/>
            </a:pPr>
            <a:endParaRPr lang="sr-Cyrl-RS" sz="2000" dirty="0" smtClean="0"/>
          </a:p>
          <a:p>
            <a:r>
              <a:rPr lang="sr-Cyrl-RS" sz="2200" dirty="0" smtClean="0"/>
              <a:t>реактанса батерије: </a:t>
            </a:r>
            <a:endParaRPr lang="en-GB" sz="2200" dirty="0" smtClean="0"/>
          </a:p>
          <a:p>
            <a:pPr>
              <a:buNone/>
            </a:pPr>
            <a:endParaRPr lang="sr-Cyrl-RS" sz="2400" dirty="0" smtClean="0"/>
          </a:p>
          <a:p>
            <a:r>
              <a:rPr lang="ru-RU" sz="2200" dirty="0" smtClean="0"/>
              <a:t>струја</a:t>
            </a:r>
            <a:r>
              <a:rPr lang="en-GB" sz="2200" dirty="0" smtClean="0"/>
              <a:t> </a:t>
            </a:r>
            <a:r>
              <a:rPr lang="en-GB" sz="2200" i="1" dirty="0" smtClean="0"/>
              <a:t> </a:t>
            </a:r>
            <a:r>
              <a:rPr lang="ru-RU" sz="2200" dirty="0" smtClean="0"/>
              <a:t> </a:t>
            </a:r>
            <a:r>
              <a:rPr lang="en-GB" sz="2200" dirty="0" smtClean="0"/>
              <a:t>  </a:t>
            </a:r>
            <a:r>
              <a:rPr lang="ru-RU" sz="2200" dirty="0" smtClean="0"/>
              <a:t>хармоника кроз кондензатор:</a:t>
            </a:r>
            <a:endParaRPr lang="sr-Cyrl-RS" sz="2200" dirty="0" smtClean="0"/>
          </a:p>
          <a:p>
            <a:endParaRPr lang="en-US" sz="3200" dirty="0" smtClean="0"/>
          </a:p>
          <a:p>
            <a:pPr lvl="1"/>
            <a:endParaRPr lang="en-GB" sz="1600" dirty="0" smtClean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714488"/>
            <a:ext cx="2643206" cy="174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2500298" y="3571876"/>
          <a:ext cx="1214446" cy="460534"/>
        </p:xfrm>
        <a:graphic>
          <a:graphicData uri="http://schemas.openxmlformats.org/presentationml/2006/ole">
            <p:oleObj spid="_x0000_s34818" name="Equation" r:id="rId4" imgW="533160" imgH="228600" progId="Equation.DSMT4">
              <p:embed/>
            </p:oleObj>
          </a:graphicData>
        </a:graphic>
      </p:graphicFrame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6858016" y="4143380"/>
          <a:ext cx="2000264" cy="522157"/>
        </p:xfrm>
        <a:graphic>
          <a:graphicData uri="http://schemas.openxmlformats.org/presentationml/2006/ole">
            <p:oleObj spid="_x0000_s34819" name="Equation" r:id="rId5" imgW="965160" imgH="228600" progId="Equation.DSMT4">
              <p:embed/>
            </p:oleObj>
          </a:graphicData>
        </a:graphic>
      </p:graphicFrame>
      <p:graphicFrame>
        <p:nvGraphicFramePr>
          <p:cNvPr id="34822" name="Object 6"/>
          <p:cNvGraphicFramePr>
            <a:graphicFrameLocks noChangeAspect="1"/>
          </p:cNvGraphicFramePr>
          <p:nvPr/>
        </p:nvGraphicFramePr>
        <p:xfrm>
          <a:off x="3368675" y="4714875"/>
          <a:ext cx="2763838" cy="828675"/>
        </p:xfrm>
        <a:graphic>
          <a:graphicData uri="http://schemas.openxmlformats.org/presentationml/2006/ole">
            <p:oleObj spid="_x0000_s34822" name="Equation" r:id="rId6" imgW="1587240" imgH="431640" progId="Equation.DSMT4">
              <p:embed/>
            </p:oleObj>
          </a:graphicData>
        </a:graphic>
      </p:graphicFrame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5643570" y="5572140"/>
          <a:ext cx="2276475" cy="828675"/>
        </p:xfrm>
        <a:graphic>
          <a:graphicData uri="http://schemas.openxmlformats.org/presentationml/2006/ole">
            <p:oleObj spid="_x0000_s34823" name="Equation" r:id="rId7" imgW="1307880" imgH="431640" progId="Equation.DSMT4">
              <p:embed/>
            </p:oleObj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500166" y="5857892"/>
          <a:ext cx="285752" cy="392909"/>
        </p:xfrm>
        <a:graphic>
          <a:graphicData uri="http://schemas.openxmlformats.org/presentationml/2006/ole">
            <p:oleObj spid="_x0000_s34824" name="Equation" r:id="rId8" imgW="126720" imgH="13968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285728"/>
            <a:ext cx="7781956" cy="6072230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Прорачун за 5. хармоник:</a:t>
            </a:r>
          </a:p>
          <a:p>
            <a:pPr>
              <a:buNone/>
            </a:pPr>
            <a:endParaRPr lang="sr-Cyrl-RS" sz="1200" dirty="0" smtClean="0"/>
          </a:p>
          <a:p>
            <a:pPr lvl="1"/>
            <a:r>
              <a:rPr lang="sr-Cyrl-RS" sz="2200" dirty="0" smtClean="0"/>
              <a:t>фреквенција:</a:t>
            </a:r>
          </a:p>
          <a:p>
            <a:pPr lvl="1"/>
            <a:r>
              <a:rPr lang="sr-Cyrl-RS" sz="2200" dirty="0" smtClean="0"/>
              <a:t>импеданса (реактанса) 3фКС трансформатора:</a:t>
            </a:r>
          </a:p>
          <a:p>
            <a:pPr lvl="1"/>
            <a:r>
              <a:rPr lang="sr-Cyrl-RS" sz="2200" dirty="0" smtClean="0"/>
              <a:t>реактанса батерије:</a:t>
            </a:r>
          </a:p>
          <a:p>
            <a:pPr lvl="1"/>
            <a:r>
              <a:rPr lang="ru-RU" sz="2200" dirty="0" smtClean="0"/>
              <a:t>струја</a:t>
            </a:r>
            <a:r>
              <a:rPr lang="en-GB" sz="2200" dirty="0" smtClean="0"/>
              <a:t> 5. </a:t>
            </a:r>
            <a:r>
              <a:rPr lang="ru-RU" sz="2200" dirty="0" smtClean="0"/>
              <a:t>хармоника кроз кондензатор:</a:t>
            </a:r>
            <a:endParaRPr lang="sr-Cyrl-RS" sz="2200" dirty="0" smtClean="0"/>
          </a:p>
          <a:p>
            <a:pPr>
              <a:buNone/>
            </a:pPr>
            <a:endParaRPr lang="sr-Cyrl-RS" sz="2800" dirty="0" smtClean="0"/>
          </a:p>
          <a:p>
            <a:pPr>
              <a:buNone/>
            </a:pPr>
            <a:endParaRPr lang="sr-Cyrl-RS" sz="1800" dirty="0" smtClean="0"/>
          </a:p>
          <a:p>
            <a:r>
              <a:rPr lang="sr-Cyrl-RS" sz="2800" dirty="0" smtClean="0"/>
              <a:t>Прорачун за 7. хармоник:</a:t>
            </a:r>
          </a:p>
          <a:p>
            <a:pPr>
              <a:buNone/>
            </a:pPr>
            <a:endParaRPr lang="sr-Cyrl-RS" sz="1200" dirty="0" smtClean="0"/>
          </a:p>
          <a:p>
            <a:pPr lvl="1"/>
            <a:r>
              <a:rPr lang="sr-Cyrl-RS" sz="2200" dirty="0" smtClean="0"/>
              <a:t>фреквенција:</a:t>
            </a:r>
          </a:p>
          <a:p>
            <a:pPr lvl="1"/>
            <a:r>
              <a:rPr lang="sr-Cyrl-RS" sz="2200" dirty="0" smtClean="0"/>
              <a:t>импеданса (реактанса) 3фКС трансформатора:</a:t>
            </a:r>
          </a:p>
          <a:p>
            <a:pPr lvl="1"/>
            <a:r>
              <a:rPr lang="sr-Cyrl-RS" sz="2200" dirty="0" smtClean="0"/>
              <a:t>реактанса батерије:</a:t>
            </a:r>
          </a:p>
          <a:p>
            <a:pPr lvl="1"/>
            <a:r>
              <a:rPr lang="ru-RU" sz="2200" dirty="0" smtClean="0"/>
              <a:t>струја </a:t>
            </a:r>
            <a:r>
              <a:rPr lang="en-GB" sz="2200" dirty="0" smtClean="0"/>
              <a:t>7. </a:t>
            </a:r>
            <a:r>
              <a:rPr lang="ru-RU" sz="2200" dirty="0" smtClean="0"/>
              <a:t>хармоника кроз кондензатор:</a:t>
            </a:r>
            <a:endParaRPr lang="sr-Cyrl-RS" sz="2200" dirty="0" smtClean="0"/>
          </a:p>
          <a:p>
            <a:pPr>
              <a:buNone/>
            </a:pPr>
            <a:endParaRPr lang="en-US" sz="2800" dirty="0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2714612" y="1000108"/>
          <a:ext cx="1571636" cy="423976"/>
        </p:xfrm>
        <a:graphic>
          <a:graphicData uri="http://schemas.openxmlformats.org/presentationml/2006/ole">
            <p:oleObj spid="_x0000_s35842" name="Equation" r:id="rId3" imgW="749160" imgH="228600" progId="Equation.DSMT4">
              <p:embed/>
            </p:oleObj>
          </a:graphicData>
        </a:graphic>
      </p:graphicFrame>
      <p:graphicFrame>
        <p:nvGraphicFramePr>
          <p:cNvPr id="35843" name="Object 3"/>
          <p:cNvGraphicFramePr>
            <a:graphicFrameLocks noChangeAspect="1"/>
          </p:cNvGraphicFramePr>
          <p:nvPr/>
        </p:nvGraphicFramePr>
        <p:xfrm>
          <a:off x="2714612" y="4143380"/>
          <a:ext cx="1706563" cy="460375"/>
        </p:xfrm>
        <a:graphic>
          <a:graphicData uri="http://schemas.openxmlformats.org/presentationml/2006/ole">
            <p:oleObj spid="_x0000_s35843" name="Equation" r:id="rId4" imgW="749160" imgH="228600" progId="Equation.DSMT4">
              <p:embed/>
            </p:oleObj>
          </a:graphicData>
        </a:graphic>
      </p:graphicFrame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7215206" y="1428736"/>
          <a:ext cx="1766918" cy="438397"/>
        </p:xfrm>
        <a:graphic>
          <a:graphicData uri="http://schemas.openxmlformats.org/presentationml/2006/ole">
            <p:oleObj spid="_x0000_s35844" name="Equation" r:id="rId5" imgW="1015920" imgH="228600" progId="Equation.DSMT4">
              <p:embed/>
            </p:oleObj>
          </a:graphicData>
        </a:graphic>
      </p:graphicFrame>
      <p:graphicFrame>
        <p:nvGraphicFramePr>
          <p:cNvPr id="35845" name="Object 5"/>
          <p:cNvGraphicFramePr>
            <a:graphicFrameLocks noChangeAspect="1"/>
          </p:cNvGraphicFramePr>
          <p:nvPr/>
        </p:nvGraphicFramePr>
        <p:xfrm>
          <a:off x="7143768" y="4572008"/>
          <a:ext cx="1837199" cy="428628"/>
        </p:xfrm>
        <a:graphic>
          <a:graphicData uri="http://schemas.openxmlformats.org/presentationml/2006/ole">
            <p:oleObj spid="_x0000_s35845" name="Equation" r:id="rId6" imgW="1079280" imgH="228600" progId="Equation.DSMT4">
              <p:embed/>
            </p:oleObj>
          </a:graphicData>
        </a:graphic>
      </p:graphicFrame>
      <p:graphicFrame>
        <p:nvGraphicFramePr>
          <p:cNvPr id="35846" name="Object 6"/>
          <p:cNvGraphicFramePr>
            <a:graphicFrameLocks noChangeAspect="1"/>
          </p:cNvGraphicFramePr>
          <p:nvPr/>
        </p:nvGraphicFramePr>
        <p:xfrm>
          <a:off x="3571868" y="1857364"/>
          <a:ext cx="1701800" cy="438150"/>
        </p:xfrm>
        <a:graphic>
          <a:graphicData uri="http://schemas.openxmlformats.org/presentationml/2006/ole">
            <p:oleObj spid="_x0000_s35846" name="Equation" r:id="rId7" imgW="977760" imgH="228600" progId="Equation.DSMT4">
              <p:embed/>
            </p:oleObj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/>
        </p:nvGraphicFramePr>
        <p:xfrm>
          <a:off x="3571868" y="5000636"/>
          <a:ext cx="1701800" cy="438150"/>
        </p:xfrm>
        <a:graphic>
          <a:graphicData uri="http://schemas.openxmlformats.org/presentationml/2006/ole">
            <p:oleObj spid="_x0000_s35847" name="Equation" r:id="rId8" imgW="977760" imgH="228600" progId="Equation.DSMT4">
              <p:embed/>
            </p:oleObj>
          </a:graphicData>
        </a:graphic>
      </p:graphicFrame>
      <p:graphicFrame>
        <p:nvGraphicFramePr>
          <p:cNvPr id="35848" name="Object 8"/>
          <p:cNvGraphicFramePr>
            <a:graphicFrameLocks noChangeAspect="1"/>
          </p:cNvGraphicFramePr>
          <p:nvPr/>
        </p:nvGraphicFramePr>
        <p:xfrm>
          <a:off x="1214414" y="2786058"/>
          <a:ext cx="1590675" cy="439738"/>
        </p:xfrm>
        <a:graphic>
          <a:graphicData uri="http://schemas.openxmlformats.org/presentationml/2006/ole">
            <p:oleObj spid="_x0000_s35848" name="Equation" r:id="rId9" imgW="914400" imgH="228600" progId="Equation.DSMT4">
              <p:embed/>
            </p:oleObj>
          </a:graphicData>
        </a:graphic>
      </p:graphicFrame>
      <p:graphicFrame>
        <p:nvGraphicFramePr>
          <p:cNvPr id="35849" name="Object 9"/>
          <p:cNvGraphicFramePr>
            <a:graphicFrameLocks noChangeAspect="1"/>
          </p:cNvGraphicFramePr>
          <p:nvPr/>
        </p:nvGraphicFramePr>
        <p:xfrm>
          <a:off x="1192213" y="5929313"/>
          <a:ext cx="1635125" cy="439737"/>
        </p:xfrm>
        <a:graphic>
          <a:graphicData uri="http://schemas.openxmlformats.org/presentationml/2006/ole">
            <p:oleObj spid="_x0000_s35849" name="Equation" r:id="rId10" imgW="939600" imgH="228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286808" cy="939784"/>
          </a:xfrm>
        </p:spPr>
        <p:txBody>
          <a:bodyPr>
            <a:normAutofit/>
          </a:bodyPr>
          <a:lstStyle/>
          <a:p>
            <a:pPr algn="ctr"/>
            <a:r>
              <a:rPr lang="sr-Cyrl-RS" sz="2400" b="1" dirty="0" smtClean="0">
                <a:solidFill>
                  <a:srgbClr val="0070C0"/>
                </a:solidFill>
              </a:rPr>
              <a:t>Прор</a:t>
            </a:r>
            <a:r>
              <a:rPr lang="ru-RU" sz="2400" b="1" dirty="0" smtClean="0">
                <a:solidFill>
                  <a:srgbClr val="0070C0"/>
                </a:solidFill>
              </a:rPr>
              <a:t>ачун када су укључени мотор 1 и мотор</a:t>
            </a:r>
            <a:r>
              <a:rPr lang="sr-Cyrl-RS" sz="2400" b="1" dirty="0" smtClean="0">
                <a:solidFill>
                  <a:srgbClr val="0070C0"/>
                </a:solidFill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</a:rPr>
              <a:t> 2 и 3 са својим кондензаторским батеријама: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214422"/>
            <a:ext cx="8501122" cy="5429288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sr-Cyrl-CS" sz="2000" u="sng" dirty="0" smtClean="0"/>
              <a:t>Заменска шема за рачунање хармоника:</a:t>
            </a:r>
          </a:p>
          <a:p>
            <a:pPr lvl="0"/>
            <a:endParaRPr lang="sr-Cyrl-CS" sz="2000" dirty="0" smtClean="0"/>
          </a:p>
          <a:p>
            <a:pPr lvl="0">
              <a:buNone/>
            </a:pPr>
            <a:endParaRPr lang="sr-Cyrl-CS" sz="2000" dirty="0" smtClean="0"/>
          </a:p>
          <a:p>
            <a:pPr lvl="0"/>
            <a:endParaRPr lang="sr-Cyrl-CS" sz="2000" dirty="0" smtClean="0"/>
          </a:p>
          <a:p>
            <a:pPr lvl="0"/>
            <a:endParaRPr lang="sr-Cyrl-CS" sz="2000" dirty="0" smtClean="0"/>
          </a:p>
          <a:p>
            <a:pPr lvl="0">
              <a:buNone/>
            </a:pPr>
            <a:endParaRPr lang="en-GB" sz="2000" dirty="0" smtClean="0"/>
          </a:p>
          <a:p>
            <a:pPr>
              <a:buNone/>
            </a:pPr>
            <a:endParaRPr lang="sr-Cyrl-RS" sz="2000" dirty="0" smtClean="0"/>
          </a:p>
          <a:p>
            <a:r>
              <a:rPr lang="ru-RU" sz="2200" dirty="0" smtClean="0"/>
              <a:t>еквивалентна реактанса 2 кондензатора и трансформатора</a:t>
            </a:r>
            <a:r>
              <a:rPr lang="sr-Cyrl-RS" sz="2200" dirty="0" smtClean="0"/>
              <a:t>: </a:t>
            </a:r>
            <a:endParaRPr lang="en-GB" sz="2200" dirty="0" smtClean="0"/>
          </a:p>
          <a:p>
            <a:pPr>
              <a:buNone/>
            </a:pPr>
            <a:endParaRPr lang="sr-Cyrl-RS" sz="2400" dirty="0" smtClean="0"/>
          </a:p>
          <a:p>
            <a:pPr>
              <a:buNone/>
            </a:pPr>
            <a:endParaRPr lang="sr-Cyrl-RS" sz="2400" dirty="0" smtClean="0"/>
          </a:p>
          <a:p>
            <a:r>
              <a:rPr lang="ru-RU" sz="2200" dirty="0" smtClean="0"/>
              <a:t>струја</a:t>
            </a:r>
            <a:r>
              <a:rPr lang="en-GB" sz="2200" dirty="0" smtClean="0"/>
              <a:t> </a:t>
            </a:r>
            <a:r>
              <a:rPr lang="en-GB" sz="2200" i="1" dirty="0" smtClean="0"/>
              <a:t> </a:t>
            </a:r>
            <a:r>
              <a:rPr lang="ru-RU" sz="2200" dirty="0" smtClean="0"/>
              <a:t> </a:t>
            </a:r>
            <a:r>
              <a:rPr lang="en-GB" sz="2200" dirty="0" smtClean="0"/>
              <a:t>  </a:t>
            </a:r>
            <a:r>
              <a:rPr lang="ru-RU" sz="2200" dirty="0" smtClean="0"/>
              <a:t>хармоника кроз кондензатор:</a:t>
            </a:r>
            <a:endParaRPr lang="sr-Cyrl-RS" sz="2200" dirty="0" smtClean="0"/>
          </a:p>
          <a:p>
            <a:endParaRPr lang="en-US" sz="3200" dirty="0" smtClean="0"/>
          </a:p>
          <a:p>
            <a:pPr lvl="1"/>
            <a:endParaRPr lang="en-GB" sz="1600" dirty="0" smtClean="0"/>
          </a:p>
        </p:txBody>
      </p:sp>
      <p:graphicFrame>
        <p:nvGraphicFramePr>
          <p:cNvPr id="34822" name="Object 6"/>
          <p:cNvGraphicFramePr>
            <a:graphicFrameLocks noChangeAspect="1"/>
          </p:cNvGraphicFramePr>
          <p:nvPr/>
        </p:nvGraphicFramePr>
        <p:xfrm>
          <a:off x="796925" y="4410075"/>
          <a:ext cx="2741613" cy="438150"/>
        </p:xfrm>
        <a:graphic>
          <a:graphicData uri="http://schemas.openxmlformats.org/presentationml/2006/ole">
            <p:oleObj spid="_x0000_s36868" name="Equation" r:id="rId3" imgW="1574640" imgH="228600" progId="Equation.DSMT4">
              <p:embed/>
            </p:oleObj>
          </a:graphicData>
        </a:graphic>
      </p:graphicFrame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1166813" y="5572125"/>
          <a:ext cx="1657350" cy="828675"/>
        </p:xfrm>
        <a:graphic>
          <a:graphicData uri="http://schemas.openxmlformats.org/presentationml/2006/ole">
            <p:oleObj spid="_x0000_s36869" name="Equation" r:id="rId4" imgW="952200" imgH="431640" progId="Equation.DSMT4">
              <p:embed/>
            </p:oleObj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500166" y="5072074"/>
          <a:ext cx="285752" cy="392909"/>
        </p:xfrm>
        <a:graphic>
          <a:graphicData uri="http://schemas.openxmlformats.org/presentationml/2006/ole">
            <p:oleObj spid="_x0000_s36870" name="Equation" r:id="rId5" imgW="126720" imgH="139680" progId="Equation.DSMT4">
              <p:embed/>
            </p:oleObj>
          </a:graphicData>
        </a:graphic>
      </p:graphicFrame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1714488"/>
            <a:ext cx="308016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285728"/>
            <a:ext cx="8858312" cy="6072230"/>
          </a:xfrm>
        </p:spPr>
        <p:txBody>
          <a:bodyPr>
            <a:normAutofit/>
          </a:bodyPr>
          <a:lstStyle/>
          <a:p>
            <a:r>
              <a:rPr lang="sr-Cyrl-RS" sz="2800" dirty="0" smtClean="0"/>
              <a:t>Прорачун за 5. хармоник:</a:t>
            </a:r>
          </a:p>
          <a:p>
            <a:pPr>
              <a:buNone/>
            </a:pPr>
            <a:endParaRPr lang="sr-Cyrl-RS" sz="1200" dirty="0" smtClean="0"/>
          </a:p>
          <a:p>
            <a:pPr lvl="1"/>
            <a:r>
              <a:rPr lang="ru-RU" sz="2200" dirty="0" smtClean="0"/>
              <a:t>еквивалентна реактанса 2 кондензатора и</a:t>
            </a:r>
            <a:r>
              <a:rPr lang="en-GB" sz="2200" dirty="0" smtClean="0"/>
              <a:t> </a:t>
            </a:r>
            <a:r>
              <a:rPr lang="ru-RU" sz="2200" dirty="0" smtClean="0"/>
              <a:t>трансформатора</a:t>
            </a:r>
            <a:r>
              <a:rPr lang="sr-Cyrl-RS" sz="2200" dirty="0" smtClean="0"/>
              <a:t>:</a:t>
            </a:r>
            <a:endParaRPr lang="en-GB" sz="2200" dirty="0" smtClean="0"/>
          </a:p>
          <a:p>
            <a:pPr lvl="1">
              <a:buNone/>
            </a:pPr>
            <a:r>
              <a:rPr lang="sr-Cyrl-RS" sz="2200" dirty="0" smtClean="0"/>
              <a:t> </a:t>
            </a:r>
            <a:endParaRPr lang="en-GB" sz="2200" dirty="0" smtClean="0"/>
          </a:p>
          <a:p>
            <a:pPr lvl="1"/>
            <a:r>
              <a:rPr lang="ru-RU" sz="2200" dirty="0" smtClean="0"/>
              <a:t>струја</a:t>
            </a:r>
            <a:r>
              <a:rPr lang="en-GB" sz="2200" dirty="0" smtClean="0"/>
              <a:t> 5. </a:t>
            </a:r>
            <a:r>
              <a:rPr lang="ru-RU" sz="2200" dirty="0" smtClean="0"/>
              <a:t>хармоника кроз </a:t>
            </a:r>
            <a:r>
              <a:rPr lang="sr-Cyrl-RS" sz="2200" dirty="0" smtClean="0"/>
              <a:t>један </a:t>
            </a:r>
            <a:r>
              <a:rPr lang="ru-RU" sz="2200" dirty="0" smtClean="0"/>
              <a:t>кондензатор:</a:t>
            </a:r>
            <a:endParaRPr lang="sr-Cyrl-RS" sz="2200" dirty="0" smtClean="0"/>
          </a:p>
          <a:p>
            <a:pPr>
              <a:buNone/>
            </a:pPr>
            <a:endParaRPr lang="sr-Cyrl-RS" sz="2800" dirty="0" smtClean="0"/>
          </a:p>
          <a:p>
            <a:pPr>
              <a:buNone/>
            </a:pPr>
            <a:endParaRPr lang="en-GB" sz="1800" dirty="0" smtClean="0"/>
          </a:p>
          <a:p>
            <a:pPr>
              <a:buNone/>
            </a:pPr>
            <a:endParaRPr lang="sr-Cyrl-RS" sz="1800" dirty="0" smtClean="0"/>
          </a:p>
          <a:p>
            <a:r>
              <a:rPr lang="sr-Cyrl-RS" sz="2800" dirty="0" smtClean="0"/>
              <a:t>Прорачун за 7. хармоник:</a:t>
            </a:r>
          </a:p>
          <a:p>
            <a:pPr>
              <a:buNone/>
            </a:pPr>
            <a:endParaRPr lang="sr-Cyrl-RS" sz="1200" dirty="0" smtClean="0"/>
          </a:p>
          <a:p>
            <a:pPr lvl="1"/>
            <a:r>
              <a:rPr lang="ru-RU" sz="2200" dirty="0" smtClean="0"/>
              <a:t>еквивалентна реактанса 2 кондензатора и</a:t>
            </a:r>
            <a:r>
              <a:rPr lang="en-GB" sz="2200" dirty="0" smtClean="0"/>
              <a:t> </a:t>
            </a:r>
            <a:r>
              <a:rPr lang="ru-RU" sz="2200" dirty="0" smtClean="0"/>
              <a:t>трансформатора</a:t>
            </a:r>
            <a:r>
              <a:rPr lang="sr-Cyrl-RS" sz="2200" dirty="0" smtClean="0"/>
              <a:t>:</a:t>
            </a:r>
          </a:p>
          <a:p>
            <a:pPr lvl="1">
              <a:buNone/>
            </a:pPr>
            <a:endParaRPr lang="sr-Cyrl-RS" sz="2400" dirty="0" smtClean="0"/>
          </a:p>
          <a:p>
            <a:pPr lvl="1"/>
            <a:r>
              <a:rPr lang="ru-RU" sz="2200" dirty="0" smtClean="0"/>
              <a:t>струја </a:t>
            </a:r>
            <a:r>
              <a:rPr lang="en-GB" sz="2200" dirty="0" smtClean="0"/>
              <a:t>7. </a:t>
            </a:r>
            <a:r>
              <a:rPr lang="ru-RU" sz="2200" dirty="0" smtClean="0"/>
              <a:t>хармоника кроз један кондензатор:</a:t>
            </a:r>
            <a:endParaRPr lang="sr-Cyrl-RS" sz="2200" dirty="0" smtClean="0"/>
          </a:p>
          <a:p>
            <a:pPr>
              <a:buNone/>
            </a:pPr>
            <a:endParaRPr lang="en-US" sz="2800" dirty="0"/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1016000" y="1428750"/>
          <a:ext cx="1878013" cy="438150"/>
        </p:xfrm>
        <a:graphic>
          <a:graphicData uri="http://schemas.openxmlformats.org/presentationml/2006/ole">
            <p:oleObj spid="_x0000_s37892" name="Equation" r:id="rId3" imgW="1079280" imgH="228600" progId="Equation.DSMT4">
              <p:embed/>
            </p:oleObj>
          </a:graphicData>
        </a:graphic>
      </p:graphicFrame>
      <p:graphicFrame>
        <p:nvGraphicFramePr>
          <p:cNvPr id="35845" name="Object 5"/>
          <p:cNvGraphicFramePr>
            <a:graphicFrameLocks noChangeAspect="1"/>
          </p:cNvGraphicFramePr>
          <p:nvPr/>
        </p:nvGraphicFramePr>
        <p:xfrm>
          <a:off x="1017588" y="4572000"/>
          <a:ext cx="1944687" cy="428625"/>
        </p:xfrm>
        <a:graphic>
          <a:graphicData uri="http://schemas.openxmlformats.org/presentationml/2006/ole">
            <p:oleObj spid="_x0000_s37893" name="Equation" r:id="rId4" imgW="1143000" imgH="228600" progId="Equation.DSMT4">
              <p:embed/>
            </p:oleObj>
          </a:graphicData>
        </a:graphic>
      </p:graphicFrame>
      <p:graphicFrame>
        <p:nvGraphicFramePr>
          <p:cNvPr id="35848" name="Object 8"/>
          <p:cNvGraphicFramePr>
            <a:graphicFrameLocks noChangeAspect="1"/>
          </p:cNvGraphicFramePr>
          <p:nvPr/>
        </p:nvGraphicFramePr>
        <p:xfrm>
          <a:off x="1058863" y="2357438"/>
          <a:ext cx="1833562" cy="500062"/>
        </p:xfrm>
        <a:graphic>
          <a:graphicData uri="http://schemas.openxmlformats.org/presentationml/2006/ole">
            <p:oleObj spid="_x0000_s37896" name="Equation" r:id="rId5" imgW="927000" imgH="228600" progId="Equation.DSMT4">
              <p:embed/>
            </p:oleObj>
          </a:graphicData>
        </a:graphic>
      </p:graphicFrame>
      <p:graphicFrame>
        <p:nvGraphicFramePr>
          <p:cNvPr id="35849" name="Object 9"/>
          <p:cNvGraphicFramePr>
            <a:graphicFrameLocks noChangeAspect="1"/>
          </p:cNvGraphicFramePr>
          <p:nvPr/>
        </p:nvGraphicFramePr>
        <p:xfrm>
          <a:off x="1000100" y="5429264"/>
          <a:ext cx="2002329" cy="500066"/>
        </p:xfrm>
        <a:graphic>
          <a:graphicData uri="http://schemas.openxmlformats.org/presentationml/2006/ole">
            <p:oleObj spid="_x0000_s37897" name="Equation" r:id="rId6" imgW="939600" imgH="22860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28596" y="0"/>
            <a:ext cx="7615262" cy="11430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sz="3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4</a:t>
            </a:r>
            <a:r>
              <a:rPr kumimoji="0" lang="sr-Cyrl-RS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sr-Cyrl-RS" sz="34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Утицај виших хармоника струја на напон сабирница</a:t>
            </a: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28596" y="1071546"/>
            <a:ext cx="8215370" cy="455455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sr-Cyrl-RS" dirty="0" smtClean="0"/>
              <a:t>Да ли би и које хармонике било потребно филтрирати да су сва 3 мотора била напајана преко фреквентног регулатора?</a:t>
            </a:r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</a:pPr>
            <a:r>
              <a:rPr lang="sr-Cyrl-RS" dirty="0" smtClean="0"/>
              <a:t>користи се критеријум максималног хармонијског изобличења напона на сабирницама са којих се напајају мотори:</a:t>
            </a:r>
          </a:p>
        </p:txBody>
      </p:sp>
      <p:graphicFrame>
        <p:nvGraphicFramePr>
          <p:cNvPr id="5" name="Group 431"/>
          <p:cNvGraphicFramePr>
            <a:graphicFrameLocks noGrp="1"/>
          </p:cNvGraphicFramePr>
          <p:nvPr/>
        </p:nvGraphicFramePr>
        <p:xfrm>
          <a:off x="857224" y="2356754"/>
          <a:ext cx="7286678" cy="4501246"/>
        </p:xfrm>
        <a:graphic>
          <a:graphicData uri="http://schemas.openxmlformats.org/drawingml/2006/table">
            <a:tbl>
              <a:tblPr/>
              <a:tblGrid>
                <a:gridCol w="1214770"/>
                <a:gridCol w="1323787"/>
                <a:gridCol w="1187515"/>
                <a:gridCol w="1319899"/>
                <a:gridCol w="1121329"/>
                <a:gridCol w="1119378"/>
              </a:tblGrid>
              <a:tr h="42843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Neparni harmonici koji nisu deljivi sa 3</a:t>
                      </a:r>
                      <a:endParaRPr kumimoji="0" lang="sr-Latn-C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Neparni harmonici deljivi sa 3</a:t>
                      </a:r>
                      <a:endParaRPr kumimoji="0" lang="sr-Latn-C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Parni harmonici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98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Red harmonika </a:t>
                      </a:r>
                      <a:r>
                        <a:rPr kumimoji="0" lang="sr-Latn-CS" altLang="zh-CN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Harmonik napona %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Red harmonika </a:t>
                      </a:r>
                      <a:r>
                        <a:rPr kumimoji="0" lang="sr-Latn-CS" altLang="zh-CN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Harmonik napona %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Red harmonika </a:t>
                      </a:r>
                      <a:r>
                        <a:rPr kumimoji="0" lang="sr-Latn-CS" altLang="zh-CN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Harmonik napona %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sr-Latn-C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3.5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sr-Latn-C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 21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5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00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kumimoji="0" lang="sr-Latn-C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 12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5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 25</a:t>
                      </a:r>
                      <a:endParaRPr kumimoji="0" lang="sr-Latn-C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Latn-CS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 + 0.5 25/</a:t>
                      </a:r>
                      <a:r>
                        <a:rPr kumimoji="0" lang="sr-Latn-CS" altLang="zh-CN" sz="12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kumimoji="0" lang="sr-Latn-C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7972452" cy="5697559"/>
          </a:xfrm>
        </p:spPr>
        <p:txBody>
          <a:bodyPr>
            <a:normAutofit/>
          </a:bodyPr>
          <a:lstStyle/>
          <a:p>
            <a:pPr marL="23813" indent="-23813">
              <a:buNone/>
            </a:pPr>
            <a:r>
              <a:rPr lang="sr-Cyrl-RS" sz="2000" dirty="0" smtClean="0"/>
              <a:t>Заменска шема када се сва 3 мотора напајају преко фреквентног регулатора:</a:t>
            </a:r>
          </a:p>
          <a:p>
            <a:pPr>
              <a:buNone/>
            </a:pPr>
            <a:endParaRPr lang="sr-Cyrl-RS" sz="2000" dirty="0" smtClean="0"/>
          </a:p>
          <a:p>
            <a:pPr>
              <a:buNone/>
            </a:pPr>
            <a:endParaRPr lang="sr-Cyrl-RS" sz="2000" dirty="0" smtClean="0"/>
          </a:p>
          <a:p>
            <a:pPr>
              <a:buNone/>
            </a:pPr>
            <a:endParaRPr lang="sr-Cyrl-RS" sz="2000" dirty="0" smtClean="0"/>
          </a:p>
          <a:p>
            <a:pPr>
              <a:buNone/>
            </a:pPr>
            <a:endParaRPr lang="sr-Cyrl-RS" sz="2000" dirty="0" smtClean="0"/>
          </a:p>
          <a:p>
            <a:pPr>
              <a:buNone/>
            </a:pPr>
            <a:endParaRPr lang="sr-Cyrl-RS" sz="2000" dirty="0" smtClean="0"/>
          </a:p>
          <a:p>
            <a:pPr>
              <a:buNone/>
            </a:pPr>
            <a:endParaRPr lang="sr-Cyrl-RS" sz="2000" dirty="0" smtClean="0"/>
          </a:p>
          <a:p>
            <a:r>
              <a:rPr lang="en-GB" sz="2000" dirty="0" smtClean="0"/>
              <a:t> </a:t>
            </a:r>
          </a:p>
          <a:p>
            <a:pPr>
              <a:buNone/>
            </a:pPr>
            <a:endParaRPr lang="en-GB" sz="2000" dirty="0" smtClean="0"/>
          </a:p>
          <a:p>
            <a:r>
              <a:rPr lang="en-GB" sz="2000" dirty="0" smtClean="0"/>
              <a:t> </a:t>
            </a:r>
          </a:p>
          <a:p>
            <a:endParaRPr lang="en-GB" sz="2000" dirty="0" smtClean="0"/>
          </a:p>
          <a:p>
            <a:r>
              <a:rPr lang="en-GB" sz="2000" dirty="0" smtClean="0"/>
              <a:t> </a:t>
            </a:r>
          </a:p>
          <a:p>
            <a:endParaRPr lang="en-GB" sz="2000" dirty="0" smtClean="0"/>
          </a:p>
          <a:p>
            <a:endParaRPr lang="sr-Cyrl-RS" sz="2000" dirty="0" smtClean="0"/>
          </a:p>
          <a:p>
            <a:endParaRPr lang="en-US" sz="2000" dirty="0"/>
          </a:p>
        </p:txBody>
      </p:sp>
      <p:grpSp>
        <p:nvGrpSpPr>
          <p:cNvPr id="18" name="Group 5"/>
          <p:cNvGrpSpPr>
            <a:grpSpLocks/>
          </p:cNvGrpSpPr>
          <p:nvPr/>
        </p:nvGrpSpPr>
        <p:grpSpPr bwMode="auto">
          <a:xfrm>
            <a:off x="785769" y="1285860"/>
            <a:ext cx="2857234" cy="1606550"/>
            <a:chOff x="1099" y="6215"/>
            <a:chExt cx="4579" cy="2701"/>
          </a:xfrm>
        </p:grpSpPr>
        <p:sp>
          <p:nvSpPr>
            <p:cNvPr id="19" name="Rectangle 6"/>
            <p:cNvSpPr>
              <a:spLocks noChangeArrowheads="1"/>
            </p:cNvSpPr>
            <p:nvPr/>
          </p:nvSpPr>
          <p:spPr bwMode="auto">
            <a:xfrm>
              <a:off x="2328" y="7259"/>
              <a:ext cx="168" cy="612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7"/>
            <p:cNvSpPr>
              <a:spLocks noChangeShapeType="1"/>
            </p:cNvSpPr>
            <p:nvPr/>
          </p:nvSpPr>
          <p:spPr bwMode="auto">
            <a:xfrm flipV="1">
              <a:off x="2412" y="6275"/>
              <a:ext cx="0" cy="9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8"/>
            <p:cNvSpPr>
              <a:spLocks noChangeShapeType="1"/>
            </p:cNvSpPr>
            <p:nvPr/>
          </p:nvSpPr>
          <p:spPr bwMode="auto">
            <a:xfrm flipV="1">
              <a:off x="2412" y="7859"/>
              <a:ext cx="0" cy="9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9"/>
            <p:cNvSpPr>
              <a:spLocks noChangeShapeType="1"/>
            </p:cNvSpPr>
            <p:nvPr/>
          </p:nvSpPr>
          <p:spPr bwMode="auto">
            <a:xfrm flipV="1">
              <a:off x="2412" y="6279"/>
              <a:ext cx="2456" cy="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10"/>
            <p:cNvSpPr>
              <a:spLocks noChangeShapeType="1"/>
            </p:cNvSpPr>
            <p:nvPr/>
          </p:nvSpPr>
          <p:spPr bwMode="auto">
            <a:xfrm>
              <a:off x="2412" y="8855"/>
              <a:ext cx="244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Oval 11"/>
            <p:cNvSpPr>
              <a:spLocks noChangeArrowheads="1"/>
            </p:cNvSpPr>
            <p:nvPr/>
          </p:nvSpPr>
          <p:spPr bwMode="auto">
            <a:xfrm>
              <a:off x="4608" y="7283"/>
              <a:ext cx="480" cy="492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12"/>
            <p:cNvSpPr>
              <a:spLocks noChangeShapeType="1"/>
            </p:cNvSpPr>
            <p:nvPr/>
          </p:nvSpPr>
          <p:spPr bwMode="auto">
            <a:xfrm flipV="1">
              <a:off x="4848" y="6275"/>
              <a:ext cx="0" cy="9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13"/>
            <p:cNvSpPr>
              <a:spLocks noChangeShapeType="1"/>
            </p:cNvSpPr>
            <p:nvPr/>
          </p:nvSpPr>
          <p:spPr bwMode="auto">
            <a:xfrm flipV="1">
              <a:off x="4848" y="7787"/>
              <a:ext cx="0" cy="106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14"/>
            <p:cNvSpPr>
              <a:spLocks noChangeShapeType="1"/>
            </p:cNvSpPr>
            <p:nvPr/>
          </p:nvSpPr>
          <p:spPr bwMode="auto">
            <a:xfrm flipV="1">
              <a:off x="4848" y="7379"/>
              <a:ext cx="0" cy="3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 Box 15"/>
            <p:cNvSpPr txBox="1">
              <a:spLocks noChangeArrowheads="1"/>
            </p:cNvSpPr>
            <p:nvPr/>
          </p:nvSpPr>
          <p:spPr bwMode="auto">
            <a:xfrm>
              <a:off x="1099" y="7283"/>
              <a:ext cx="1145" cy="5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dirty="0" smtClean="0"/>
                <a:t>j</a:t>
              </a:r>
              <a:r>
                <a:rPr lang="en-US" dirty="0" smtClean="0">
                  <a:sym typeface="Symbol" pitchFamily="18" charset="2"/>
                </a:rPr>
                <a:t></a:t>
              </a:r>
              <a:r>
                <a:rPr lang="en-GB" dirty="0" smtClean="0">
                  <a:sym typeface="Symbol" pitchFamily="18" charset="2"/>
                </a:rPr>
                <a:t>X</a:t>
              </a:r>
              <a:r>
                <a:rPr lang="en-US" baseline="-25000" dirty="0" smtClean="0"/>
                <a:t>ks</a:t>
              </a:r>
              <a:endParaRPr lang="en-US" dirty="0"/>
            </a:p>
          </p:txBody>
        </p:sp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5004" y="7283"/>
              <a:ext cx="674" cy="6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dirty="0"/>
                <a:t>I</a:t>
              </a:r>
              <a:r>
                <a:rPr lang="en-US" baseline="-25000" dirty="0">
                  <a:sym typeface="Symbol" pitchFamily="18" charset="2"/>
                </a:rPr>
                <a:t></a:t>
              </a:r>
              <a:endParaRPr lang="en-US" dirty="0"/>
            </a:p>
          </p:txBody>
        </p:sp>
        <p:sp>
          <p:nvSpPr>
            <p:cNvPr id="30" name="Text Box 17"/>
            <p:cNvSpPr txBox="1">
              <a:spLocks noChangeArrowheads="1"/>
            </p:cNvSpPr>
            <p:nvPr/>
          </p:nvSpPr>
          <p:spPr bwMode="auto">
            <a:xfrm>
              <a:off x="3618" y="7294"/>
              <a:ext cx="801" cy="54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dirty="0"/>
                <a:t>U</a:t>
              </a:r>
              <a:r>
                <a:rPr lang="en-US" baseline="-25000" dirty="0">
                  <a:sym typeface="Symbol" pitchFamily="18" charset="2"/>
                </a:rPr>
                <a:t></a:t>
              </a:r>
              <a:endParaRPr lang="en-US" dirty="0"/>
            </a:p>
          </p:txBody>
        </p:sp>
        <p:sp>
          <p:nvSpPr>
            <p:cNvPr id="31" name="Oval 18"/>
            <p:cNvSpPr>
              <a:spLocks noChangeArrowheads="1"/>
            </p:cNvSpPr>
            <p:nvPr/>
          </p:nvSpPr>
          <p:spPr bwMode="auto">
            <a:xfrm>
              <a:off x="3483" y="8775"/>
              <a:ext cx="141" cy="14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Oval 19"/>
            <p:cNvSpPr>
              <a:spLocks noChangeArrowheads="1"/>
            </p:cNvSpPr>
            <p:nvPr/>
          </p:nvSpPr>
          <p:spPr bwMode="auto">
            <a:xfrm>
              <a:off x="3491" y="6215"/>
              <a:ext cx="141" cy="14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20"/>
            <p:cNvSpPr>
              <a:spLocks noChangeShapeType="1"/>
            </p:cNvSpPr>
            <p:nvPr/>
          </p:nvSpPr>
          <p:spPr bwMode="auto">
            <a:xfrm flipV="1">
              <a:off x="3541" y="6502"/>
              <a:ext cx="0" cy="2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1000100" y="4000504"/>
          <a:ext cx="3071834" cy="545757"/>
        </p:xfrm>
        <a:graphic>
          <a:graphicData uri="http://schemas.openxmlformats.org/presentationml/2006/ole">
            <p:oleObj spid="_x0000_s38914" name="Equation" r:id="rId3" imgW="1384200" imgH="241200" progId="Equation.DSMT4">
              <p:embed/>
            </p:oleObj>
          </a:graphicData>
        </a:graphic>
      </p:graphicFrame>
      <p:graphicFrame>
        <p:nvGraphicFramePr>
          <p:cNvPr id="38916" name="Object 4"/>
          <p:cNvGraphicFramePr>
            <a:graphicFrameLocks noChangeAspect="1"/>
          </p:cNvGraphicFramePr>
          <p:nvPr/>
        </p:nvGraphicFramePr>
        <p:xfrm>
          <a:off x="928662" y="3214686"/>
          <a:ext cx="1520825" cy="546100"/>
        </p:xfrm>
        <a:graphic>
          <a:graphicData uri="http://schemas.openxmlformats.org/presentationml/2006/ole">
            <p:oleObj spid="_x0000_s38916" name="Equation" r:id="rId4" imgW="685800" imgH="241200" progId="Equation.DSMT4">
              <p:embed/>
            </p:oleObj>
          </a:graphicData>
        </a:graphic>
      </p:graphicFrame>
      <p:graphicFrame>
        <p:nvGraphicFramePr>
          <p:cNvPr id="38917" name="Object 5"/>
          <p:cNvGraphicFramePr>
            <a:graphicFrameLocks noChangeAspect="1"/>
          </p:cNvGraphicFramePr>
          <p:nvPr/>
        </p:nvGraphicFramePr>
        <p:xfrm>
          <a:off x="1000100" y="4572008"/>
          <a:ext cx="2078038" cy="1009650"/>
        </p:xfrm>
        <a:graphic>
          <a:graphicData uri="http://schemas.openxmlformats.org/presentationml/2006/ole">
            <p:oleObj spid="_x0000_s38917" name="Equation" r:id="rId5" imgW="939600" imgH="4442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7467600" cy="6000792"/>
          </a:xfrm>
        </p:spPr>
        <p:txBody>
          <a:bodyPr>
            <a:normAutofit/>
          </a:bodyPr>
          <a:lstStyle/>
          <a:p>
            <a:r>
              <a:rPr lang="sr-Cyrl-RS" sz="2400" dirty="0" smtClean="0"/>
              <a:t>Прорачун за 5. хармоник:</a:t>
            </a:r>
          </a:p>
          <a:p>
            <a:pPr>
              <a:buNone/>
            </a:pPr>
            <a:endParaRPr lang="sr-Cyrl-RS" sz="2400" dirty="0" smtClean="0"/>
          </a:p>
          <a:p>
            <a:pPr lvl="1"/>
            <a:r>
              <a:rPr lang="sr-Cyrl-RS" sz="2000" dirty="0" smtClean="0"/>
              <a:t> </a:t>
            </a:r>
          </a:p>
          <a:p>
            <a:pPr lvl="1"/>
            <a:endParaRPr lang="sr-Cyrl-RS" sz="2000" dirty="0" smtClean="0"/>
          </a:p>
          <a:p>
            <a:pPr lvl="1"/>
            <a:r>
              <a:rPr lang="sr-Cyrl-RS" sz="2000" dirty="0" smtClean="0"/>
              <a:t> </a:t>
            </a:r>
          </a:p>
          <a:p>
            <a:pPr lvl="1"/>
            <a:endParaRPr lang="sr-Cyrl-RS" sz="2000" dirty="0" smtClean="0"/>
          </a:p>
          <a:p>
            <a:pPr lvl="1"/>
            <a:r>
              <a:rPr lang="sr-Cyrl-RS" sz="2000" dirty="0" smtClean="0"/>
              <a:t> </a:t>
            </a:r>
          </a:p>
          <a:p>
            <a:endParaRPr lang="sr-Cyrl-RS" sz="2400" dirty="0" smtClean="0"/>
          </a:p>
          <a:p>
            <a:r>
              <a:rPr lang="sr-Cyrl-RS" sz="2400" dirty="0" smtClean="0"/>
              <a:t> Прорачун за 7. хармоник:</a:t>
            </a:r>
          </a:p>
          <a:p>
            <a:pPr lvl="1"/>
            <a:endParaRPr lang="sr-Cyrl-RS" sz="2000" dirty="0" smtClean="0"/>
          </a:p>
          <a:p>
            <a:pPr lvl="1"/>
            <a:r>
              <a:rPr lang="sr-Cyrl-RS" sz="2000" dirty="0" smtClean="0"/>
              <a:t> </a:t>
            </a:r>
          </a:p>
          <a:p>
            <a:pPr lvl="1"/>
            <a:endParaRPr lang="sr-Cyrl-RS" sz="2000" dirty="0" smtClean="0"/>
          </a:p>
          <a:p>
            <a:pPr lvl="1"/>
            <a:r>
              <a:rPr lang="sr-Cyrl-RS" sz="2000" dirty="0" smtClean="0"/>
              <a:t> </a:t>
            </a:r>
          </a:p>
          <a:p>
            <a:pPr lvl="1"/>
            <a:endParaRPr lang="sr-Cyrl-RS" sz="2000" dirty="0" smtClean="0"/>
          </a:p>
          <a:p>
            <a:pPr lvl="1"/>
            <a:r>
              <a:rPr lang="sr-Cyrl-RS" sz="2000" dirty="0" smtClean="0"/>
              <a:t> </a:t>
            </a:r>
          </a:p>
          <a:p>
            <a:pPr lvl="1"/>
            <a:endParaRPr lang="sr-Cyrl-RS" sz="1600" dirty="0" smtClean="0"/>
          </a:p>
          <a:p>
            <a:endParaRPr lang="sr-Cyrl-RS" sz="2400" dirty="0" smtClean="0"/>
          </a:p>
          <a:p>
            <a:endParaRPr lang="sr-Cyrl-RS" sz="2400" dirty="0" smtClean="0"/>
          </a:p>
        </p:txBody>
      </p: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1285852" y="1214422"/>
          <a:ext cx="4872038" cy="546100"/>
        </p:xfrm>
        <a:graphic>
          <a:graphicData uri="http://schemas.openxmlformats.org/presentationml/2006/ole">
            <p:oleObj spid="_x0000_s39939" name="Equation" r:id="rId3" imgW="2197080" imgH="241200" progId="Equation.DSMT4">
              <p:embed/>
            </p:oleObj>
          </a:graphicData>
        </a:graphic>
      </p:graphicFrame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1285852" y="1928802"/>
          <a:ext cx="6481763" cy="546100"/>
        </p:xfrm>
        <a:graphic>
          <a:graphicData uri="http://schemas.openxmlformats.org/presentationml/2006/ole">
            <p:oleObj spid="_x0000_s39941" name="Equation" r:id="rId4" imgW="2920680" imgH="241200" progId="Equation.DSMT4">
              <p:embed/>
            </p:oleObj>
          </a:graphicData>
        </a:graphic>
      </p:graphicFrame>
      <p:graphicFrame>
        <p:nvGraphicFramePr>
          <p:cNvPr id="39943" name="Object 7"/>
          <p:cNvGraphicFramePr>
            <a:graphicFrameLocks noChangeAspect="1"/>
          </p:cNvGraphicFramePr>
          <p:nvPr/>
        </p:nvGraphicFramePr>
        <p:xfrm>
          <a:off x="1357290" y="2500306"/>
          <a:ext cx="3398838" cy="1009650"/>
        </p:xfrm>
        <a:graphic>
          <a:graphicData uri="http://schemas.openxmlformats.org/presentationml/2006/ole">
            <p:oleObj spid="_x0000_s39943" name="Equation" r:id="rId5" imgW="1536480" imgH="444240" progId="Equation.DSMT4">
              <p:embed/>
            </p:oleObj>
          </a:graphicData>
        </a:graphic>
      </p:graphicFrame>
      <p:graphicFrame>
        <p:nvGraphicFramePr>
          <p:cNvPr id="39945" name="Object 9"/>
          <p:cNvGraphicFramePr>
            <a:graphicFrameLocks noChangeAspect="1"/>
          </p:cNvGraphicFramePr>
          <p:nvPr/>
        </p:nvGraphicFramePr>
        <p:xfrm>
          <a:off x="1327150" y="4286250"/>
          <a:ext cx="4787900" cy="546100"/>
        </p:xfrm>
        <a:graphic>
          <a:graphicData uri="http://schemas.openxmlformats.org/presentationml/2006/ole">
            <p:oleObj spid="_x0000_s39945" name="Equation" r:id="rId6" imgW="2158920" imgH="241200" progId="Equation.DSMT4">
              <p:embed/>
            </p:oleObj>
          </a:graphicData>
        </a:graphic>
      </p:graphicFrame>
      <p:graphicFrame>
        <p:nvGraphicFramePr>
          <p:cNvPr id="39946" name="Object 10"/>
          <p:cNvGraphicFramePr>
            <a:graphicFrameLocks noChangeAspect="1"/>
          </p:cNvGraphicFramePr>
          <p:nvPr/>
        </p:nvGraphicFramePr>
        <p:xfrm>
          <a:off x="1285852" y="5000636"/>
          <a:ext cx="6565900" cy="546100"/>
        </p:xfrm>
        <a:graphic>
          <a:graphicData uri="http://schemas.openxmlformats.org/presentationml/2006/ole">
            <p:oleObj spid="_x0000_s39946" name="Equation" r:id="rId7" imgW="2958840" imgH="241200" progId="Equation.DSMT4">
              <p:embed/>
            </p:oleObj>
          </a:graphicData>
        </a:graphic>
      </p:graphicFrame>
      <p:graphicFrame>
        <p:nvGraphicFramePr>
          <p:cNvPr id="39947" name="Object 11"/>
          <p:cNvGraphicFramePr>
            <a:graphicFrameLocks noChangeAspect="1"/>
          </p:cNvGraphicFramePr>
          <p:nvPr/>
        </p:nvGraphicFramePr>
        <p:xfrm>
          <a:off x="1357290" y="5572140"/>
          <a:ext cx="3201987" cy="1009650"/>
        </p:xfrm>
        <a:graphic>
          <a:graphicData uri="http://schemas.openxmlformats.org/presentationml/2006/ole">
            <p:oleObj spid="_x0000_s39947" name="Equation" r:id="rId8" imgW="1447560" imgH="444240" progId="Equation.DSMT4">
              <p:embed/>
            </p:oleObj>
          </a:graphicData>
        </a:graphic>
      </p:graphicFrame>
      <p:graphicFrame>
        <p:nvGraphicFramePr>
          <p:cNvPr id="39948" name="Object 12"/>
          <p:cNvGraphicFramePr>
            <a:graphicFrameLocks noChangeAspect="1"/>
          </p:cNvGraphicFramePr>
          <p:nvPr/>
        </p:nvGraphicFramePr>
        <p:xfrm>
          <a:off x="4745038" y="2714625"/>
          <a:ext cx="2724150" cy="431800"/>
        </p:xfrm>
        <a:graphic>
          <a:graphicData uri="http://schemas.openxmlformats.org/presentationml/2006/ole">
            <p:oleObj spid="_x0000_s39948" name="Equation" r:id="rId9" imgW="1231560" imgH="190440" progId="Equation.DSMT4">
              <p:embed/>
            </p:oleObj>
          </a:graphicData>
        </a:graphic>
      </p:graphicFrame>
      <p:graphicFrame>
        <p:nvGraphicFramePr>
          <p:cNvPr id="39949" name="Object 13"/>
          <p:cNvGraphicFramePr>
            <a:graphicFrameLocks noChangeAspect="1"/>
          </p:cNvGraphicFramePr>
          <p:nvPr/>
        </p:nvGraphicFramePr>
        <p:xfrm>
          <a:off x="4643438" y="5786454"/>
          <a:ext cx="2724150" cy="431800"/>
        </p:xfrm>
        <a:graphic>
          <a:graphicData uri="http://schemas.openxmlformats.org/presentationml/2006/ole">
            <p:oleObj spid="_x0000_s39949" name="Equation" r:id="rId10" imgW="1231560" imgH="1904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7467600" cy="6000792"/>
          </a:xfrm>
        </p:spPr>
        <p:txBody>
          <a:bodyPr>
            <a:normAutofit/>
          </a:bodyPr>
          <a:lstStyle/>
          <a:p>
            <a:r>
              <a:rPr lang="sr-Cyrl-RS" sz="2400" dirty="0" smtClean="0"/>
              <a:t>Прорачун за </a:t>
            </a:r>
            <a:r>
              <a:rPr lang="en-GB" sz="2400" dirty="0" smtClean="0"/>
              <a:t>11</a:t>
            </a:r>
            <a:r>
              <a:rPr lang="sr-Cyrl-RS" sz="2400" dirty="0" smtClean="0"/>
              <a:t>. хармоник:</a:t>
            </a:r>
          </a:p>
          <a:p>
            <a:pPr>
              <a:buNone/>
            </a:pPr>
            <a:endParaRPr lang="sr-Cyrl-RS" sz="2400" dirty="0" smtClean="0"/>
          </a:p>
          <a:p>
            <a:pPr lvl="1"/>
            <a:r>
              <a:rPr lang="sr-Cyrl-RS" sz="2000" dirty="0" smtClean="0"/>
              <a:t> </a:t>
            </a:r>
          </a:p>
          <a:p>
            <a:pPr lvl="1"/>
            <a:endParaRPr lang="sr-Cyrl-RS" sz="2000" dirty="0" smtClean="0"/>
          </a:p>
          <a:p>
            <a:pPr lvl="1"/>
            <a:r>
              <a:rPr lang="sr-Cyrl-RS" sz="2000" dirty="0" smtClean="0"/>
              <a:t> </a:t>
            </a:r>
          </a:p>
          <a:p>
            <a:pPr lvl="1"/>
            <a:endParaRPr lang="sr-Cyrl-RS" sz="2000" dirty="0" smtClean="0"/>
          </a:p>
          <a:p>
            <a:pPr lvl="1"/>
            <a:r>
              <a:rPr lang="en-GB" sz="2000" dirty="0" smtClean="0"/>
              <a:t>  </a:t>
            </a:r>
          </a:p>
          <a:p>
            <a:pPr lvl="1"/>
            <a:endParaRPr lang="en-GB" sz="2000" dirty="0" smtClean="0"/>
          </a:p>
          <a:p>
            <a:endParaRPr lang="sr-Cyrl-RS" sz="2400" dirty="0" smtClean="0"/>
          </a:p>
          <a:p>
            <a:r>
              <a:rPr lang="sr-Cyrl-RS" sz="2400" dirty="0" smtClean="0"/>
              <a:t>Да се сва 3 мотора напајају преко фреквентног регулатора, било би потребно филтрирати 5. и 7. хармоник</a:t>
            </a:r>
          </a:p>
          <a:p>
            <a:pPr>
              <a:buNone/>
            </a:pPr>
            <a:endParaRPr lang="sr-Cyrl-RS" sz="2400" dirty="0" smtClean="0"/>
          </a:p>
          <a:p>
            <a:endParaRPr lang="sr-Cyrl-RS" sz="2400" dirty="0" smtClean="0"/>
          </a:p>
        </p:txBody>
      </p: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1370013" y="1214438"/>
          <a:ext cx="4702175" cy="546100"/>
        </p:xfrm>
        <a:graphic>
          <a:graphicData uri="http://schemas.openxmlformats.org/presentationml/2006/ole">
            <p:oleObj spid="_x0000_s40962" name="Equation" r:id="rId3" imgW="2120760" imgH="241200" progId="Equation.DSMT4">
              <p:embed/>
            </p:oleObj>
          </a:graphicData>
        </a:graphic>
      </p:graphicFrame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1285852" y="1928802"/>
          <a:ext cx="6481763" cy="546100"/>
        </p:xfrm>
        <a:graphic>
          <a:graphicData uri="http://schemas.openxmlformats.org/presentationml/2006/ole">
            <p:oleObj spid="_x0000_s40963" name="Equation" r:id="rId4" imgW="2920680" imgH="241200" progId="Equation.DSMT4">
              <p:embed/>
            </p:oleObj>
          </a:graphicData>
        </a:graphic>
      </p:graphicFrame>
      <p:graphicFrame>
        <p:nvGraphicFramePr>
          <p:cNvPr id="39943" name="Object 7"/>
          <p:cNvGraphicFramePr>
            <a:graphicFrameLocks noChangeAspect="1"/>
          </p:cNvGraphicFramePr>
          <p:nvPr/>
        </p:nvGraphicFramePr>
        <p:xfrm>
          <a:off x="1398588" y="2500313"/>
          <a:ext cx="3314700" cy="1009650"/>
        </p:xfrm>
        <a:graphic>
          <a:graphicData uri="http://schemas.openxmlformats.org/presentationml/2006/ole">
            <p:oleObj spid="_x0000_s40964" name="Equation" r:id="rId5" imgW="1498320" imgH="444240" progId="Equation.DSMT4">
              <p:embed/>
            </p:oleObj>
          </a:graphicData>
        </a:graphic>
      </p:graphicFrame>
      <p:graphicFrame>
        <p:nvGraphicFramePr>
          <p:cNvPr id="40968" name="Object 8"/>
          <p:cNvGraphicFramePr>
            <a:graphicFrameLocks noChangeAspect="1"/>
          </p:cNvGraphicFramePr>
          <p:nvPr/>
        </p:nvGraphicFramePr>
        <p:xfrm>
          <a:off x="4702175" y="2714625"/>
          <a:ext cx="2809875" cy="431800"/>
        </p:xfrm>
        <a:graphic>
          <a:graphicData uri="http://schemas.openxmlformats.org/presentationml/2006/ole">
            <p:oleObj spid="_x0000_s40968" name="Equation" r:id="rId6" imgW="1269720" imgH="190440" progId="Equation.DSMT4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4000" dirty="0" smtClean="0">
                <a:solidFill>
                  <a:srgbClr val="0070C0"/>
                </a:solidFill>
              </a:rPr>
              <a:t>Задатак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7467600" cy="4697427"/>
          </a:xfrm>
        </p:spPr>
        <p:txBody>
          <a:bodyPr>
            <a:normAutofit lnSpcReduction="10000"/>
          </a:bodyPr>
          <a:lstStyle/>
          <a:p>
            <a:pPr marL="358775" indent="-322263">
              <a:buFont typeface="+mj-lt"/>
              <a:buAutoNum type="arabicPeriod"/>
            </a:pPr>
            <a:r>
              <a:rPr lang="sr-Cyrl-RS" sz="2000" dirty="0" smtClean="0"/>
              <a:t>Извршити компензацију реактивне снаге за моторе за које се не врши фреквентна регулација</a:t>
            </a:r>
          </a:p>
          <a:p>
            <a:pPr marL="358775" indent="-322263">
              <a:buFont typeface="+mj-lt"/>
              <a:buAutoNum type="arabicPeriod"/>
            </a:pPr>
            <a:r>
              <a:rPr lang="sr-Cyrl-RS" sz="2000" dirty="0" smtClean="0"/>
              <a:t>Израчунати полазну струју за 2 случаја:</a:t>
            </a:r>
          </a:p>
          <a:p>
            <a:pPr marL="681164" lvl="1" indent="-342900">
              <a:buFont typeface="+mj-lt"/>
              <a:buAutoNum type="alphaLcParenR"/>
            </a:pPr>
            <a:r>
              <a:rPr lang="sr-Cyrl-RS" sz="1800" dirty="0" smtClean="0"/>
              <a:t>када се укључује компензација на једном мотору (други не ради)</a:t>
            </a:r>
          </a:p>
          <a:p>
            <a:pPr marL="681164" lvl="1" indent="-342900">
              <a:buFont typeface="+mj-lt"/>
              <a:buAutoNum type="alphaLcParenR"/>
            </a:pPr>
            <a:r>
              <a:rPr lang="sr-Cyrl-RS" sz="1800" dirty="0" smtClean="0"/>
              <a:t>када се укључује компензација на мотору док други мотор ради</a:t>
            </a:r>
          </a:p>
          <a:p>
            <a:pPr marL="358775" indent="-322263">
              <a:buFont typeface="+mj-lt"/>
              <a:buAutoNum type="arabicPeriod"/>
            </a:pPr>
            <a:r>
              <a:rPr lang="sr-Cyrl-RS" sz="2000" dirty="0" smtClean="0"/>
              <a:t>Проценити 5. и 7. хармоник струје кроз кондензатор, када ради мотор са фреквентним регулатором и:</a:t>
            </a:r>
          </a:p>
          <a:p>
            <a:pPr marL="681164" lvl="1" indent="-342900">
              <a:buFont typeface="+mj-lt"/>
              <a:buAutoNum type="alphaLcParenR"/>
            </a:pPr>
            <a:r>
              <a:rPr lang="sr-Cyrl-RS" sz="1800" dirty="0" smtClean="0"/>
              <a:t>један мотор</a:t>
            </a:r>
          </a:p>
          <a:p>
            <a:pPr marL="681164" lvl="1" indent="-342900">
              <a:buFont typeface="+mj-lt"/>
              <a:buAutoNum type="alphaLcParenR"/>
            </a:pPr>
            <a:r>
              <a:rPr lang="sr-Cyrl-RS" sz="1800" dirty="0" smtClean="0"/>
              <a:t>два мотора</a:t>
            </a:r>
          </a:p>
          <a:p>
            <a:pPr marL="681164" lvl="1" indent="-342900">
              <a:buNone/>
            </a:pPr>
            <a:r>
              <a:rPr lang="sr-Cyrl-RS" sz="1800" dirty="0" smtClean="0"/>
              <a:t>са </a:t>
            </a:r>
            <a:r>
              <a:rPr lang="en-GB" sz="1800" dirty="0" smtClean="0"/>
              <a:t>soft start</a:t>
            </a:r>
            <a:r>
              <a:rPr lang="sr-Cyrl-RS" sz="1800" dirty="0" smtClean="0"/>
              <a:t>-ером и укљученом компензацијом</a:t>
            </a:r>
          </a:p>
          <a:p>
            <a:pPr marL="358775" indent="-322263">
              <a:buFont typeface="+mj-lt"/>
              <a:buAutoNum type="arabicPeriod"/>
            </a:pPr>
            <a:r>
              <a:rPr lang="sr-Cyrl-RS" sz="2000" dirty="0" smtClean="0"/>
              <a:t>Да ли би и које хармонике било потребно филтрирати да су сва 3 мотора била напајана преко фреквентног регулатора?</a:t>
            </a:r>
          </a:p>
          <a:p>
            <a:pPr marL="358775" indent="-322263">
              <a:buFont typeface="+mj-lt"/>
              <a:buAutoNum type="arabicPeriod"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4000" dirty="0" smtClean="0">
                <a:solidFill>
                  <a:srgbClr val="0070C0"/>
                </a:solidFill>
              </a:rPr>
              <a:t>1. Компензација реактивне снаге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571612"/>
            <a:ext cx="7467600" cy="4697427"/>
          </a:xfrm>
        </p:spPr>
        <p:txBody>
          <a:bodyPr>
            <a:normAutofit/>
          </a:bodyPr>
          <a:lstStyle/>
          <a:p>
            <a:r>
              <a:rPr lang="sr-Cyrl-RS" sz="2000" dirty="0" smtClean="0"/>
              <a:t>компензација се врши за моторе који имају уграђене </a:t>
            </a:r>
            <a:r>
              <a:rPr lang="en-GB" sz="2000" dirty="0" smtClean="0"/>
              <a:t>soft start</a:t>
            </a:r>
            <a:r>
              <a:rPr lang="sr-Cyrl-RS" sz="2000" dirty="0" smtClean="0"/>
              <a:t>-ере, при чему треба достићи фактор снаге већи од </a:t>
            </a:r>
            <a:r>
              <a:rPr lang="en-GB" sz="2000" i="1" dirty="0" smtClean="0"/>
              <a:t>0,95</a:t>
            </a:r>
            <a:endParaRPr lang="en-GB" sz="2000" dirty="0" smtClean="0"/>
          </a:p>
          <a:p>
            <a:r>
              <a:rPr lang="sr-Cyrl-RS" sz="2000" dirty="0" smtClean="0"/>
              <a:t>због великог садржаја виших хармоника струје, потребно је применити антихармонијске пригушнице (за </a:t>
            </a:r>
            <a:r>
              <a:rPr lang="en-GB" sz="2000" i="1" dirty="0" smtClean="0"/>
              <a:t>189Hz</a:t>
            </a:r>
            <a:r>
              <a:rPr lang="sr-Cyrl-RS" sz="2000" dirty="0" smtClean="0"/>
              <a:t>) као меру заштите од антирезонансе</a:t>
            </a:r>
          </a:p>
          <a:p>
            <a:r>
              <a:rPr lang="sr-Cyrl-RS" sz="2000" dirty="0" smtClean="0"/>
              <a:t>кондензатори се укључују преко контактора (тек када се заврши залетање мотора преко </a:t>
            </a:r>
            <a:r>
              <a:rPr lang="en-GB" sz="2000" dirty="0" smtClean="0"/>
              <a:t>soft start</a:t>
            </a:r>
            <a:r>
              <a:rPr lang="sr-Cyrl-RS" sz="2000" dirty="0" smtClean="0"/>
              <a:t>-ера)</a:t>
            </a:r>
          </a:p>
          <a:p>
            <a:r>
              <a:rPr lang="sr-Cyrl-RS" sz="2000" dirty="0" smtClean="0"/>
              <a:t>контактор искључује кондензаторе кад се искључи мотор, тако да не постоји ограничење за максималну снагу кондензаторских батерија (ово ограничење постоји када се мотор и кондензатори укључују/искључују заједничким прекидачем)</a:t>
            </a:r>
          </a:p>
          <a:p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857232"/>
            <a:ext cx="7467600" cy="5483245"/>
          </a:xfrm>
        </p:spPr>
        <p:txBody>
          <a:bodyPr>
            <a:normAutofit/>
          </a:bodyPr>
          <a:lstStyle/>
          <a:p>
            <a:r>
              <a:rPr lang="sr-Cyrl-RS" sz="2000" dirty="0" smtClean="0"/>
              <a:t>на слици су приказане вредности активне и реактивне снаге сваког од мотора за које се не врши фреквентна регулација: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1026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071678"/>
            <a:ext cx="6929486" cy="3666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5794"/>
            <a:ext cx="7615262" cy="5340369"/>
          </a:xfrm>
        </p:spPr>
        <p:txBody>
          <a:bodyPr>
            <a:normAutofit/>
          </a:bodyPr>
          <a:lstStyle/>
          <a:p>
            <a:r>
              <a:rPr lang="sr-Cyrl-RS" sz="2000" dirty="0" smtClean="0"/>
              <a:t>са графика су очитане следеће вредности:</a:t>
            </a:r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pPr>
              <a:buNone/>
            </a:pPr>
            <a:endParaRPr lang="en-GB" sz="2000" dirty="0" smtClean="0"/>
          </a:p>
          <a:p>
            <a:r>
              <a:rPr lang="sr-Cyrl-RS" sz="2000" dirty="0" smtClean="0"/>
              <a:t>фактор снаге је:</a:t>
            </a:r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r>
              <a:rPr lang="sr-Cyrl-RS" sz="2000" dirty="0" smtClean="0"/>
              <a:t>да би се остварио фактор снаге                       , реактивну снагу треба компензовати на вредност:</a:t>
            </a:r>
          </a:p>
          <a:p>
            <a:pPr>
              <a:buNone/>
            </a:pPr>
            <a:endParaRPr lang="sr-Cyrl-RS" sz="1600" dirty="0" smtClean="0"/>
          </a:p>
          <a:p>
            <a:pPr>
              <a:buNone/>
            </a:pPr>
            <a:r>
              <a:rPr lang="sr-Cyrl-RS" sz="1600" dirty="0" smtClean="0"/>
              <a:t>     </a:t>
            </a:r>
          </a:p>
          <a:p>
            <a:pPr>
              <a:buNone/>
            </a:pPr>
            <a:r>
              <a:rPr lang="sr-Cyrl-RS" sz="2000" dirty="0" smtClean="0"/>
              <a:t>      односно, уградити кондензаторску батерију снаге:</a:t>
            </a:r>
          </a:p>
          <a:p>
            <a:pPr>
              <a:buNone/>
            </a:pPr>
            <a:endParaRPr lang="sr-Cyrl-RS" sz="2000" dirty="0" smtClean="0"/>
          </a:p>
          <a:p>
            <a:pPr>
              <a:buNone/>
            </a:pPr>
            <a:endParaRPr lang="en-GB" sz="2000" dirty="0" smtClean="0"/>
          </a:p>
          <a:p>
            <a:pPr>
              <a:buNone/>
            </a:pPr>
            <a:endParaRPr lang="sr-Latn-RS" sz="2000" dirty="0" smtClean="0"/>
          </a:p>
          <a:p>
            <a:pPr>
              <a:buNone/>
            </a:pPr>
            <a:endParaRPr lang="en-GB" sz="2000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000100" y="1285860"/>
          <a:ext cx="1620824" cy="912017"/>
        </p:xfrm>
        <a:graphic>
          <a:graphicData uri="http://schemas.openxmlformats.org/presentationml/2006/ole">
            <p:oleObj spid="_x0000_s1026" name="Equation" r:id="rId3" imgW="812520" imgH="457200" progId="Equation.DSMT4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1000100" y="2786058"/>
          <a:ext cx="1808882" cy="428628"/>
        </p:xfrm>
        <a:graphic>
          <a:graphicData uri="http://schemas.openxmlformats.org/presentationml/2006/ole">
            <p:oleObj spid="_x0000_s1029" name="Equation" r:id="rId4" imgW="965160" imgH="228600" progId="Equation.DSMT4">
              <p:embed/>
            </p:oleObj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4857752" y="3357562"/>
          <a:ext cx="1546225" cy="428625"/>
        </p:xfrm>
        <a:graphic>
          <a:graphicData uri="http://schemas.openxmlformats.org/presentationml/2006/ole">
            <p:oleObj spid="_x0000_s1031" name="Equation" r:id="rId5" imgW="825480" imgH="228600" progId="Equation.DSMT4">
              <p:embed/>
            </p:oleObj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928662" y="4071942"/>
          <a:ext cx="2052638" cy="455612"/>
        </p:xfrm>
        <a:graphic>
          <a:graphicData uri="http://schemas.openxmlformats.org/presentationml/2006/ole">
            <p:oleObj spid="_x0000_s1033" name="Equation" r:id="rId6" imgW="1028520" imgH="228600" progId="Equation.DSMT4">
              <p:embed/>
            </p:oleObj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928662" y="5072074"/>
          <a:ext cx="2003425" cy="455612"/>
        </p:xfrm>
        <a:graphic>
          <a:graphicData uri="http://schemas.openxmlformats.org/presentationml/2006/ole">
            <p:oleObj spid="_x0000_s1034" name="Equation" r:id="rId7" imgW="100296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2918"/>
            <a:ext cx="7901014" cy="5483245"/>
          </a:xfrm>
        </p:spPr>
        <p:txBody>
          <a:bodyPr>
            <a:normAutofit/>
          </a:bodyPr>
          <a:lstStyle/>
          <a:p>
            <a:r>
              <a:rPr lang="sr-Cyrl-RS" sz="2000" dirty="0" smtClean="0"/>
              <a:t>избор опреме за компензацију, односно, кондензатора и одговарајућих антихармонијских пригушница, врши се из каталога произвођач</a:t>
            </a:r>
            <a:r>
              <a:rPr lang="sr-Latn-RS" sz="2000" dirty="0" smtClean="0"/>
              <a:t>a </a:t>
            </a:r>
            <a:r>
              <a:rPr lang="en-GB" sz="2000" b="1" dirty="0" smtClean="0"/>
              <a:t>Electronicon:</a:t>
            </a:r>
            <a:r>
              <a:rPr lang="en-GB" sz="2000" b="1" i="1" dirty="0" smtClean="0"/>
              <a:t> “Capacitors and reactors for power factor correction”</a:t>
            </a:r>
          </a:p>
          <a:p>
            <a:r>
              <a:rPr lang="sr-Cyrl-RS" sz="2000" dirty="0" smtClean="0"/>
              <a:t>капацитивна реактивна снага основног хармоника кондензатора у случају примене антирезонантне пригушнице је већа од снаге када се кондензатор везује директно на мрежни напон</a:t>
            </a:r>
          </a:p>
          <a:p>
            <a:r>
              <a:rPr lang="sr-Cyrl-RS" sz="2000" dirty="0" smtClean="0"/>
              <a:t>то је резултат повећања ефективне вредности напона основног хармоника на кондензатору, који се јавља због протицања капацитивне струје кроз редно везану пригушницу</a:t>
            </a:r>
            <a:endParaRPr lang="en-US" sz="2000" dirty="0" smtClean="0"/>
          </a:p>
          <a:p>
            <a:r>
              <a:rPr lang="ru-RU" sz="2000" dirty="0" smtClean="0"/>
              <a:t>пошто се пројектује нова инсталација усвајамо комбинацију кондензатора и пригушнице који су прилагођени за тачну вредност излазне реактивне снаге и са кондензатором за повишени напон</a:t>
            </a:r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2918"/>
            <a:ext cx="7901014" cy="5857916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/>
              <a:t>друга могућност је била да се за кондензатор за номинални напон одабере пригушница али би тада потребна снага система за компензацију била већа (вероватно и скупља)</a:t>
            </a:r>
          </a:p>
          <a:p>
            <a:r>
              <a:rPr lang="ru-RU" sz="2000" dirty="0" smtClean="0"/>
              <a:t>избор вршимо из табеле </a:t>
            </a:r>
            <a:r>
              <a:rPr lang="en-US" sz="2000" dirty="0" smtClean="0"/>
              <a:t>"Detuning of special capacitors with adjusted rating" на 66. страни каталога </a:t>
            </a:r>
            <a:r>
              <a:rPr lang="sr-Cyrl-RS" sz="2000" dirty="0" smtClean="0"/>
              <a:t>-</a:t>
            </a:r>
            <a:r>
              <a:rPr lang="ru-RU" sz="2000" dirty="0" smtClean="0"/>
              <a:t> бирамо комбинацију са снагом већом од </a:t>
            </a:r>
            <a:r>
              <a:rPr lang="en-GB" sz="2000" dirty="0" smtClean="0"/>
              <a:t>Q</a:t>
            </a:r>
            <a:r>
              <a:rPr lang="en-GB" sz="1200" dirty="0" smtClean="0"/>
              <a:t>KB </a:t>
            </a:r>
            <a:r>
              <a:rPr lang="en-US" sz="2000" dirty="0" smtClean="0"/>
              <a:t>(8,01kVAr) </a:t>
            </a:r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ru-RU" sz="2000" dirty="0" smtClean="0"/>
          </a:p>
          <a:p>
            <a:endParaRPr lang="en-US" sz="2000" dirty="0" smtClean="0"/>
          </a:p>
          <a:p>
            <a:r>
              <a:rPr lang="ru-RU" sz="2000" dirty="0" smtClean="0"/>
              <a:t>Прва следећа вредност за пригушницу за 189Hz је 10kVAr</a:t>
            </a:r>
            <a:r>
              <a:rPr lang="sr-Cyrl-RS" sz="2000" dirty="0" smtClean="0"/>
              <a:t> -</a:t>
            </a:r>
            <a:r>
              <a:rPr lang="ru-RU" sz="2000" dirty="0" smtClean="0"/>
              <a:t> за ту снагу имамо пригушницу типа: "FK-Dr 10/400/50/7/Dla" </a:t>
            </a:r>
            <a:r>
              <a:rPr lang="ru-RU" sz="2100" dirty="0" smtClean="0"/>
              <a:t>индуктивности </a:t>
            </a:r>
            <a:r>
              <a:rPr lang="en-US" sz="2100" u="sng" dirty="0" smtClean="0"/>
              <a:t>3.81 </a:t>
            </a:r>
            <a:r>
              <a:rPr lang="en-US" sz="2100" u="sng" dirty="0" err="1" smtClean="0"/>
              <a:t>mH</a:t>
            </a:r>
            <a:r>
              <a:rPr lang="en-US" sz="2100" u="sng" dirty="0" smtClean="0"/>
              <a:t> </a:t>
            </a:r>
            <a:r>
              <a:rPr lang="ru-RU" sz="2000" dirty="0" smtClean="0"/>
              <a:t>и уз њу иде кондензаторска батерија од </a:t>
            </a:r>
            <a:r>
              <a:rPr lang="ru-RU" sz="2000" u="sng" dirty="0" smtClean="0"/>
              <a:t>3x62 μF </a:t>
            </a:r>
            <a:endParaRPr lang="ru-RU" sz="2000" dirty="0" smtClean="0"/>
          </a:p>
          <a:p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428868"/>
            <a:ext cx="76390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2285984" y="4214818"/>
            <a:ext cx="5786478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457200" y="428604"/>
            <a:ext cx="8043890" cy="60722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sr-Cyrl-RS" sz="2000" dirty="0" smtClean="0"/>
              <a:t>н</a:t>
            </a:r>
            <a:r>
              <a:rPr lang="ru-RU" sz="2000" dirty="0" smtClean="0"/>
              <a:t>апон на кондензатору ће бити:</a:t>
            </a: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en-GB" sz="2000" dirty="0" smtClean="0"/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en-GB" sz="2000" dirty="0" smtClean="0"/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r>
              <a:rPr lang="en-GB" sz="2000" dirty="0" smtClean="0"/>
              <a:t>       </a:t>
            </a:r>
            <a:r>
              <a:rPr lang="sr-Cyrl-RS" sz="2000" dirty="0" smtClean="0"/>
              <a:t>где је </a:t>
            </a:r>
            <a:r>
              <a:rPr lang="en-GB" sz="2000" i="1" dirty="0" smtClean="0"/>
              <a:t>p </a:t>
            </a:r>
            <a:r>
              <a:rPr lang="sr-Cyrl-RS" sz="2000" dirty="0" smtClean="0"/>
              <a:t>фактор пораста напона и износи </a:t>
            </a:r>
            <a:r>
              <a:rPr lang="en-GB" sz="2000" dirty="0" smtClean="0"/>
              <a:t>7%</a:t>
            </a:r>
            <a:r>
              <a:rPr lang="sr-Cyrl-RS" sz="2000" dirty="0" smtClean="0"/>
              <a:t>, па је</a:t>
            </a:r>
            <a:r>
              <a:rPr lang="en-GB" sz="2000" dirty="0" smtClean="0"/>
              <a:t> </a:t>
            </a:r>
            <a:r>
              <a:rPr lang="en-GB" sz="2000" i="1" u="sng" dirty="0" smtClean="0"/>
              <a:t>U</a:t>
            </a:r>
            <a:r>
              <a:rPr lang="en-GB" sz="1400" i="1" u="sng" dirty="0" smtClean="0"/>
              <a:t>C</a:t>
            </a:r>
            <a:r>
              <a:rPr lang="en-US" sz="2000" i="1" u="sng" dirty="0" smtClean="0"/>
              <a:t>=430.1V</a:t>
            </a:r>
            <a:endParaRPr lang="sr-Cyrl-RS" sz="2000" i="1" u="sng" dirty="0" smtClean="0"/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sr-Cyrl-RS" sz="2000" i="1" u="sng" dirty="0" smtClean="0"/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en-GB" sz="2000" dirty="0" smtClean="0"/>
          </a:p>
          <a:p>
            <a:pPr marL="420624" lvl="0" indent="-384048">
              <a:spcBef>
                <a:spcPct val="20000"/>
              </a:spcBef>
              <a:buClr>
                <a:schemeClr val="accent1"/>
              </a:buClr>
              <a:buSzPct val="80000"/>
            </a:pPr>
            <a:endParaRPr lang="en-GB" sz="8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r>
              <a:rPr lang="sr-Cyrl-RS" sz="2000" dirty="0" smtClean="0"/>
              <a:t>и</a:t>
            </a:r>
            <a:r>
              <a:rPr lang="ru-RU" sz="2000" dirty="0" smtClean="0"/>
              <a:t>збор кондензаторске батерије се врши из табеле на 33</a:t>
            </a:r>
            <a:r>
              <a:rPr lang="en-GB" sz="2000" dirty="0" smtClean="0"/>
              <a:t>.</a:t>
            </a:r>
            <a:r>
              <a:rPr lang="ru-RU" sz="2000" dirty="0" smtClean="0"/>
              <a:t> страни, кондензатори за 440V</a:t>
            </a:r>
            <a:r>
              <a:rPr lang="en-GB" sz="2000" dirty="0" smtClean="0"/>
              <a:t>: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en-GB" sz="2000" dirty="0" smtClean="0"/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"/>
              <a:tabLst/>
              <a:defRPr/>
            </a:pPr>
            <a:endParaRPr lang="en-GB" sz="2000" dirty="0" smtClean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071538" y="857232"/>
          <a:ext cx="1214446" cy="714380"/>
        </p:xfrm>
        <a:graphic>
          <a:graphicData uri="http://schemas.openxmlformats.org/presentationml/2006/ole">
            <p:oleObj spid="_x0000_s3074" name="Equation" r:id="rId3" imgW="685800" imgH="419040" progId="Equation.DSMT4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1142976" y="1928802"/>
          <a:ext cx="3890963" cy="866775"/>
        </p:xfrm>
        <a:graphic>
          <a:graphicData uri="http://schemas.openxmlformats.org/presentationml/2006/ole">
            <p:oleObj spid="_x0000_s3075" name="Equation" r:id="rId4" imgW="2197080" imgH="507960" progId="Equation.DSMT4">
              <p:embed/>
            </p:oleObj>
          </a:graphicData>
        </a:graphic>
      </p:graphicFrame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3571876"/>
            <a:ext cx="62674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ounded Rectangle 8"/>
          <p:cNvSpPr/>
          <p:nvPr/>
        </p:nvSpPr>
        <p:spPr>
          <a:xfrm>
            <a:off x="1000100" y="5643578"/>
            <a:ext cx="6286544" cy="21431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659</TotalTime>
  <Words>1282</Words>
  <Application>Microsoft Office PowerPoint</Application>
  <PresentationFormat>On-screen Show (4:3)</PresentationFormat>
  <Paragraphs>312</Paragraphs>
  <Slides>28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Technic</vt:lpstr>
      <vt:lpstr>Equation</vt:lpstr>
      <vt:lpstr>Домаћи задатак 11</vt:lpstr>
      <vt:lpstr>Објекат: Црпна станица у систему за снабдевање водом</vt:lpstr>
      <vt:lpstr>Задатак</vt:lpstr>
      <vt:lpstr>1. Компензација реактивне снаге</vt:lpstr>
      <vt:lpstr>Slide 5</vt:lpstr>
      <vt:lpstr>Slide 6</vt:lpstr>
      <vt:lpstr>Slide 7</vt:lpstr>
      <vt:lpstr>Slide 8</vt:lpstr>
      <vt:lpstr>Slide 9</vt:lpstr>
      <vt:lpstr>Slide 10</vt:lpstr>
      <vt:lpstr>Избор осигурача</vt:lpstr>
      <vt:lpstr>Одређивање пресека кабла до кондензатора</vt:lpstr>
      <vt:lpstr>Кондензаторска батерија за један мотор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Прорачун када су укључени мотор 1 и мотор 2 са својом кондензаторском батеријом:</vt:lpstr>
      <vt:lpstr>Slide 22</vt:lpstr>
      <vt:lpstr>Прорачун када су укључени мотор 1 и мотори 2 и 3 са својим кондензаторским батеријама:</vt:lpstr>
      <vt:lpstr>Slide 24</vt:lpstr>
      <vt:lpstr>Slide 25</vt:lpstr>
      <vt:lpstr>Slide 26</vt:lpstr>
      <vt:lpstr>Slide 27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Домаћи задатак 11</dc:title>
  <dc:creator>Milica Milovanovic</dc:creator>
  <cp:lastModifiedBy>Milan Milovanovic</cp:lastModifiedBy>
  <cp:revision>76</cp:revision>
  <dcterms:created xsi:type="dcterms:W3CDTF">2013-02-21T12:11:20Z</dcterms:created>
  <dcterms:modified xsi:type="dcterms:W3CDTF">2013-02-22T14:33:48Z</dcterms:modified>
</cp:coreProperties>
</file>