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7" r:id="rId4"/>
    <p:sldId id="258" r:id="rId5"/>
    <p:sldId id="259" r:id="rId6"/>
    <p:sldId id="260" r:id="rId7"/>
    <p:sldId id="262" r:id="rId8"/>
    <p:sldId id="263" r:id="rId9"/>
    <p:sldId id="261" r:id="rId10"/>
    <p:sldId id="264" r:id="rId11"/>
    <p:sldId id="265" r:id="rId12"/>
    <p:sldId id="266" r:id="rId13"/>
    <p:sldId id="268" r:id="rId14"/>
    <p:sldId id="269" r:id="rId15"/>
    <p:sldId id="270" r:id="rId16"/>
    <p:sldId id="271" r:id="rId17"/>
    <p:sldId id="272" r:id="rId18"/>
    <p:sldId id="274" r:id="rId19"/>
    <p:sldId id="273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3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2007_Workbook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2007_Workbook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2007_Workbook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2007_Workbook4.xlsx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2007_Workbook5.xlsx"/><Relationship Id="rId1" Type="http://schemas.openxmlformats.org/officeDocument/2006/relationships/themeOverride" Target="../theme/themeOverrid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8.2359399731522107E-2"/>
          <c:y val="3.8836441566141126E-2"/>
          <c:w val="0.91594424742708691"/>
          <c:h val="0.90702879617195742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val>
            <c:numRef>
              <c:f>Sheet1!$C$9:$C$32</c:f>
              <c:numCache>
                <c:formatCode>0.0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120.25292446554343</c:v>
                </c:pt>
                <c:pt idx="8">
                  <c:v>220.62993628328061</c:v>
                </c:pt>
                <c:pt idx="9">
                  <c:v>295.73856870979733</c:v>
                </c:pt>
                <c:pt idx="10">
                  <c:v>342.29496483390233</c:v>
                </c:pt>
                <c:pt idx="11">
                  <c:v>358.08777877849229</c:v>
                </c:pt>
                <c:pt idx="12">
                  <c:v>342.29496483390233</c:v>
                </c:pt>
                <c:pt idx="13">
                  <c:v>295.73856870979733</c:v>
                </c:pt>
                <c:pt idx="14">
                  <c:v>220.62993628328061</c:v>
                </c:pt>
                <c:pt idx="15">
                  <c:v>120.25292446554343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9487360"/>
        <c:axId val="79489664"/>
      </c:barChart>
      <c:catAx>
        <c:axId val="79487360"/>
        <c:scaling>
          <c:orientation val="minMax"/>
        </c:scaling>
        <c:delete val="0"/>
        <c:axPos val="b"/>
        <c:majorTickMark val="out"/>
        <c:minorTickMark val="none"/>
        <c:tickLblPos val="nextTo"/>
        <c:crossAx val="79489664"/>
        <c:crosses val="autoZero"/>
        <c:auto val="1"/>
        <c:lblAlgn val="ctr"/>
        <c:lblOffset val="100"/>
        <c:noMultiLvlLbl val="0"/>
      </c:catAx>
      <c:valAx>
        <c:axId val="79489664"/>
        <c:scaling>
          <c:orientation val="minMax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crossAx val="79487360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val>
            <c:numRef>
              <c:f>Sheet1!$C$38:$C$61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13.985951641028741</c:v>
                </c:pt>
                <c:pt idx="5">
                  <c:v>68.130342851468171</c:v>
                </c:pt>
                <c:pt idx="6">
                  <c:v>225.12233991875345</c:v>
                </c:pt>
                <c:pt idx="7">
                  <c:v>386.13094788128717</c:v>
                </c:pt>
                <c:pt idx="8">
                  <c:v>519.50051920896192</c:v>
                </c:pt>
                <c:pt idx="9">
                  <c:v>619.44439063875666</c:v>
                </c:pt>
                <c:pt idx="10">
                  <c:v>681.62771978021328</c:v>
                </c:pt>
                <c:pt idx="11">
                  <c:v>702.75916834278428</c:v>
                </c:pt>
                <c:pt idx="12">
                  <c:v>681.62771978021328</c:v>
                </c:pt>
                <c:pt idx="13">
                  <c:v>619.44439063875666</c:v>
                </c:pt>
                <c:pt idx="14">
                  <c:v>519.50051920896192</c:v>
                </c:pt>
                <c:pt idx="15">
                  <c:v>386.13094788128717</c:v>
                </c:pt>
                <c:pt idx="16">
                  <c:v>225.12233991875345</c:v>
                </c:pt>
                <c:pt idx="17">
                  <c:v>68.130342851468171</c:v>
                </c:pt>
                <c:pt idx="18">
                  <c:v>13.985951641028741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9094016"/>
        <c:axId val="109095552"/>
      </c:barChart>
      <c:catAx>
        <c:axId val="109094016"/>
        <c:scaling>
          <c:orientation val="minMax"/>
        </c:scaling>
        <c:delete val="0"/>
        <c:axPos val="b"/>
        <c:majorTickMark val="out"/>
        <c:minorTickMark val="none"/>
        <c:tickLblPos val="nextTo"/>
        <c:crossAx val="109095552"/>
        <c:crosses val="autoZero"/>
        <c:auto val="1"/>
        <c:lblAlgn val="ctr"/>
        <c:lblOffset val="100"/>
        <c:noMultiLvlLbl val="0"/>
      </c:catAx>
      <c:valAx>
        <c:axId val="1090955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9094016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val>
            <c:numRef>
              <c:f>Sheet1!$G$9:$G$32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9043.1289400460428</c:v>
                </c:pt>
                <c:pt idx="8">
                  <c:v>16415.741610066467</c:v>
                </c:pt>
                <c:pt idx="9">
                  <c:v>21795.972949381001</c:v>
                </c:pt>
                <c:pt idx="10">
                  <c:v>25036.724330406134</c:v>
                </c:pt>
                <c:pt idx="11">
                  <c:v>26065.360039051087</c:v>
                </c:pt>
                <c:pt idx="12">
                  <c:v>24880.81643830131</c:v>
                </c:pt>
                <c:pt idx="13">
                  <c:v>21549.953146956861</c:v>
                </c:pt>
                <c:pt idx="14">
                  <c:v>16181.020584271939</c:v>
                </c:pt>
                <c:pt idx="15">
                  <c:v>8909.5088526418567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9329152"/>
        <c:axId val="99330688"/>
      </c:barChart>
      <c:catAx>
        <c:axId val="99329152"/>
        <c:scaling>
          <c:orientation val="minMax"/>
        </c:scaling>
        <c:delete val="0"/>
        <c:axPos val="b"/>
        <c:majorTickMark val="out"/>
        <c:minorTickMark val="none"/>
        <c:tickLblPos val="nextTo"/>
        <c:crossAx val="99330688"/>
        <c:crosses val="autoZero"/>
        <c:auto val="1"/>
        <c:lblAlgn val="ctr"/>
        <c:lblOffset val="100"/>
        <c:noMultiLvlLbl val="0"/>
      </c:catAx>
      <c:valAx>
        <c:axId val="993306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9329152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val>
            <c:numRef>
              <c:f>Sheet1!$G$38:$G$61</c:f>
              <c:numCache>
                <c:formatCode>General</c:formatCode>
                <c:ptCount val="24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992.60315912256192</c:v>
                </c:pt>
                <c:pt idx="5">
                  <c:v>4803.9065043499559</c:v>
                </c:pt>
                <c:pt idx="6">
                  <c:v>15587.790614729805</c:v>
                </c:pt>
                <c:pt idx="7">
                  <c:v>26206.009917040978</c:v>
                </c:pt>
                <c:pt idx="8">
                  <c:v>34616.560954606357</c:v>
                </c:pt>
                <c:pt idx="9">
                  <c:v>40640.53341982347</c:v>
                </c:pt>
                <c:pt idx="10">
                  <c:v>44203.436953917138</c:v>
                </c:pt>
                <c:pt idx="11">
                  <c:v>45266.37982765543</c:v>
                </c:pt>
                <c:pt idx="12">
                  <c:v>43849.579260976105</c:v>
                </c:pt>
                <c:pt idx="13">
                  <c:v>40026.829336988521</c:v>
                </c:pt>
                <c:pt idx="14">
                  <c:v>33904.011745781434</c:v>
                </c:pt>
                <c:pt idx="15">
                  <c:v>25577.824214517925</c:v>
                </c:pt>
                <c:pt idx="16">
                  <c:v>15197.617461884343</c:v>
                </c:pt>
                <c:pt idx="17">
                  <c:v>4689.3973742888775</c:v>
                </c:pt>
                <c:pt idx="18">
                  <c:v>971.98227504861904</c:v>
                </c:pt>
                <c:pt idx="19">
                  <c:v>0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9243776"/>
        <c:axId val="98903168"/>
      </c:barChart>
      <c:catAx>
        <c:axId val="109243776"/>
        <c:scaling>
          <c:orientation val="minMax"/>
        </c:scaling>
        <c:delete val="0"/>
        <c:axPos val="b"/>
        <c:majorTickMark val="out"/>
        <c:minorTickMark val="none"/>
        <c:tickLblPos val="nextTo"/>
        <c:crossAx val="98903168"/>
        <c:crosses val="autoZero"/>
        <c:auto val="1"/>
        <c:lblAlgn val="ctr"/>
        <c:lblOffset val="100"/>
        <c:noMultiLvlLbl val="0"/>
      </c:catAx>
      <c:valAx>
        <c:axId val="9890316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9243776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invertIfNegative val="0"/>
          <c:val>
            <c:numRef>
              <c:f>Sheet1!$K$9:$K$18</c:f>
              <c:numCache>
                <c:formatCode>_-* #,##0.00\ "€"_-;\-* #,##0.00\ "€"_-;_-* "-"??\ "€"_-;_-@_-</c:formatCode>
                <c:ptCount val="10"/>
                <c:pt idx="0">
                  <c:v>22872.835199710218</c:v>
                </c:pt>
                <c:pt idx="1">
                  <c:v>46203.127103414627</c:v>
                </c:pt>
                <c:pt idx="2">
                  <c:v>70000.024845193067</c:v>
                </c:pt>
                <c:pt idx="3">
                  <c:v>94272.860541807211</c:v>
                </c:pt>
                <c:pt idx="4">
                  <c:v>119031.15295235362</c:v>
                </c:pt>
                <c:pt idx="5">
                  <c:v>144284.61121111098</c:v>
                </c:pt>
                <c:pt idx="6">
                  <c:v>170043.13863504311</c:v>
                </c:pt>
                <c:pt idx="7">
                  <c:v>196316.83660745432</c:v>
                </c:pt>
                <c:pt idx="8">
                  <c:v>223116.00853931363</c:v>
                </c:pt>
                <c:pt idx="9">
                  <c:v>250451.16390981016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1949696"/>
        <c:axId val="111951232"/>
      </c:barChart>
      <c:catAx>
        <c:axId val="111949696"/>
        <c:scaling>
          <c:orientation val="minMax"/>
        </c:scaling>
        <c:delete val="0"/>
        <c:axPos val="b"/>
        <c:majorTickMark val="out"/>
        <c:minorTickMark val="none"/>
        <c:tickLblPos val="nextTo"/>
        <c:crossAx val="111951232"/>
        <c:crosses val="autoZero"/>
        <c:auto val="1"/>
        <c:lblAlgn val="ctr"/>
        <c:lblOffset val="100"/>
        <c:noMultiLvlLbl val="0"/>
      </c:catAx>
      <c:valAx>
        <c:axId val="111951232"/>
        <c:scaling>
          <c:orientation val="minMax"/>
        </c:scaling>
        <c:delete val="0"/>
        <c:axPos val="l"/>
        <c:majorGridlines/>
        <c:numFmt formatCode="_-* #,##0.00\ &quot;€&quot;_-;\-* #,##0.00\ &quot;€&quot;_-;_-* &quot;-&quot;??\ &quot;€&quot;_-;_-@_-" sourceLinked="1"/>
        <c:majorTickMark val="out"/>
        <c:minorTickMark val="none"/>
        <c:tickLblPos val="nextTo"/>
        <c:crossAx val="111949696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4" Type="http://schemas.openxmlformats.org/officeDocument/2006/relationships/image" Target="../media/image13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Relationship Id="rId4" Type="http://schemas.openxmlformats.org/officeDocument/2006/relationships/image" Target="../media/image1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BCA73-27D0-4283-B019-FA372571ABC3}" type="datetimeFigureOut">
              <a:rPr lang="en-US" smtClean="0"/>
              <a:t>01-Dec-12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A1807-0003-428D-91F1-8BA3C3C1C8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2732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BCA73-27D0-4283-B019-FA372571ABC3}" type="datetimeFigureOut">
              <a:rPr lang="en-US" smtClean="0"/>
              <a:t>01-Dec-12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A1807-0003-428D-91F1-8BA3C3C1C8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1761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BCA73-27D0-4283-B019-FA372571ABC3}" type="datetimeFigureOut">
              <a:rPr lang="en-US" smtClean="0"/>
              <a:t>01-Dec-12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A1807-0003-428D-91F1-8BA3C3C1C8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3455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BCA73-27D0-4283-B019-FA372571ABC3}" type="datetimeFigureOut">
              <a:rPr lang="en-US" smtClean="0"/>
              <a:t>01-Dec-12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A1807-0003-428D-91F1-8BA3C3C1C8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3325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BCA73-27D0-4283-B019-FA372571ABC3}" type="datetimeFigureOut">
              <a:rPr lang="en-US" smtClean="0"/>
              <a:t>01-Dec-12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A1807-0003-428D-91F1-8BA3C3C1C8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4283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BCA73-27D0-4283-B019-FA372571ABC3}" type="datetimeFigureOut">
              <a:rPr lang="en-US" smtClean="0"/>
              <a:t>01-Dec-12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A1807-0003-428D-91F1-8BA3C3C1C8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7864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BCA73-27D0-4283-B019-FA372571ABC3}" type="datetimeFigureOut">
              <a:rPr lang="en-US" smtClean="0"/>
              <a:t>01-Dec-12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A1807-0003-428D-91F1-8BA3C3C1C8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224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BCA73-27D0-4283-B019-FA372571ABC3}" type="datetimeFigureOut">
              <a:rPr lang="en-US" smtClean="0"/>
              <a:t>01-Dec-12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A1807-0003-428D-91F1-8BA3C3C1C8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2983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BCA73-27D0-4283-B019-FA372571ABC3}" type="datetimeFigureOut">
              <a:rPr lang="en-US" smtClean="0"/>
              <a:t>01-Dec-12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A1807-0003-428D-91F1-8BA3C3C1C8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45504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BCA73-27D0-4283-B019-FA372571ABC3}" type="datetimeFigureOut">
              <a:rPr lang="en-US" smtClean="0"/>
              <a:t>01-Dec-12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A1807-0003-428D-91F1-8BA3C3C1C8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370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ABCA73-27D0-4283-B019-FA372571ABC3}" type="datetimeFigureOut">
              <a:rPr lang="en-US" smtClean="0"/>
              <a:t>01-Dec-12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A1807-0003-428D-91F1-8BA3C3C1C8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2322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ABCA73-27D0-4283-B019-FA372571ABC3}" type="datetimeFigureOut">
              <a:rPr lang="en-US" smtClean="0"/>
              <a:t>01-Dec-12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4A1807-0003-428D-91F1-8BA3C3C1C8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89120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9.w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8.bin"/><Relationship Id="rId10" Type="http://schemas.openxmlformats.org/officeDocument/2006/relationships/image" Target="../media/image13.w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10.bin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12.bin"/><Relationship Id="rId10" Type="http://schemas.openxmlformats.org/officeDocument/2006/relationships/image" Target="../media/image17.wmf"/><Relationship Id="rId4" Type="http://schemas.openxmlformats.org/officeDocument/2006/relationships/image" Target="../media/image14.wmf"/><Relationship Id="rId9" Type="http://schemas.openxmlformats.org/officeDocument/2006/relationships/oleObject" Target="../embeddings/oleObject14.bin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4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6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04801"/>
            <a:ext cx="7772400" cy="1066799"/>
          </a:xfrm>
        </p:spPr>
        <p:txBody>
          <a:bodyPr>
            <a:normAutofit fontScale="90000"/>
          </a:bodyPr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Projekat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fotonaponskog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sistema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snage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54,72kW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uz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ostvareni MPPT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24000" y="2406134"/>
            <a:ext cx="57912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Iva Mihajlović</a:t>
            </a:r>
          </a:p>
          <a:p>
            <a:pPr algn="ctr"/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Milica Milovanović</a:t>
            </a:r>
          </a:p>
          <a:p>
            <a:pPr algn="ctr"/>
            <a:r>
              <a:rPr lang="sr-Latn-RS" sz="2800" dirty="0" smtClean="0">
                <a:latin typeface="Times New Roman" pitchFamily="18" charset="0"/>
                <a:cs typeface="Times New Roman" pitchFamily="18" charset="0"/>
              </a:rPr>
              <a:t>Aleksandar Marković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200" y="4495800"/>
            <a:ext cx="1631156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905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Proračun napona maks. </a:t>
            </a:r>
            <a:r>
              <a:rPr lang="sr-Latn-RS" sz="2400" dirty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nage, struje maks. snage i maks. </a:t>
            </a:r>
            <a:r>
              <a:rPr lang="sr-Latn-RS" sz="2400" dirty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nage  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219200"/>
            <a:ext cx="6553200" cy="4114800"/>
          </a:xfrm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for i=1:length(</a:t>
            </a:r>
            <a:r>
              <a:rPr lang="en-US" sz="1900" dirty="0" err="1">
                <a:latin typeface="Times New Roman" pitchFamily="18" charset="0"/>
                <a:cs typeface="Times New Roman" pitchFamily="18" charset="0"/>
              </a:rPr>
              <a:t>Geff</a:t>
            </a: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    for j=1:length(Ta)</a:t>
            </a:r>
          </a:p>
          <a:p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1900" dirty="0" err="1">
                <a:latin typeface="Times New Roman" pitchFamily="18" charset="0"/>
                <a:cs typeface="Times New Roman" pitchFamily="18" charset="0"/>
              </a:rPr>
              <a:t>Vmpp</a:t>
            </a: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900" dirty="0" err="1">
                <a:latin typeface="Times New Roman" pitchFamily="18" charset="0"/>
                <a:cs typeface="Times New Roman" pitchFamily="18" charset="0"/>
              </a:rPr>
              <a:t>i,j</a:t>
            </a: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)=</a:t>
            </a:r>
            <a:r>
              <a:rPr lang="en-US" sz="1900" dirty="0" err="1">
                <a:latin typeface="Times New Roman" pitchFamily="18" charset="0"/>
                <a:cs typeface="Times New Roman" pitchFamily="18" charset="0"/>
              </a:rPr>
              <a:t>nared</a:t>
            </a: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.*Vmpp1.*(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1-(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Tc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900" dirty="0" err="1" smtClean="0">
                <a:latin typeface="Times New Roman" pitchFamily="18" charset="0"/>
                <a:cs typeface="Times New Roman" pitchFamily="18" charset="0"/>
              </a:rPr>
              <a:t>i,j</a:t>
            </a: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)-Tc1).*0.0035)</a:t>
            </a:r>
          </a:p>
          <a:p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1900" dirty="0" err="1">
                <a:latin typeface="Times New Roman" pitchFamily="18" charset="0"/>
                <a:cs typeface="Times New Roman" pitchFamily="18" charset="0"/>
              </a:rPr>
              <a:t>Impp</a:t>
            </a: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(i)=grana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sr-Latn-RS" sz="1900" dirty="0" smtClean="0">
                <a:latin typeface="Times New Roman" pitchFamily="18" charset="0"/>
                <a:cs typeface="Times New Roman" pitchFamily="18" charset="0"/>
              </a:rPr>
              <a:t>/2.</a:t>
            </a:r>
            <a:r>
              <a:rPr lang="en-US" sz="1900" dirty="0" smtClean="0">
                <a:latin typeface="Times New Roman" pitchFamily="18" charset="0"/>
                <a:cs typeface="Times New Roman" pitchFamily="18" charset="0"/>
              </a:rPr>
              <a:t>*Impp1</a:t>
            </a: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./G.*</a:t>
            </a:r>
            <a:r>
              <a:rPr lang="en-US" sz="1900" dirty="0" err="1">
                <a:latin typeface="Times New Roman" pitchFamily="18" charset="0"/>
                <a:cs typeface="Times New Roman" pitchFamily="18" charset="0"/>
              </a:rPr>
              <a:t>Geff</a:t>
            </a: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(i)</a:t>
            </a:r>
          </a:p>
          <a:p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1900" dirty="0" err="1">
                <a:latin typeface="Times New Roman" pitchFamily="18" charset="0"/>
                <a:cs typeface="Times New Roman" pitchFamily="18" charset="0"/>
              </a:rPr>
              <a:t>Pmpp</a:t>
            </a: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900" dirty="0" err="1">
                <a:latin typeface="Times New Roman" pitchFamily="18" charset="0"/>
                <a:cs typeface="Times New Roman" pitchFamily="18" charset="0"/>
              </a:rPr>
              <a:t>i,j</a:t>
            </a: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)=</a:t>
            </a:r>
            <a:r>
              <a:rPr lang="en-US" sz="1900" dirty="0" err="1">
                <a:latin typeface="Times New Roman" pitchFamily="18" charset="0"/>
                <a:cs typeface="Times New Roman" pitchFamily="18" charset="0"/>
              </a:rPr>
              <a:t>Impp</a:t>
            </a: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(i).*</a:t>
            </a:r>
            <a:r>
              <a:rPr lang="en-US" sz="1900" dirty="0" err="1">
                <a:latin typeface="Times New Roman" pitchFamily="18" charset="0"/>
                <a:cs typeface="Times New Roman" pitchFamily="18" charset="0"/>
              </a:rPr>
              <a:t>Vmpp</a:t>
            </a: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900" dirty="0" err="1">
                <a:latin typeface="Times New Roman" pitchFamily="18" charset="0"/>
                <a:cs typeface="Times New Roman" pitchFamily="18" charset="0"/>
              </a:rPr>
              <a:t>i,j</a:t>
            </a:r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        </a:t>
            </a:r>
          </a:p>
          <a:p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    end;</a:t>
            </a:r>
          </a:p>
          <a:p>
            <a:r>
              <a:rPr lang="en-US" sz="1900" dirty="0">
                <a:latin typeface="Times New Roman" pitchFamily="18" charset="0"/>
                <a:cs typeface="Times New Roman" pitchFamily="18" charset="0"/>
              </a:rPr>
              <a:t> end;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8496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/>
          </a:bodyPr>
          <a:lstStyle/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Napon maks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imalne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snage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(V)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6339069"/>
              </p:ext>
            </p:extLst>
          </p:nvPr>
        </p:nvGraphicFramePr>
        <p:xfrm>
          <a:off x="495300" y="1295400"/>
          <a:ext cx="8229600" cy="2585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8700"/>
                <a:gridCol w="1028700"/>
                <a:gridCol w="1028700"/>
                <a:gridCol w="1028700"/>
                <a:gridCol w="1028700"/>
                <a:gridCol w="1028700"/>
                <a:gridCol w="1028700"/>
                <a:gridCol w="10287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r-Latn-RS" sz="1400" dirty="0" smtClean="0"/>
                        <a:t>G</a:t>
                      </a:r>
                      <a:r>
                        <a:rPr lang="en-US" sz="1400" dirty="0" err="1" smtClean="0"/>
                        <a:t>eff</a:t>
                      </a:r>
                      <a:r>
                        <a:rPr lang="en-US" sz="1400" dirty="0" smtClean="0"/>
                        <a:t> (W\m</a:t>
                      </a:r>
                      <a:r>
                        <a:rPr lang="en-US" sz="1400" baseline="30000" dirty="0" smtClean="0"/>
                        <a:t>2</a:t>
                      </a:r>
                      <a:r>
                        <a:rPr lang="en-US" sz="1400" baseline="0" dirty="0" smtClean="0"/>
                        <a:t>)\Ta(C)</a:t>
                      </a:r>
                      <a:r>
                        <a:rPr lang="en-US" sz="1400" dirty="0" smtClean="0"/>
                        <a:t> </a:t>
                      </a:r>
                      <a:endParaRPr lang="en-US" sz="1400" baseline="-25000" dirty="0"/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-20</a:t>
                      </a:r>
                      <a:endParaRPr 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-10</a:t>
                      </a:r>
                      <a:endParaRPr lang="en-US" dirty="0"/>
                    </a:p>
                  </a:txBody>
                  <a:tcPr anchor="ctr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 anchor="ctr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</a:t>
                      </a:r>
                      <a:endParaRPr lang="en-US" dirty="0"/>
                    </a:p>
                  </a:txBody>
                  <a:tcPr anchor="ctr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30</a:t>
                      </a:r>
                      <a:endParaRPr lang="en-US" dirty="0"/>
                    </a:p>
                  </a:txBody>
                  <a:tcPr anchor="ctr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40</a:t>
                      </a:r>
                      <a:endParaRPr lang="en-US" dirty="0"/>
                    </a:p>
                  </a:txBody>
                  <a:tcPr anchor="ctr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643.98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624.16</a:t>
                      </a:r>
                      <a:endParaRPr lang="en-US" dirty="0"/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604.34</a:t>
                      </a:r>
                      <a:endParaRPr lang="en-US" dirty="0"/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584.53</a:t>
                      </a:r>
                      <a:endParaRPr lang="en-US" dirty="0"/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564.71</a:t>
                      </a:r>
                      <a:endParaRPr lang="en-US" dirty="0"/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544.9</a:t>
                      </a:r>
                      <a:endParaRPr lang="en-US" dirty="0"/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525.08</a:t>
                      </a:r>
                      <a:endParaRPr lang="en-US" dirty="0"/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400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632.58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612.77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592.95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573.13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553.32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533.5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513.68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600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621.19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601.37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581.55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561.74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541.92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522.1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502.29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800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609.8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589.98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570.16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550.34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530.53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510.71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490.9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1000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598.4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578.58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558.77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538.95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519.13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499.31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479.5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90600" y="4648200"/>
            <a:ext cx="7239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Napon maks. </a:t>
            </a:r>
            <a:r>
              <a:rPr lang="sr-Latn-RS" sz="2400" dirty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nage za sve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klimatske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uslove upada u DC naponski opseg invertora (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350V&lt;</a:t>
            </a:r>
            <a:r>
              <a:rPr lang="sr-Latn-RS" sz="2400" i="1" dirty="0" smtClean="0">
                <a:latin typeface="Times New Roman" pitchFamily="18" charset="0"/>
                <a:cs typeface="Times New Roman" pitchFamily="18" charset="0"/>
              </a:rPr>
              <a:t>U</a:t>
            </a:r>
            <a:r>
              <a:rPr lang="sr-Latn-RS" sz="2400" i="1" baseline="-25000" dirty="0" smtClean="0">
                <a:latin typeface="Times New Roman" pitchFamily="18" charset="0"/>
                <a:cs typeface="Times New Roman" pitchFamily="18" charset="0"/>
              </a:rPr>
              <a:t>mpp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&lt;800V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) !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2856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1"/>
            <a:ext cx="8229600" cy="83819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Struja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maksimalne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snage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celog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panela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(A)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za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sve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iradijanse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, PO INVERTORU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1652068"/>
              </p:ext>
            </p:extLst>
          </p:nvPr>
        </p:nvGraphicFramePr>
        <p:xfrm>
          <a:off x="1524000" y="1397000"/>
          <a:ext cx="6096000" cy="101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6000"/>
                <a:gridCol w="1016000"/>
                <a:gridCol w="1016000"/>
                <a:gridCol w="1016000"/>
                <a:gridCol w="1016000"/>
                <a:gridCol w="1016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G(W\m</a:t>
                      </a:r>
                      <a:r>
                        <a:rPr lang="en-US" sz="1600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en-US" sz="1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en-US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400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600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800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1000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latin typeface="Times New Roman" pitchFamily="18" charset="0"/>
                          <a:cs typeface="Times New Roman" pitchFamily="18" charset="0"/>
                        </a:rPr>
                        <a:t>Impp</a:t>
                      </a: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 (A)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>
                          <a:latin typeface="Times New Roman" pitchFamily="18" charset="0"/>
                          <a:cs typeface="Times New Roman" pitchFamily="18" charset="0"/>
                        </a:rPr>
                        <a:t>9.67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>
                          <a:latin typeface="Times New Roman" pitchFamily="18" charset="0"/>
                          <a:cs typeface="Times New Roman" pitchFamily="18" charset="0"/>
                        </a:rPr>
                        <a:t>19.34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>
                          <a:latin typeface="Times New Roman" pitchFamily="18" charset="0"/>
                          <a:cs typeface="Times New Roman" pitchFamily="18" charset="0"/>
                        </a:rPr>
                        <a:t>29.01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>
                          <a:latin typeface="Times New Roman" pitchFamily="18" charset="0"/>
                          <a:cs typeface="Times New Roman" pitchFamily="18" charset="0"/>
                        </a:rPr>
                        <a:t>38.69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>
                          <a:latin typeface="Times New Roman" pitchFamily="18" charset="0"/>
                          <a:cs typeface="Times New Roman" pitchFamily="18" charset="0"/>
                        </a:rPr>
                        <a:t>48.36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2792187"/>
            <a:ext cx="8229600" cy="63681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aksimalna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snaga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celog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panela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(kW),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za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sve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iradijanse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i temperature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, PO INVERTORU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26081655"/>
              </p:ext>
            </p:extLst>
          </p:nvPr>
        </p:nvGraphicFramePr>
        <p:xfrm>
          <a:off x="457200" y="3619498"/>
          <a:ext cx="8229600" cy="2463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8700"/>
                <a:gridCol w="1028700"/>
                <a:gridCol w="1028700"/>
                <a:gridCol w="1028700"/>
                <a:gridCol w="1028700"/>
                <a:gridCol w="1028700"/>
                <a:gridCol w="1028700"/>
                <a:gridCol w="10287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r-Latn-RS" sz="1600" dirty="0" smtClean="0"/>
                        <a:t>G</a:t>
                      </a:r>
                      <a:r>
                        <a:rPr lang="en-US" sz="1600" dirty="0" smtClean="0"/>
                        <a:t>(W\m</a:t>
                      </a:r>
                      <a:r>
                        <a:rPr lang="en-US" sz="1600" baseline="30000" dirty="0" smtClean="0"/>
                        <a:t>2</a:t>
                      </a:r>
                      <a:r>
                        <a:rPr lang="en-US" sz="1600" baseline="0" dirty="0" smtClean="0"/>
                        <a:t>)\Ta(C)</a:t>
                      </a:r>
                      <a:r>
                        <a:rPr lang="en-US" dirty="0" smtClean="0"/>
                        <a:t> </a:t>
                      </a:r>
                      <a:endParaRPr lang="en-US" baseline="-25000" dirty="0"/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-20</a:t>
                      </a:r>
                      <a:endParaRPr 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-10</a:t>
                      </a:r>
                      <a:endParaRPr lang="en-US" dirty="0"/>
                    </a:p>
                  </a:txBody>
                  <a:tcPr anchor="ctr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 anchor="ctr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</a:t>
                      </a:r>
                      <a:endParaRPr lang="en-US" dirty="0"/>
                    </a:p>
                  </a:txBody>
                  <a:tcPr anchor="ctr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30</a:t>
                      </a:r>
                      <a:endParaRPr lang="en-US" dirty="0"/>
                    </a:p>
                  </a:txBody>
                  <a:tcPr anchor="ctr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40</a:t>
                      </a:r>
                      <a:endParaRPr lang="en-US" dirty="0"/>
                    </a:p>
                  </a:txBody>
                  <a:tcPr anchor="ctr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6.23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6.04</a:t>
                      </a:r>
                      <a:endParaRPr lang="en-US" dirty="0"/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5.84</a:t>
                      </a:r>
                      <a:endParaRPr lang="en-US" dirty="0"/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5.65</a:t>
                      </a:r>
                      <a:endParaRPr lang="en-US" dirty="0"/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5.46</a:t>
                      </a:r>
                      <a:endParaRPr lang="en-US" dirty="0"/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5.27</a:t>
                      </a:r>
                      <a:endParaRPr lang="en-US" dirty="0"/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5.08</a:t>
                      </a:r>
                      <a:endParaRPr lang="en-US" dirty="0"/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400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12.24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11.85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11.47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11.09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10.7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10.32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9.94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600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18.02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17.45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16.87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16.3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15.72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15.15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14.57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800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23.6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22.82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22.06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21.3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20.52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19.76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19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1000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28.9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28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27.02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26.06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25.1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24.15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23.19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1027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Ekonomski proračun</a:t>
            </a:r>
            <a:endParaRPr lang="sr-Latn-R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Predmer i predračun:</a:t>
            </a:r>
          </a:p>
          <a:p>
            <a:pPr marL="0" indent="0">
              <a:buNone/>
            </a:pPr>
            <a:endParaRPr lang="sr-Latn-RS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sr-Latn-RS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1487136"/>
              </p:ext>
            </p:extLst>
          </p:nvPr>
        </p:nvGraphicFramePr>
        <p:xfrm>
          <a:off x="685800" y="2209799"/>
          <a:ext cx="8077200" cy="36140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0000"/>
                <a:gridCol w="1524000"/>
                <a:gridCol w="1447800"/>
                <a:gridCol w="1295400"/>
              </a:tblGrid>
              <a:tr h="485503">
                <a:tc>
                  <a:txBody>
                    <a:bodyPr/>
                    <a:lstStyle/>
                    <a:p>
                      <a:pPr algn="ctr"/>
                      <a:endParaRPr lang="sr-Latn-RS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Izvođenje (€)</a:t>
                      </a:r>
                      <a:endParaRPr lang="sr-Latn-RS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Oprema (€)</a:t>
                      </a:r>
                      <a:endParaRPr lang="sr-Latn-RS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Ukupno (€)</a:t>
                      </a:r>
                      <a:endParaRPr lang="sr-Latn-RS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85503">
                <a:tc>
                  <a:txBody>
                    <a:bodyPr/>
                    <a:lstStyle/>
                    <a:p>
                      <a:pPr algn="l"/>
                      <a:r>
                        <a:rPr lang="sr-Latn-R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OPREMA</a:t>
                      </a:r>
                      <a:r>
                        <a:rPr lang="sr-Latn-RS" sz="2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FOTONAP. SISTEMA</a:t>
                      </a:r>
                      <a:endParaRPr lang="sr-Latn-RS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3355,00</a:t>
                      </a:r>
                      <a:endParaRPr lang="sr-Latn-RS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59861,00</a:t>
                      </a:r>
                      <a:endParaRPr lang="sr-Latn-RS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63216,00</a:t>
                      </a:r>
                      <a:endParaRPr lang="sr-Latn-RS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85503">
                <a:tc>
                  <a:txBody>
                    <a:bodyPr/>
                    <a:lstStyle/>
                    <a:p>
                      <a:pPr algn="l"/>
                      <a:r>
                        <a:rPr lang="sr-Latn-R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RAZVODNIN ORMANI</a:t>
                      </a:r>
                      <a:endParaRPr lang="sr-Latn-RS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240,00</a:t>
                      </a:r>
                      <a:endParaRPr lang="sr-Latn-RS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2160,00</a:t>
                      </a:r>
                      <a:endParaRPr lang="sr-Latn-RS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2400,00</a:t>
                      </a:r>
                      <a:endParaRPr lang="sr-Latn-RS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85503">
                <a:tc>
                  <a:txBody>
                    <a:bodyPr/>
                    <a:lstStyle/>
                    <a:p>
                      <a:pPr algn="l"/>
                      <a:r>
                        <a:rPr lang="sr-Latn-R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NAPOJNI VODOVI</a:t>
                      </a:r>
                      <a:endParaRPr lang="sr-Latn-RS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1788,00</a:t>
                      </a:r>
                      <a:endParaRPr lang="sr-Latn-RS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4445,00</a:t>
                      </a:r>
                      <a:endParaRPr lang="sr-Latn-RS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6233,00</a:t>
                      </a:r>
                      <a:endParaRPr lang="sr-Latn-RS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85503">
                <a:tc>
                  <a:txBody>
                    <a:bodyPr/>
                    <a:lstStyle/>
                    <a:p>
                      <a:pPr algn="l"/>
                      <a:r>
                        <a:rPr lang="sr-Latn-R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OSTALO</a:t>
                      </a:r>
                      <a:endParaRPr lang="sr-Latn-RS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sr-Latn-RS"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sr-Latn-RS"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sr-Latn-RS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85503">
                <a:tc>
                  <a:txBody>
                    <a:bodyPr/>
                    <a:lstStyle/>
                    <a:p>
                      <a:pPr algn="ctr"/>
                      <a:endParaRPr lang="sr-Latn-RS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sr-Latn-RS"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sr-Latn-RS" sz="20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sr-Latn-RS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85503">
                <a:tc>
                  <a:txBody>
                    <a:bodyPr/>
                    <a:lstStyle/>
                    <a:p>
                      <a:pPr algn="r"/>
                      <a:r>
                        <a:rPr lang="sr-Latn-RS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UKUPNO</a:t>
                      </a:r>
                      <a:endParaRPr lang="sr-Latn-RS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5383,00</a:t>
                      </a:r>
                      <a:endParaRPr lang="sr-Latn-RS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66466,00</a:t>
                      </a:r>
                      <a:endParaRPr lang="sr-Latn-RS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000" b="1" u="sng" dirty="0" smtClean="0">
                          <a:latin typeface="Times New Roman" pitchFamily="18" charset="0"/>
                          <a:cs typeface="Times New Roman" pitchFamily="18" charset="0"/>
                        </a:rPr>
                        <a:t>71849,00</a:t>
                      </a:r>
                      <a:endParaRPr lang="sr-Latn-RS" sz="2000" b="1" u="sng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85409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9600" y="457200"/>
            <a:ext cx="7162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Najveće stavke u celoj investiciji od 71849 eura predstavljaju fotonaponski paneli i solarni invertori:</a:t>
            </a:r>
            <a:endParaRPr lang="sr-Latn-RS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2207227"/>
              </p:ext>
            </p:extLst>
          </p:nvPr>
        </p:nvGraphicFramePr>
        <p:xfrm>
          <a:off x="609600" y="1828800"/>
          <a:ext cx="8229600" cy="31481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10000"/>
                <a:gridCol w="1524000"/>
                <a:gridCol w="1447800"/>
                <a:gridCol w="1447800"/>
              </a:tblGrid>
              <a:tr h="485503">
                <a:tc>
                  <a:txBody>
                    <a:bodyPr/>
                    <a:lstStyle/>
                    <a:p>
                      <a:pPr algn="ctr"/>
                      <a:endParaRPr lang="sr-Latn-R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Izvođenje (€)</a:t>
                      </a:r>
                      <a:endParaRPr lang="sr-Latn-R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Oprema (€)</a:t>
                      </a:r>
                      <a:endParaRPr lang="sr-Latn-R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Ukupno (€)</a:t>
                      </a:r>
                      <a:endParaRPr lang="sr-Latn-R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85503">
                <a:tc>
                  <a:txBody>
                    <a:bodyPr/>
                    <a:lstStyle/>
                    <a:p>
                      <a:pPr algn="l"/>
                      <a:r>
                        <a:rPr lang="sr-Latn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Fotonaponski PV moduli</a:t>
                      </a:r>
                      <a:endParaRPr lang="sr-Latn-R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2280,00</a:t>
                      </a:r>
                      <a:endParaRPr lang="sr-Latn-R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41040,00</a:t>
                      </a:r>
                      <a:endParaRPr lang="sr-Latn-R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43320,00</a:t>
                      </a:r>
                      <a:endParaRPr lang="sr-Latn-R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868680">
                <a:tc>
                  <a:txBody>
                    <a:bodyPr/>
                    <a:lstStyle/>
                    <a:p>
                      <a:pPr algn="l"/>
                      <a:r>
                        <a:rPr lang="sr-Latn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Fotonaponski</a:t>
                      </a:r>
                      <a:r>
                        <a:rPr lang="sr-Latn-RS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invertori nom. snage 25kW</a:t>
                      </a:r>
                      <a:endParaRPr lang="sr-Latn-R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1000,00</a:t>
                      </a:r>
                      <a:endParaRPr lang="sr-Latn-R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17000,00</a:t>
                      </a:r>
                      <a:endParaRPr lang="sr-Latn-R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18000,00</a:t>
                      </a:r>
                      <a:endParaRPr lang="sr-Latn-R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485503">
                <a:tc>
                  <a:txBody>
                    <a:bodyPr/>
                    <a:lstStyle/>
                    <a:p>
                      <a:pPr algn="r"/>
                      <a:endParaRPr lang="sr-Latn-RS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sr-Latn-R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sr-Latn-R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sr-Latn-RS" sz="2400" b="1" u="sng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85503">
                <a:tc>
                  <a:txBody>
                    <a:bodyPr/>
                    <a:lstStyle/>
                    <a:p>
                      <a:pPr algn="r"/>
                      <a:r>
                        <a:rPr lang="sr-Latn-RS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UKUPNO</a:t>
                      </a:r>
                      <a:endParaRPr lang="sr-Latn-RS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sr-Latn-R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sr-Latn-R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sz="2400" b="1" u="sng" dirty="0" smtClean="0">
                          <a:latin typeface="Times New Roman" pitchFamily="18" charset="0"/>
                          <a:cs typeface="Times New Roman" pitchFamily="18" charset="0"/>
                        </a:rPr>
                        <a:t>71849,00</a:t>
                      </a:r>
                      <a:endParaRPr lang="sr-Latn-RS" sz="2400" b="1" u="sng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9910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Za procenu dobiti od investicije u fotonaponski sistem usvajaju se sledeći parametri:</a:t>
            </a:r>
            <a:endParaRPr lang="sr-Latn-R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„Feed-in“ tarifa je 0.23 €/kWh</a:t>
            </a:r>
          </a:p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Prosečna kamatna stopa je i=2% (uvažava se i „kamata na kamatu“)</a:t>
            </a:r>
          </a:p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Procena energije generisane u toku godine vrši se sabiranjem generisane energije u toku tipičnog zimskog dana i energije u toku tipičnog letnjeg dana, pa se taj zbir množi sa 182</a:t>
            </a:r>
          </a:p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Zanemaruju se troškovi godišnjeg održavanja</a:t>
            </a:r>
          </a:p>
          <a:p>
            <a:endParaRPr lang="sr-Latn-RS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9917144"/>
              </p:ext>
            </p:extLst>
          </p:nvPr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Equation" r:id="rId3" imgW="114120" imgH="215640" progId="Equation.3">
                  <p:embed/>
                </p:oleObj>
              </mc:Choice>
              <mc:Fallback>
                <p:oleObj name="Equation" r:id="rId3" imgW="114120" imgH="215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17343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Promena iradijanse u toku letnjeg dana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82394571"/>
              </p:ext>
            </p:extLst>
          </p:nvPr>
        </p:nvGraphicFramePr>
        <p:xfrm>
          <a:off x="838200" y="1447800"/>
          <a:ext cx="7400925" cy="46791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957943" y="228600"/>
            <a:ext cx="7391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Promena sunčeve iradijanse u toku tipičnog zimskog dana</a:t>
            </a:r>
            <a:endParaRPr lang="sr-Latn-R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43800" y="6172200"/>
            <a:ext cx="83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t(h)</a:t>
            </a:r>
            <a:endParaRPr lang="sr-Latn-R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9600" y="1033752"/>
            <a:ext cx="16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G(W/m</a:t>
            </a:r>
            <a:r>
              <a:rPr lang="sr-Latn-RS" sz="20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sr-Latn-R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627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2400" dirty="0" smtClean="0">
                <a:latin typeface="Times New Roman" pitchFamily="18" charset="0"/>
              </a:rPr>
              <a:t>Promena iradijanse u toku tipičnog letnjeg dana</a:t>
            </a:r>
            <a:endParaRPr lang="sr-Latn-RS" sz="2400" dirty="0">
              <a:latin typeface="Times New Roman" pitchFamily="18" charset="0"/>
            </a:endParaRPr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59920631"/>
              </p:ext>
            </p:extLst>
          </p:nvPr>
        </p:nvGraphicFramePr>
        <p:xfrm>
          <a:off x="990600" y="1676400"/>
          <a:ext cx="7315201" cy="45672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543800" y="6172200"/>
            <a:ext cx="83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t(h)</a:t>
            </a:r>
            <a:endParaRPr lang="sr-Latn-R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00100" y="1371600"/>
            <a:ext cx="16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G(W/m</a:t>
            </a:r>
            <a:r>
              <a:rPr lang="sr-Latn-RS" sz="20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sr-Latn-RS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070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Prilikom </a:t>
            </a:r>
            <a:r>
              <a:rPr lang="sr-Latn-RS" sz="2400" smtClean="0">
                <a:latin typeface="Times New Roman" pitchFamily="18" charset="0"/>
                <a:cs typeface="Times New Roman" pitchFamily="18" charset="0"/>
              </a:rPr>
              <a:t>procenjivanja energije 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koju će generisati panel pretpostavlja se da MPP trekeri u svakom trenutku napon podešavaju tako da panel radi sa MAKSIMALNOM SNAGOM. </a:t>
            </a:r>
          </a:p>
          <a:p>
            <a:pPr marL="0" indent="0">
              <a:buNone/>
            </a:pPr>
            <a:endParaRPr lang="sr-Latn-RS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Maksimalna snaga celog panela se računa po formuli:</a:t>
            </a:r>
          </a:p>
          <a:p>
            <a:pPr marL="0" indent="0">
              <a:buNone/>
            </a:pPr>
            <a:endParaRPr lang="sr-Latn-RS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sr-Latn-RS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sr-Latn-RS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79873850"/>
              </p:ext>
            </p:extLst>
          </p:nvPr>
        </p:nvGraphicFramePr>
        <p:xfrm>
          <a:off x="420688" y="2895600"/>
          <a:ext cx="8150225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0" name="Equation" r:id="rId3" imgW="5105160" imgH="393480" progId="Equation.3">
                  <p:embed/>
                </p:oleObj>
              </mc:Choice>
              <mc:Fallback>
                <p:oleObj name="Equation" r:id="rId3" imgW="5105160" imgH="393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20688" y="2895600"/>
                        <a:ext cx="8150225" cy="628650"/>
                      </a:xfrm>
                      <a:prstGeom prst="rect">
                        <a:avLst/>
                      </a:prstGeom>
                      <a:ln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20580523"/>
              </p:ext>
            </p:extLst>
          </p:nvPr>
        </p:nvGraphicFramePr>
        <p:xfrm>
          <a:off x="381000" y="4114800"/>
          <a:ext cx="2009623" cy="592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1" name="Equation" r:id="rId5" imgW="1333440" imgH="393480" progId="Equation.3">
                  <p:embed/>
                </p:oleObj>
              </mc:Choice>
              <mc:Fallback>
                <p:oleObj name="Equation" r:id="rId5" imgW="1333440" imgH="39348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4114800"/>
                        <a:ext cx="2009623" cy="592138"/>
                      </a:xfrm>
                      <a:prstGeom prst="rect">
                        <a:avLst/>
                      </a:prstGeom>
                      <a:noFill/>
                      <a:ln w="3175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860863"/>
              </p:ext>
            </p:extLst>
          </p:nvPr>
        </p:nvGraphicFramePr>
        <p:xfrm>
          <a:off x="360363" y="4876800"/>
          <a:ext cx="5178425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2" name="Equation" r:id="rId7" imgW="3403440" imgH="419040" progId="Equation.3">
                  <p:embed/>
                </p:oleObj>
              </mc:Choice>
              <mc:Fallback>
                <p:oleObj name="Equation" r:id="rId7" imgW="3403440" imgH="4190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0363" y="4876800"/>
                        <a:ext cx="5178425" cy="63817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6520764"/>
              </p:ext>
            </p:extLst>
          </p:nvPr>
        </p:nvGraphicFramePr>
        <p:xfrm>
          <a:off x="381000" y="5562600"/>
          <a:ext cx="3528898" cy="10490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3" name="Equation" r:id="rId9" imgW="2311200" imgH="685800" progId="Equation.3">
                  <p:embed/>
                </p:oleObj>
              </mc:Choice>
              <mc:Fallback>
                <p:oleObj name="Equation" r:id="rId9" imgW="2311200" imgH="6858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5562600"/>
                        <a:ext cx="3528898" cy="104907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3276600" y="3733800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u="sng" dirty="0" smtClean="0">
                <a:latin typeface="Times New Roman" pitchFamily="18" charset="0"/>
                <a:cs typeface="Times New Roman" pitchFamily="18" charset="0"/>
              </a:rPr>
              <a:t>Korišćene relacije:</a:t>
            </a:r>
            <a:endParaRPr lang="sr-Latn-RS" u="sng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1750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229600" cy="655638"/>
          </a:xfrm>
        </p:spPr>
        <p:txBody>
          <a:bodyPr>
            <a:normAutofit/>
          </a:bodyPr>
          <a:lstStyle/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Promena snage koju generiše panel u toku tipičnog zimskog dana</a:t>
            </a:r>
            <a:endParaRPr lang="sr-Latn-RS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57408674"/>
              </p:ext>
            </p:extLst>
          </p:nvPr>
        </p:nvGraphicFramePr>
        <p:xfrm>
          <a:off x="533400" y="1295400"/>
          <a:ext cx="77724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533400" y="914400"/>
            <a:ext cx="16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P(W)</a:t>
            </a:r>
            <a:endParaRPr lang="sr-Latn-R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467600" y="6096000"/>
            <a:ext cx="83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t(h)</a:t>
            </a:r>
            <a:endParaRPr lang="sr-Latn-R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0155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Zadati parametri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Fotonaponski panel: 228 PV modula (12 paralelnih grana sa po 19 modula u nizu)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2 trofazna invertora Schuco 25k, sa maks. </a:t>
            </a:r>
            <a:r>
              <a:rPr lang="sr-Latn-RS" dirty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nagom na ulazu 30kW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Svaki invertor ima po tri MPP trekera (tragači maks. snage) </a:t>
            </a:r>
          </a:p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Dozvoljena varijacija DC napona na ulazu je od 3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0V do 800V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644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31838"/>
          </a:xfrm>
        </p:spPr>
        <p:txBody>
          <a:bodyPr>
            <a:normAutofit/>
          </a:bodyPr>
          <a:lstStyle/>
          <a:p>
            <a:r>
              <a:rPr lang="sr-Latn-RS" sz="2400" dirty="0">
                <a:latin typeface="Times New Roman" pitchFamily="18" charset="0"/>
                <a:cs typeface="Times New Roman" pitchFamily="18" charset="0"/>
              </a:rPr>
              <a:t>Promena snage koju generiše panel u toku tipičnog 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letnjeg </a:t>
            </a:r>
            <a:r>
              <a:rPr lang="sr-Latn-RS" sz="2400" dirty="0">
                <a:latin typeface="Times New Roman" pitchFamily="18" charset="0"/>
                <a:cs typeface="Times New Roman" pitchFamily="18" charset="0"/>
              </a:rPr>
              <a:t>dana</a:t>
            </a:r>
            <a:endParaRPr lang="sr-Latn-RS" sz="2400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44816352"/>
              </p:ext>
            </p:extLst>
          </p:nvPr>
        </p:nvGraphicFramePr>
        <p:xfrm>
          <a:off x="304800" y="1114455"/>
          <a:ext cx="8077200" cy="518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81000" y="838200"/>
            <a:ext cx="16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000" dirty="0" smtClean="0">
                <a:latin typeface="Times New Roman" pitchFamily="18" charset="0"/>
                <a:cs typeface="Times New Roman" pitchFamily="18" charset="0"/>
              </a:rPr>
              <a:t>P(W)</a:t>
            </a:r>
            <a:endParaRPr lang="sr-Latn-R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772400" y="6315946"/>
            <a:ext cx="83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t(h)</a:t>
            </a:r>
            <a:endParaRPr lang="sr-Latn-R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0796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381000"/>
            <a:ext cx="8229600" cy="6096000"/>
          </a:xfrm>
        </p:spPr>
        <p:txBody>
          <a:bodyPr>
            <a:normAutofit/>
          </a:bodyPr>
          <a:lstStyle/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Generisana električna energija u toku zimskog dana je </a:t>
            </a:r>
          </a:p>
          <a:p>
            <a:endParaRPr lang="sr-Latn-RS" sz="2400" dirty="0">
              <a:latin typeface="Times New Roman" pitchFamily="18" charset="0"/>
              <a:cs typeface="Times New Roman" pitchFamily="18" charset="0"/>
            </a:endParaRPr>
          </a:p>
          <a:p>
            <a:endParaRPr lang="sr-Latn-R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Generisana električna energija u toku letnjeg dana je </a:t>
            </a:r>
          </a:p>
          <a:p>
            <a:endParaRPr lang="sr-Latn-RS" sz="2400" dirty="0">
              <a:latin typeface="Times New Roman" pitchFamily="18" charset="0"/>
              <a:cs typeface="Times New Roman" pitchFamily="18" charset="0"/>
            </a:endParaRPr>
          </a:p>
          <a:p>
            <a:endParaRPr lang="sr-Latn-RS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Ukupna generisana električna energija u toku godine je</a:t>
            </a:r>
          </a:p>
          <a:p>
            <a:endParaRPr lang="sr-Latn-RS" sz="2400" dirty="0">
              <a:latin typeface="Times New Roman" pitchFamily="18" charset="0"/>
              <a:cs typeface="Times New Roman" pitchFamily="18" charset="0"/>
            </a:endParaRPr>
          </a:p>
          <a:p>
            <a:endParaRPr lang="sr-Latn-R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Latn-RS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sr-Latn-RS" sz="2400" dirty="0">
                <a:latin typeface="Times New Roman" pitchFamily="18" charset="0"/>
                <a:cs typeface="Times New Roman" pitchFamily="18" charset="0"/>
              </a:rPr>
              <a:t>Godišnja dobit od proizvodnje električne energije je</a:t>
            </a:r>
            <a:endParaRPr lang="sr-Latn-R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Latn-RS" sz="2400" dirty="0">
              <a:latin typeface="Times New Roman" pitchFamily="18" charset="0"/>
              <a:cs typeface="Times New Roman" pitchFamily="18" charset="0"/>
            </a:endParaRPr>
          </a:p>
          <a:p>
            <a:endParaRPr lang="sr-Latn-R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Latn-RS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Latn-RS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23962178"/>
              </p:ext>
            </p:extLst>
          </p:nvPr>
        </p:nvGraphicFramePr>
        <p:xfrm>
          <a:off x="2649538" y="1089025"/>
          <a:ext cx="3008312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8" name="Equation" r:id="rId3" imgW="1041120" imgH="203040" progId="Equation.3">
                  <p:embed/>
                </p:oleObj>
              </mc:Choice>
              <mc:Fallback>
                <p:oleObj name="Equation" r:id="rId3" imgW="1041120" imgH="2030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649538" y="1089025"/>
                        <a:ext cx="3008312" cy="587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8334627"/>
              </p:ext>
            </p:extLst>
          </p:nvPr>
        </p:nvGraphicFramePr>
        <p:xfrm>
          <a:off x="2649538" y="2362200"/>
          <a:ext cx="3008312" cy="58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9" name="Equation" r:id="rId5" imgW="1041120" imgH="203040" progId="Equation.3">
                  <p:embed/>
                </p:oleObj>
              </mc:Choice>
              <mc:Fallback>
                <p:oleObj name="Equation" r:id="rId5" imgW="1041120" imgH="20304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49538" y="2362200"/>
                        <a:ext cx="3008312" cy="587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9810198"/>
              </p:ext>
            </p:extLst>
          </p:nvPr>
        </p:nvGraphicFramePr>
        <p:xfrm>
          <a:off x="1123950" y="3792538"/>
          <a:ext cx="5943600" cy="623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0" name="Equation" r:id="rId7" imgW="2057400" imgH="215640" progId="Equation.3">
                  <p:embed/>
                </p:oleObj>
              </mc:Choice>
              <mc:Fallback>
                <p:oleObj name="Equation" r:id="rId7" imgW="2057400" imgH="2156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3950" y="3792538"/>
                        <a:ext cx="5943600" cy="623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37410916"/>
              </p:ext>
            </p:extLst>
          </p:nvPr>
        </p:nvGraphicFramePr>
        <p:xfrm>
          <a:off x="1828800" y="5334000"/>
          <a:ext cx="4692421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1" name="Equation" r:id="rId9" imgW="2108160" imgH="431640" progId="Equation.3">
                  <p:embed/>
                </p:oleObj>
              </mc:Choice>
              <mc:Fallback>
                <p:oleObj name="Equation" r:id="rId9" imgW="2108160" imgH="4316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5334000"/>
                        <a:ext cx="4692421" cy="990600"/>
                      </a:xfrm>
                      <a:prstGeom prst="rect">
                        <a:avLst/>
                      </a:prstGeom>
                      <a:noFill/>
                      <a:ln w="57150"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15810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98714" y="381000"/>
            <a:ext cx="76200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Uz primenjenu kamatnu stopu od 2%, uz zanemarenje troškova održavanja, i uz pretpostavku da se sva generisana energija šalje u mrežu, prihod na kraju svake godine raste prema sledećem grafiku:</a:t>
            </a:r>
          </a:p>
          <a:p>
            <a:endParaRPr lang="sr-Latn-RS" sz="2400" dirty="0">
              <a:latin typeface="Times New Roman" pitchFamily="18" charset="0"/>
              <a:cs typeface="Times New Roman" pitchFamily="18" charset="0"/>
            </a:endParaRPr>
          </a:p>
          <a:p>
            <a:endParaRPr lang="sr-Latn-RS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5016899"/>
              </p:ext>
            </p:extLst>
          </p:nvPr>
        </p:nvGraphicFramePr>
        <p:xfrm>
          <a:off x="1066800" y="2133600"/>
          <a:ext cx="6505575" cy="34718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600200" y="6076460"/>
            <a:ext cx="693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Zaključak: </a:t>
            </a:r>
            <a:r>
              <a:rPr lang="sr-Latn-RS" sz="2400" b="1" dirty="0" smtClean="0">
                <a:latin typeface="Times New Roman" pitchFamily="18" charset="0"/>
                <a:cs typeface="Times New Roman" pitchFamily="18" charset="0"/>
              </a:rPr>
              <a:t>investicija se isplati posle 4 godine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!</a:t>
            </a:r>
            <a:endParaRPr lang="sr-Latn-R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34200" y="5614795"/>
            <a:ext cx="1066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t(god.)</a:t>
            </a:r>
            <a:endParaRPr lang="sr-Latn-R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0995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5" y="381000"/>
            <a:ext cx="9861176" cy="5682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443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Latn-RS" dirty="0" smtClean="0">
                <a:latin typeface="Times New Roman" pitchFamily="18" charset="0"/>
                <a:cs typeface="Times New Roman" pitchFamily="18" charset="0"/>
              </a:rPr>
              <a:t>Fotonaponski moduli su tipa Schuco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1219200"/>
            <a:ext cx="3733800" cy="3505200"/>
          </a:xfrm>
        </p:spPr>
      </p:pic>
      <p:sp>
        <p:nvSpPr>
          <p:cNvPr id="5" name="TextBox 4"/>
          <p:cNvSpPr txBox="1"/>
          <p:nvPr/>
        </p:nvSpPr>
        <p:spPr>
          <a:xfrm>
            <a:off x="1161473" y="1524000"/>
            <a:ext cx="2133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Isc*=8,47A</a:t>
            </a:r>
          </a:p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Voc*=37,67V</a:t>
            </a:r>
          </a:p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Impp*=8,06A</a:t>
            </a:r>
          </a:p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Vmpp*=29,8V</a:t>
            </a:r>
          </a:p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NOCT=43̊ C</a:t>
            </a:r>
          </a:p>
        </p:txBody>
      </p:sp>
      <p:sp>
        <p:nvSpPr>
          <p:cNvPr id="6" name="Rectangle 5"/>
          <p:cNvSpPr/>
          <p:nvPr/>
        </p:nvSpPr>
        <p:spPr>
          <a:xfrm>
            <a:off x="1143000" y="1524000"/>
            <a:ext cx="2133600" cy="193899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939800" y="5292298"/>
            <a:ext cx="7315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Podaci su dati za solarnu iradijansu G*= 1000W/m</a:t>
            </a:r>
            <a:r>
              <a:rPr lang="sr-Latn-RS" sz="2400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i temperaturu ćelije Tc*=25̊ C.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9482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5943600"/>
          </a:xfrm>
        </p:spPr>
        <p:txBody>
          <a:bodyPr/>
          <a:lstStyle/>
          <a:p>
            <a:pPr marL="0" indent="0">
              <a:buNone/>
            </a:pPr>
            <a:r>
              <a:rPr lang="sr-Latn-RS" dirty="0" smtClean="0"/>
              <a:t>	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Potrebno je izvršiti proveru da li su karakteristike modula usklađene sa karakteristikama invertora. Relacije korišćene u ovoj analizi su:</a:t>
            </a:r>
          </a:p>
          <a:p>
            <a:pPr marL="0" indent="0">
              <a:buNone/>
            </a:pPr>
            <a:endParaRPr lang="sr-Latn-RS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1. Zavisnost struje KS od solarne iradijanse  </a:t>
            </a:r>
          </a:p>
          <a:p>
            <a:pPr marL="0" indent="0">
              <a:buNone/>
            </a:pPr>
            <a:endParaRPr lang="sr-Latn-R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sr-Latn-R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sr-Latn-R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2. Zavisnost struje MPP od solarne iradijanse </a:t>
            </a:r>
          </a:p>
          <a:p>
            <a:pPr marL="0" indent="0">
              <a:buNone/>
            </a:pPr>
            <a:endParaRPr lang="sr-Latn-R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sr-Latn-RS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1668192"/>
              </p:ext>
            </p:extLst>
          </p:nvPr>
        </p:nvGraphicFramePr>
        <p:xfrm>
          <a:off x="3352800" y="2819400"/>
          <a:ext cx="20066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7" name="Equation" r:id="rId3" imgW="863280" imgH="393480" progId="Equation.3">
                  <p:embed/>
                </p:oleObj>
              </mc:Choice>
              <mc:Fallback>
                <p:oleObj name="Equation" r:id="rId3" imgW="863280" imgH="393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352800" y="2819400"/>
                        <a:ext cx="2006600" cy="914400"/>
                      </a:xfrm>
                      <a:prstGeom prst="rect">
                        <a:avLst/>
                      </a:prstGeom>
                      <a:ln w="9525"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73759849"/>
              </p:ext>
            </p:extLst>
          </p:nvPr>
        </p:nvGraphicFramePr>
        <p:xfrm>
          <a:off x="2819400" y="4648200"/>
          <a:ext cx="2833688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8" name="Equation" r:id="rId5" imgW="1218960" imgH="393480" progId="Equation.3">
                  <p:embed/>
                </p:oleObj>
              </mc:Choice>
              <mc:Fallback>
                <p:oleObj name="Equation" r:id="rId5" imgW="1218960" imgH="39348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4648200"/>
                        <a:ext cx="2833688" cy="914400"/>
                      </a:xfrm>
                      <a:prstGeom prst="rect">
                        <a:avLst/>
                      </a:prstGeom>
                      <a:noFill/>
                      <a:ln w="3175"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42066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"/>
            <a:ext cx="8229600" cy="4525963"/>
          </a:xfrm>
        </p:spPr>
        <p:txBody>
          <a:bodyPr>
            <a:normAutofit fontScale="77500" lnSpcReduction="20000"/>
          </a:bodyPr>
          <a:lstStyle/>
          <a:p>
            <a:r>
              <a:rPr lang="sr-Latn-RS" sz="3100" dirty="0" smtClean="0">
                <a:latin typeface="Times New Roman" pitchFamily="18" charset="0"/>
                <a:cs typeface="Times New Roman" pitchFamily="18" charset="0"/>
              </a:rPr>
              <a:t>3. Napon otvorenog kola u zavisnosti od solarne iradijanse</a:t>
            </a:r>
          </a:p>
          <a:p>
            <a:endParaRPr lang="sr-Latn-RS" sz="31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Latn-RS" sz="31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Latn-RS" sz="31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Latn-RS" sz="3100" dirty="0" smtClean="0">
                <a:latin typeface="Times New Roman" pitchFamily="18" charset="0"/>
                <a:cs typeface="Times New Roman" pitchFamily="18" charset="0"/>
              </a:rPr>
              <a:t>4. Napon u tački maks. snage u zavisnosti od solarne iradijanse</a:t>
            </a:r>
          </a:p>
          <a:p>
            <a:endParaRPr lang="sr-Latn-RS" sz="31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Latn-RS" sz="31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Latn-RS" sz="31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sr-Latn-RS" sz="31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sr-Latn-RS" sz="3100" dirty="0" smtClean="0">
                <a:latin typeface="Times New Roman" pitchFamily="18" charset="0"/>
                <a:cs typeface="Times New Roman" pitchFamily="18" charset="0"/>
              </a:rPr>
              <a:t>5. Promena temperature solarne ćelije sa promenom temperature ambijenta i sa promenom iradijanse</a:t>
            </a:r>
            <a:endParaRPr lang="en-US" sz="31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03586635"/>
              </p:ext>
            </p:extLst>
          </p:nvPr>
        </p:nvGraphicFramePr>
        <p:xfrm>
          <a:off x="1308100" y="762000"/>
          <a:ext cx="6678613" cy="836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0" name="Equation" r:id="rId3" imgW="3149280" imgH="393480" progId="Equation.3">
                  <p:embed/>
                </p:oleObj>
              </mc:Choice>
              <mc:Fallback>
                <p:oleObj name="Equation" r:id="rId3" imgW="3149280" imgH="39348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8100" y="762000"/>
                        <a:ext cx="6678613" cy="836613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7282036"/>
              </p:ext>
            </p:extLst>
          </p:nvPr>
        </p:nvGraphicFramePr>
        <p:xfrm>
          <a:off x="1066800" y="2362200"/>
          <a:ext cx="6948488" cy="890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1" name="Equation" r:id="rId5" imgW="3276360" imgH="419040" progId="Equation.3">
                  <p:embed/>
                </p:oleObj>
              </mc:Choice>
              <mc:Fallback>
                <p:oleObj name="Equation" r:id="rId5" imgW="3276360" imgH="41904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2362200"/>
                        <a:ext cx="6948488" cy="890587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2460110"/>
              </p:ext>
            </p:extLst>
          </p:nvPr>
        </p:nvGraphicFramePr>
        <p:xfrm>
          <a:off x="1981200" y="4648200"/>
          <a:ext cx="4659313" cy="1457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2" name="Equation" r:id="rId7" imgW="2197080" imgH="685800" progId="Equation.3">
                  <p:embed/>
                </p:oleObj>
              </mc:Choice>
              <mc:Fallback>
                <p:oleObj name="Equation" r:id="rId7" imgW="2197080" imgH="6858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4648200"/>
                        <a:ext cx="4659313" cy="1457325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63869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/>
          </a:bodyPr>
          <a:lstStyle/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Kod u MATLAB-u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838200"/>
            <a:ext cx="8229600" cy="5638800"/>
          </a:xfrm>
          <a:ln>
            <a:solidFill>
              <a:schemeClr val="tx1"/>
            </a:solidFill>
          </a:ln>
        </p:spPr>
        <p:txBody>
          <a:bodyPr>
            <a:normAutofit fontScale="55000" lnSpcReduction="20000"/>
          </a:bodyPr>
          <a:lstStyle/>
          <a:p>
            <a:r>
              <a:rPr lang="en-US" sz="2200" dirty="0"/>
              <a:t>% </a:t>
            </a:r>
            <a:r>
              <a:rPr lang="en-US" sz="2200" dirty="0" err="1"/>
              <a:t>Karakteristike</a:t>
            </a:r>
            <a:r>
              <a:rPr lang="en-US" sz="2200" dirty="0"/>
              <a:t> </a:t>
            </a:r>
            <a:r>
              <a:rPr lang="en-US" sz="2200" dirty="0" err="1"/>
              <a:t>solarnog</a:t>
            </a:r>
            <a:r>
              <a:rPr lang="en-US" sz="2200" dirty="0"/>
              <a:t> </a:t>
            </a:r>
            <a:r>
              <a:rPr lang="en-US" sz="2200" dirty="0" err="1"/>
              <a:t>panela</a:t>
            </a:r>
            <a:endParaRPr lang="en-US" sz="2200" dirty="0"/>
          </a:p>
          <a:p>
            <a:r>
              <a:rPr lang="en-US" sz="2200" dirty="0"/>
              <a:t> </a:t>
            </a:r>
          </a:p>
          <a:p>
            <a:r>
              <a:rPr lang="en-US" sz="2200" dirty="0" err="1"/>
              <a:t>nc</a:t>
            </a:r>
            <a:r>
              <a:rPr lang="en-US" sz="2200" dirty="0"/>
              <a:t>=228;</a:t>
            </a:r>
          </a:p>
          <a:p>
            <a:r>
              <a:rPr lang="en-US" sz="2200" dirty="0"/>
              <a:t>grana=12;</a:t>
            </a:r>
          </a:p>
          <a:p>
            <a:r>
              <a:rPr lang="en-US" sz="2200" dirty="0" err="1"/>
              <a:t>nared</a:t>
            </a:r>
            <a:r>
              <a:rPr lang="en-US" sz="2200" dirty="0"/>
              <a:t>=19;</a:t>
            </a:r>
          </a:p>
          <a:p>
            <a:r>
              <a:rPr lang="en-US" sz="2200" dirty="0"/>
              <a:t>Isc1=8.47; %A</a:t>
            </a:r>
          </a:p>
          <a:p>
            <a:r>
              <a:rPr lang="en-US" sz="2200" dirty="0"/>
              <a:t>Voc1=37.67; %V</a:t>
            </a:r>
          </a:p>
          <a:p>
            <a:r>
              <a:rPr lang="en-US" sz="2200" dirty="0"/>
              <a:t>Impp1=8.06; %A</a:t>
            </a:r>
          </a:p>
          <a:p>
            <a:r>
              <a:rPr lang="en-US" sz="2200" dirty="0"/>
              <a:t>Vmpp1=29.8; %V</a:t>
            </a:r>
          </a:p>
          <a:p>
            <a:r>
              <a:rPr lang="en-US" sz="2200" dirty="0"/>
              <a:t>Pmpp1=Impp1*Vmpp1; %W</a:t>
            </a:r>
          </a:p>
          <a:p>
            <a:r>
              <a:rPr lang="en-US" sz="2200" dirty="0"/>
              <a:t>NOCT=43; %C</a:t>
            </a:r>
          </a:p>
          <a:p>
            <a:r>
              <a:rPr lang="en-US" sz="2200" dirty="0"/>
              <a:t>Tc1=25; %C</a:t>
            </a:r>
          </a:p>
          <a:p>
            <a:r>
              <a:rPr lang="en-US" sz="2200" dirty="0" err="1"/>
              <a:t>Pmax</a:t>
            </a:r>
            <a:r>
              <a:rPr lang="en-US" sz="2200" dirty="0"/>
              <a:t>=</a:t>
            </a:r>
            <a:r>
              <a:rPr lang="en-US" sz="2200" dirty="0" err="1"/>
              <a:t>nc</a:t>
            </a:r>
            <a:r>
              <a:rPr lang="en-US" sz="2200" dirty="0"/>
              <a:t>*Pmpp1; %W</a:t>
            </a:r>
          </a:p>
          <a:p>
            <a:r>
              <a:rPr lang="en-US" sz="2200" dirty="0"/>
              <a:t>G=1000; %W/m^2</a:t>
            </a:r>
          </a:p>
          <a:p>
            <a:r>
              <a:rPr lang="en-US" sz="2200" dirty="0"/>
              <a:t> </a:t>
            </a:r>
          </a:p>
          <a:p>
            <a:r>
              <a:rPr lang="en-US" sz="2200" dirty="0"/>
              <a:t>% </a:t>
            </a:r>
            <a:r>
              <a:rPr lang="en-US" sz="2200" dirty="0" err="1"/>
              <a:t>Karakteristike</a:t>
            </a:r>
            <a:r>
              <a:rPr lang="en-US" sz="2200" dirty="0"/>
              <a:t> </a:t>
            </a:r>
            <a:r>
              <a:rPr lang="en-US" sz="2200" dirty="0" err="1"/>
              <a:t>invertora</a:t>
            </a:r>
            <a:endParaRPr lang="en-US" sz="2200" dirty="0"/>
          </a:p>
          <a:p>
            <a:r>
              <a:rPr lang="en-US" sz="2200" dirty="0"/>
              <a:t> </a:t>
            </a:r>
          </a:p>
          <a:p>
            <a:r>
              <a:rPr lang="en-US" sz="2200" dirty="0" err="1"/>
              <a:t>ni</a:t>
            </a:r>
            <a:r>
              <a:rPr lang="en-US" sz="2200" dirty="0"/>
              <a:t>=2;</a:t>
            </a:r>
          </a:p>
          <a:p>
            <a:r>
              <a:rPr lang="en-US" sz="2200" dirty="0" err="1"/>
              <a:t>Pinvmax</a:t>
            </a:r>
            <a:r>
              <a:rPr lang="en-US" sz="2200" dirty="0"/>
              <a:t>=30000; %W</a:t>
            </a:r>
          </a:p>
          <a:p>
            <a:r>
              <a:rPr lang="en-US" sz="2200" dirty="0" err="1"/>
              <a:t>Umin</a:t>
            </a:r>
            <a:r>
              <a:rPr lang="en-US" sz="2200" dirty="0"/>
              <a:t>=350; %V</a:t>
            </a:r>
          </a:p>
          <a:p>
            <a:r>
              <a:rPr lang="en-US" sz="2200" dirty="0" err="1"/>
              <a:t>Umax</a:t>
            </a:r>
            <a:r>
              <a:rPr lang="en-US" sz="2200" dirty="0"/>
              <a:t>=800; %V</a:t>
            </a:r>
          </a:p>
          <a:p>
            <a:r>
              <a:rPr lang="en-US" sz="2200" dirty="0" err="1"/>
              <a:t>ntrek</a:t>
            </a:r>
            <a:r>
              <a:rPr lang="en-US" sz="2200" dirty="0"/>
              <a:t>=3;</a:t>
            </a:r>
          </a:p>
          <a:p>
            <a:r>
              <a:rPr lang="en-US" sz="2200" dirty="0"/>
              <a:t> </a:t>
            </a:r>
          </a:p>
          <a:p>
            <a:r>
              <a:rPr lang="en-US" sz="2200" dirty="0"/>
              <a:t>% </a:t>
            </a:r>
            <a:r>
              <a:rPr lang="en-US" sz="2200" dirty="0" err="1"/>
              <a:t>Dati</a:t>
            </a:r>
            <a:r>
              <a:rPr lang="en-US" sz="2200" dirty="0"/>
              <a:t> </a:t>
            </a:r>
            <a:r>
              <a:rPr lang="en-US" sz="2200" dirty="0" err="1"/>
              <a:t>klimatoloski</a:t>
            </a:r>
            <a:r>
              <a:rPr lang="en-US" sz="2200" dirty="0"/>
              <a:t> </a:t>
            </a:r>
            <a:r>
              <a:rPr lang="en-US" sz="2200" dirty="0" err="1"/>
              <a:t>podaci</a:t>
            </a:r>
            <a:endParaRPr lang="en-US" sz="2200" dirty="0"/>
          </a:p>
          <a:p>
            <a:r>
              <a:rPr lang="en-US" sz="2200" dirty="0"/>
              <a:t> </a:t>
            </a:r>
          </a:p>
          <a:p>
            <a:r>
              <a:rPr lang="pl-PL" sz="2200" dirty="0"/>
              <a:t>Geff=[200 400 600 800 1000]; % Iradiacija (W\(m^2))</a:t>
            </a:r>
          </a:p>
          <a:p>
            <a:r>
              <a:rPr lang="it-IT" sz="2200" dirty="0"/>
              <a:t>Ta=[-20 -10 0 10 20 30 40];  % Temperatura ambijenta (C)</a:t>
            </a:r>
          </a:p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981349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Proračun temperature panela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(̊C)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za sve temperature ambijenta i sve vrednosti solarne iradijanse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524000"/>
            <a:ext cx="6324600" cy="1447799"/>
          </a:xfrm>
          <a:ln>
            <a:solidFill>
              <a:schemeClr val="tx1"/>
            </a:solidFill>
          </a:ln>
        </p:spPr>
        <p:txBody>
          <a:bodyPr>
            <a:normAutofit fontScale="62500" lnSpcReduction="20000"/>
          </a:bodyPr>
          <a:lstStyle/>
          <a:p>
            <a:r>
              <a:rPr lang="en-US" sz="2300" dirty="0"/>
              <a:t>for i=1:length(</a:t>
            </a:r>
            <a:r>
              <a:rPr lang="en-US" sz="2300" dirty="0" err="1"/>
              <a:t>Geff</a:t>
            </a:r>
            <a:r>
              <a:rPr lang="en-US" sz="2300" dirty="0"/>
              <a:t>);</a:t>
            </a:r>
          </a:p>
          <a:p>
            <a:r>
              <a:rPr lang="en-US" sz="2300" dirty="0"/>
              <a:t>    for j=1:length(Ta);</a:t>
            </a:r>
          </a:p>
          <a:p>
            <a:r>
              <a:rPr lang="en-US" sz="2300" dirty="0"/>
              <a:t> </a:t>
            </a:r>
          </a:p>
          <a:p>
            <a:r>
              <a:rPr lang="pl-PL" sz="2300" dirty="0"/>
              <a:t>Tc(i,j)=Ta(j)+(NOCT-20)./800.*Geff(i);</a:t>
            </a:r>
          </a:p>
          <a:p>
            <a:r>
              <a:rPr lang="en-US" sz="2300" dirty="0"/>
              <a:t>    end;</a:t>
            </a:r>
          </a:p>
          <a:p>
            <a:r>
              <a:rPr lang="en-US" sz="2300" dirty="0"/>
              <a:t>end;</a:t>
            </a:r>
          </a:p>
          <a:p>
            <a:endParaRPr lang="en-US" sz="1200" dirty="0"/>
          </a:p>
        </p:txBody>
      </p:sp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10865881"/>
              </p:ext>
            </p:extLst>
          </p:nvPr>
        </p:nvGraphicFramePr>
        <p:xfrm>
          <a:off x="457200" y="3352800"/>
          <a:ext cx="8229600" cy="2768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8700"/>
                <a:gridCol w="1028700"/>
                <a:gridCol w="1028700"/>
                <a:gridCol w="1028700"/>
                <a:gridCol w="1028700"/>
                <a:gridCol w="1028700"/>
                <a:gridCol w="1028700"/>
                <a:gridCol w="10287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G</a:t>
                      </a:r>
                      <a:r>
                        <a:rPr lang="en-US" dirty="0" err="1" smtClean="0"/>
                        <a:t>eff</a:t>
                      </a:r>
                      <a:r>
                        <a:rPr lang="en-US" dirty="0" smtClean="0"/>
                        <a:t> (W\m</a:t>
                      </a:r>
                      <a:r>
                        <a:rPr lang="en-US" baseline="30000" dirty="0" smtClean="0"/>
                        <a:t>2</a:t>
                      </a:r>
                      <a:r>
                        <a:rPr lang="en-US" baseline="0" dirty="0" smtClean="0"/>
                        <a:t>)\Ta(C)</a:t>
                      </a:r>
                      <a:r>
                        <a:rPr lang="en-US" dirty="0" smtClean="0"/>
                        <a:t> </a:t>
                      </a:r>
                      <a:endParaRPr lang="en-US" baseline="-25000" dirty="0"/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-20</a:t>
                      </a:r>
                      <a:endParaRPr 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-10</a:t>
                      </a:r>
                      <a:endParaRPr lang="en-US" dirty="0"/>
                    </a:p>
                  </a:txBody>
                  <a:tcPr anchor="ctr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 anchor="ctr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</a:t>
                      </a:r>
                      <a:endParaRPr lang="en-US" dirty="0"/>
                    </a:p>
                  </a:txBody>
                  <a:tcPr anchor="ctr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30</a:t>
                      </a:r>
                      <a:endParaRPr lang="en-US" dirty="0"/>
                    </a:p>
                  </a:txBody>
                  <a:tcPr anchor="ctr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40</a:t>
                      </a:r>
                      <a:endParaRPr lang="en-US" dirty="0"/>
                    </a:p>
                  </a:txBody>
                  <a:tcPr anchor="ctr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-14.25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-4.25</a:t>
                      </a:r>
                      <a:endParaRPr lang="en-US" dirty="0"/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5.75</a:t>
                      </a:r>
                      <a:endParaRPr lang="en-US" dirty="0"/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15.75</a:t>
                      </a:r>
                      <a:endParaRPr lang="en-US" dirty="0"/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25.75</a:t>
                      </a:r>
                      <a:endParaRPr lang="en-US" dirty="0"/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35.75</a:t>
                      </a:r>
                      <a:endParaRPr lang="en-US" dirty="0"/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45.75</a:t>
                      </a:r>
                      <a:endParaRPr lang="en-US" dirty="0"/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400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-8.5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1.5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11.5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21.5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31.5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41.5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51.5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600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-2.75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7.25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17.25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27.25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37.25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47.25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57.25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800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63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1000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8.75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18.75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28.75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38.75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48.75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58.75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68.75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7549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84238"/>
          </a:xfrm>
        </p:spPr>
        <p:txBody>
          <a:bodyPr>
            <a:normAutofit/>
          </a:bodyPr>
          <a:lstStyle/>
          <a:p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Prora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čun napona otvorenog kola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(V)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za sve vrednosti </a:t>
            </a:r>
            <a:r>
              <a:rPr lang="sr-Latn-RS" sz="2400" i="1" dirty="0" smtClean="0">
                <a:latin typeface="Times New Roman" pitchFamily="18" charset="0"/>
                <a:cs typeface="Times New Roman" pitchFamily="18" charset="0"/>
              </a:rPr>
              <a:t>Geff</a:t>
            </a:r>
            <a:r>
              <a:rPr lang="sr-Latn-RS" sz="2400" dirty="0" smtClean="0">
                <a:latin typeface="Times New Roman" pitchFamily="18" charset="0"/>
                <a:cs typeface="Times New Roman" pitchFamily="18" charset="0"/>
              </a:rPr>
              <a:t> i </a:t>
            </a:r>
            <a:r>
              <a:rPr lang="sr-Latn-RS" sz="2400" i="1" dirty="0" smtClean="0">
                <a:latin typeface="Times New Roman" pitchFamily="18" charset="0"/>
                <a:cs typeface="Times New Roman" pitchFamily="18" charset="0"/>
              </a:rPr>
              <a:t>Ta</a:t>
            </a:r>
            <a:endParaRPr lang="en-US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533400" y="1219200"/>
            <a:ext cx="8229600" cy="1752600"/>
          </a:xfrm>
          <a:ln>
            <a:solidFill>
              <a:schemeClr val="tx1"/>
            </a:solidFill>
          </a:ln>
        </p:spPr>
        <p:txBody>
          <a:bodyPr>
            <a:normAutofit fontScale="92500" lnSpcReduction="20000"/>
          </a:bodyPr>
          <a:lstStyle/>
          <a:p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for i=1:length(</a:t>
            </a:r>
            <a:r>
              <a:rPr lang="en-US" sz="1600" dirty="0" err="1">
                <a:latin typeface="Times New Roman" pitchFamily="18" charset="0"/>
                <a:cs typeface="Times New Roman" pitchFamily="18" charset="0"/>
              </a:rPr>
              <a:t>Geff</a:t>
            </a:r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   for j=1:length(Ta)</a:t>
            </a:r>
          </a:p>
          <a:p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pl-PL" sz="1600" dirty="0">
                <a:latin typeface="Times New Roman" pitchFamily="18" charset="0"/>
                <a:cs typeface="Times New Roman" pitchFamily="18" charset="0"/>
              </a:rPr>
              <a:t>  Voc(i,j)=nared.*Voc1.*(</a:t>
            </a:r>
            <a:r>
              <a:rPr lang="pl-PL" sz="1600" dirty="0" smtClean="0">
                <a:latin typeface="Times New Roman" pitchFamily="18" charset="0"/>
                <a:cs typeface="Times New Roman" pitchFamily="18" charset="0"/>
              </a:rPr>
              <a:t>1-(Tc(i,j</a:t>
            </a:r>
            <a:r>
              <a:rPr lang="pl-PL" sz="1600" dirty="0">
                <a:latin typeface="Times New Roman" pitchFamily="18" charset="0"/>
                <a:cs typeface="Times New Roman" pitchFamily="18" charset="0"/>
              </a:rPr>
              <a:t>)-Tc1)*0.0035)</a:t>
            </a:r>
          </a:p>
          <a:p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   end</a:t>
            </a:r>
          </a:p>
          <a:p>
            <a:r>
              <a:rPr lang="en-US" sz="1600" dirty="0">
                <a:latin typeface="Times New Roman" pitchFamily="18" charset="0"/>
                <a:cs typeface="Times New Roman" pitchFamily="18" charset="0"/>
              </a:rPr>
              <a:t> end;</a:t>
            </a:r>
          </a:p>
          <a:p>
            <a:pPr marL="0" indent="0">
              <a:buNone/>
            </a:pPr>
            <a:endParaRPr lang="en-US" sz="1800" dirty="0"/>
          </a:p>
        </p:txBody>
      </p:sp>
      <p:graphicFrame>
        <p:nvGraphicFramePr>
          <p:cNvPr id="6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14978785"/>
              </p:ext>
            </p:extLst>
          </p:nvPr>
        </p:nvGraphicFramePr>
        <p:xfrm>
          <a:off x="457200" y="3352800"/>
          <a:ext cx="8229600" cy="2585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8700"/>
                <a:gridCol w="1028700"/>
                <a:gridCol w="1028700"/>
                <a:gridCol w="1028700"/>
                <a:gridCol w="1028700"/>
                <a:gridCol w="1028700"/>
                <a:gridCol w="1028700"/>
                <a:gridCol w="10287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r-Latn-RS" sz="1400" dirty="0" smtClean="0"/>
                        <a:t>G</a:t>
                      </a:r>
                      <a:r>
                        <a:rPr lang="en-US" sz="1400" dirty="0" err="1" smtClean="0"/>
                        <a:t>eff</a:t>
                      </a:r>
                      <a:r>
                        <a:rPr lang="en-US" sz="1400" dirty="0" smtClean="0"/>
                        <a:t> (W\m</a:t>
                      </a:r>
                      <a:r>
                        <a:rPr lang="en-US" sz="1400" baseline="30000" dirty="0" smtClean="0"/>
                        <a:t>2</a:t>
                      </a:r>
                      <a:r>
                        <a:rPr lang="en-US" sz="1400" baseline="0" dirty="0" smtClean="0"/>
                        <a:t>)\Ta(C)</a:t>
                      </a:r>
                      <a:r>
                        <a:rPr lang="en-US" sz="1400" dirty="0" smtClean="0"/>
                        <a:t> </a:t>
                      </a:r>
                      <a:endParaRPr lang="en-US" sz="1400" baseline="-25000" dirty="0"/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-20</a:t>
                      </a:r>
                      <a:endParaRPr lang="en-US" dirty="0"/>
                    </a:p>
                  </a:txBody>
                  <a:tcPr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-10</a:t>
                      </a:r>
                      <a:endParaRPr lang="en-US" dirty="0"/>
                    </a:p>
                  </a:txBody>
                  <a:tcPr anchor="ctr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n-US" dirty="0"/>
                    </a:p>
                  </a:txBody>
                  <a:tcPr anchor="ctr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 anchor="ctr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</a:t>
                      </a:r>
                      <a:endParaRPr lang="en-US" dirty="0"/>
                    </a:p>
                  </a:txBody>
                  <a:tcPr anchor="ctr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30</a:t>
                      </a:r>
                      <a:endParaRPr lang="en-US" dirty="0"/>
                    </a:p>
                  </a:txBody>
                  <a:tcPr anchor="ctr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40</a:t>
                      </a:r>
                      <a:endParaRPr lang="en-US" dirty="0"/>
                    </a:p>
                  </a:txBody>
                  <a:tcPr anchor="ctr"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  <a:endParaRPr lang="en-US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814.05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789</a:t>
                      </a:r>
                      <a:endParaRPr lang="en-US" dirty="0"/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763.95</a:t>
                      </a:r>
                      <a:endParaRPr lang="en-US" dirty="0"/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738.9</a:t>
                      </a:r>
                      <a:endParaRPr lang="en-US" dirty="0"/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713.85</a:t>
                      </a:r>
                      <a:endParaRPr lang="en-US" dirty="0"/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688.8</a:t>
                      </a:r>
                      <a:endParaRPr lang="en-US" dirty="0"/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663.75</a:t>
                      </a:r>
                      <a:endParaRPr lang="en-US" dirty="0"/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400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799.65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774.6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749.55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724.5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699.45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674.4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649.35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600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785.24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760.19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735.14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710.09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685.04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659.99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634.94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800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770.84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745.79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720.74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695.69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670.64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645.59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</a:t>
                      </a:r>
                      <a:r>
                        <a:rPr lang="sr-Latn-RS" dirty="0" smtClean="0"/>
                        <a:t>20.54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1000</a:t>
                      </a:r>
                      <a:endParaRPr lang="en-US" dirty="0"/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756.44</a:t>
                      </a:r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731.39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706.34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681.28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656.23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RS" dirty="0" smtClean="0"/>
                        <a:t>631.18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</a:t>
                      </a:r>
                      <a:r>
                        <a:rPr lang="sr-Latn-RS" smtClean="0"/>
                        <a:t>06.13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2494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351</TotalTime>
  <Words>1027</Words>
  <Application>Microsoft Office PowerPoint</Application>
  <PresentationFormat>On-screen Show (4:3)</PresentationFormat>
  <Paragraphs>368</Paragraphs>
  <Slides>22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4" baseType="lpstr">
      <vt:lpstr>Office Theme</vt:lpstr>
      <vt:lpstr>Equation</vt:lpstr>
      <vt:lpstr>Projekat fotonaponskog sistema snage 54,72kW uz ostvareni MPPT</vt:lpstr>
      <vt:lpstr>Zadati parametri</vt:lpstr>
      <vt:lpstr>PowerPoint Presentation</vt:lpstr>
      <vt:lpstr>Fotonaponski moduli su tipa Schuco</vt:lpstr>
      <vt:lpstr>PowerPoint Presentation</vt:lpstr>
      <vt:lpstr>PowerPoint Presentation</vt:lpstr>
      <vt:lpstr>Kod u MATLAB-u</vt:lpstr>
      <vt:lpstr>Proračun temperature panela (̊C) za sve temperature ambijenta i sve vrednosti solarne iradijanse</vt:lpstr>
      <vt:lpstr>Proračun napona otvorenog kola (V) za sve vrednosti Geff i Ta</vt:lpstr>
      <vt:lpstr>Proračun napona maks. snage, struje maks. snage i maks. snage  </vt:lpstr>
      <vt:lpstr>Napon maksimalne snage (V)</vt:lpstr>
      <vt:lpstr>PowerPoint Presentation</vt:lpstr>
      <vt:lpstr>Ekonomski proračun</vt:lpstr>
      <vt:lpstr>PowerPoint Presentation</vt:lpstr>
      <vt:lpstr>Za procenu dobiti od investicije u fotonaponski sistem usvajaju se sledeći parametri:</vt:lpstr>
      <vt:lpstr>PowerPoint Presentation</vt:lpstr>
      <vt:lpstr>Promena iradijanse u toku tipičnog letnjeg dana</vt:lpstr>
      <vt:lpstr>PowerPoint Presentation</vt:lpstr>
      <vt:lpstr>Promena snage koju generiše panel u toku tipičnog zimskog dana</vt:lpstr>
      <vt:lpstr>Promena snage koju generiše panel u toku tipičnog letnjeg dana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Projekat fotonaponskog sistema snage 54,72kW uz ostvareni MPPT</dc:title>
  <dc:creator>Markovic</dc:creator>
  <cp:lastModifiedBy>Markovic</cp:lastModifiedBy>
  <cp:revision>49</cp:revision>
  <dcterms:created xsi:type="dcterms:W3CDTF">2012-11-27T16:33:59Z</dcterms:created>
  <dcterms:modified xsi:type="dcterms:W3CDTF">2012-12-01T10:14:39Z</dcterms:modified>
</cp:coreProperties>
</file>