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58" r:id="rId5"/>
    <p:sldId id="259" r:id="rId6"/>
    <p:sldId id="265" r:id="rId7"/>
    <p:sldId id="266" r:id="rId8"/>
    <p:sldId id="267" r:id="rId9"/>
    <p:sldId id="268" r:id="rId10"/>
    <p:sldId id="269" r:id="rId11"/>
    <p:sldId id="274" r:id="rId12"/>
    <p:sldId id="275" r:id="rId13"/>
    <p:sldId id="276" r:id="rId14"/>
    <p:sldId id="260" r:id="rId15"/>
    <p:sldId id="261" r:id="rId16"/>
    <p:sldId id="262" r:id="rId17"/>
    <p:sldId id="263" r:id="rId18"/>
    <p:sldId id="264" r:id="rId19"/>
    <p:sldId id="277" r:id="rId20"/>
    <p:sldId id="278" r:id="rId21"/>
    <p:sldId id="279" r:id="rId22"/>
    <p:sldId id="271" r:id="rId23"/>
    <p:sldId id="270" r:id="rId24"/>
    <p:sldId id="27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1962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1310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5068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181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1676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3711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35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7171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217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5157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452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A69BA-8E6A-4BFC-80BE-4A7354597228}" type="datetimeFigureOut">
              <a:rPr lang="en-US" smtClean="0"/>
              <a:pPr/>
              <a:t>12/9/2013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3D8BC-A29E-4117-998F-D447DBE7F1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79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0"/>
            <a:ext cx="7772400" cy="2590800"/>
          </a:xfrm>
        </p:spPr>
        <p:txBody>
          <a:bodyPr>
            <a:normAutofit/>
          </a:bodyPr>
          <a:lstStyle/>
          <a:p>
            <a:r>
              <a:rPr lang="en-US" dirty="0" smtClean="0"/>
              <a:t>Z</a:t>
            </a:r>
            <a:r>
              <a:rPr lang="sr-Latn-RS" dirty="0" smtClean="0"/>
              <a:t>ADATAK</a:t>
            </a:r>
            <a:r>
              <a:rPr lang="en-US" dirty="0" smtClean="0"/>
              <a:t> 7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SIMULINK MODEL SOLARNOG PANELA VEZANOG NA </a:t>
            </a:r>
            <a:r>
              <a:rPr lang="sr-Latn-RS" dirty="0" smtClean="0"/>
              <a:t>MREŽU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" y="4724400"/>
            <a:ext cx="4648200" cy="1676400"/>
          </a:xfrm>
        </p:spPr>
        <p:txBody>
          <a:bodyPr>
            <a:normAutofit fontScale="85000" lnSpcReduction="20000"/>
          </a:bodyPr>
          <a:lstStyle/>
          <a:p>
            <a:r>
              <a:rPr lang="sr-Latn-RS" dirty="0" smtClean="0"/>
              <a:t>Studenti:</a:t>
            </a:r>
          </a:p>
          <a:p>
            <a:r>
              <a:rPr lang="sr-Latn-RS" dirty="0" smtClean="0"/>
              <a:t>Miroslav Ribarić</a:t>
            </a:r>
          </a:p>
          <a:p>
            <a:r>
              <a:rPr lang="sr-Latn-RS" dirty="0" smtClean="0"/>
              <a:t>Uroš Rad</a:t>
            </a:r>
            <a:r>
              <a:rPr lang="en-US" dirty="0" smtClean="0"/>
              <a:t>o</a:t>
            </a:r>
            <a:r>
              <a:rPr lang="sr-Latn-RS" dirty="0" smtClean="0"/>
              <a:t>man</a:t>
            </a:r>
          </a:p>
          <a:p>
            <a:r>
              <a:rPr lang="sr-Latn-RS" dirty="0" smtClean="0"/>
              <a:t>Predrag Tanasković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495800" y="4876800"/>
            <a:ext cx="46482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 smtClean="0"/>
              <a:t>Profesor:</a:t>
            </a:r>
          </a:p>
          <a:p>
            <a:r>
              <a:rPr lang="sr-Latn-RS" dirty="0" smtClean="0"/>
              <a:t>Zoran Radaković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274640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19200"/>
            <a:ext cx="9143999" cy="5638799"/>
          </a:xfrm>
        </p:spPr>
      </p:pic>
    </p:spTree>
    <p:extLst>
      <p:ext uri="{BB962C8B-B14F-4D97-AF65-F5344CB8AC3E}">
        <p14:creationId xmlns:p14="http://schemas.microsoft.com/office/powerpoint/2010/main" xmlns="" val="186343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53187"/>
            <a:ext cx="9144000" cy="5704813"/>
          </a:xfrm>
        </p:spPr>
      </p:pic>
    </p:spTree>
    <p:extLst>
      <p:ext uri="{BB962C8B-B14F-4D97-AF65-F5344CB8AC3E}">
        <p14:creationId xmlns:p14="http://schemas.microsoft.com/office/powerpoint/2010/main" xmlns="" val="41221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04800" y="1219200"/>
            <a:ext cx="9829800" cy="5638799"/>
          </a:xfrm>
        </p:spPr>
      </p:pic>
    </p:spTree>
    <p:extLst>
      <p:ext uri="{BB962C8B-B14F-4D97-AF65-F5344CB8AC3E}">
        <p14:creationId xmlns:p14="http://schemas.microsoft.com/office/powerpoint/2010/main" xmlns="" val="101090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85800" y="1066799"/>
            <a:ext cx="10515600" cy="6019801"/>
          </a:xfrm>
        </p:spPr>
      </p:pic>
    </p:spTree>
    <p:extLst>
      <p:ext uri="{BB962C8B-B14F-4D97-AF65-F5344CB8AC3E}">
        <p14:creationId xmlns:p14="http://schemas.microsoft.com/office/powerpoint/2010/main" xmlns="" val="326793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REZULTATI ZA 2200uF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39092"/>
            <a:ext cx="9144000" cy="5818908"/>
          </a:xfrm>
        </p:spPr>
      </p:pic>
    </p:spTree>
    <p:extLst>
      <p:ext uri="{BB962C8B-B14F-4D97-AF65-F5344CB8AC3E}">
        <p14:creationId xmlns:p14="http://schemas.microsoft.com/office/powerpoint/2010/main" xmlns="" val="69889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2200uF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66800"/>
            <a:ext cx="9143999" cy="5791199"/>
          </a:xfrm>
        </p:spPr>
      </p:pic>
    </p:spTree>
    <p:extLst>
      <p:ext uri="{BB962C8B-B14F-4D97-AF65-F5344CB8AC3E}">
        <p14:creationId xmlns:p14="http://schemas.microsoft.com/office/powerpoint/2010/main" xmlns="" val="220079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2200uF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5190"/>
            <a:ext cx="9144000" cy="5761860"/>
          </a:xfrm>
        </p:spPr>
      </p:pic>
    </p:spTree>
    <p:extLst>
      <p:ext uri="{BB962C8B-B14F-4D97-AF65-F5344CB8AC3E}">
        <p14:creationId xmlns:p14="http://schemas.microsoft.com/office/powerpoint/2010/main" xmlns="" val="134345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2200uF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66800"/>
            <a:ext cx="9143999" cy="5791199"/>
          </a:xfrm>
        </p:spPr>
      </p:pic>
    </p:spTree>
    <p:extLst>
      <p:ext uri="{BB962C8B-B14F-4D97-AF65-F5344CB8AC3E}">
        <p14:creationId xmlns:p14="http://schemas.microsoft.com/office/powerpoint/2010/main" xmlns="" val="168347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2200uF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66800"/>
            <a:ext cx="9143999" cy="5791200"/>
          </a:xfrm>
        </p:spPr>
      </p:pic>
    </p:spTree>
    <p:extLst>
      <p:ext uri="{BB962C8B-B14F-4D97-AF65-F5344CB8AC3E}">
        <p14:creationId xmlns:p14="http://schemas.microsoft.com/office/powerpoint/2010/main" xmlns="" val="29917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2200uF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5401"/>
            <a:ext cx="9144000" cy="5562600"/>
          </a:xfrm>
        </p:spPr>
      </p:pic>
    </p:spTree>
    <p:extLst>
      <p:ext uri="{BB962C8B-B14F-4D97-AF65-F5344CB8AC3E}">
        <p14:creationId xmlns:p14="http://schemas.microsoft.com/office/powerpoint/2010/main" xmlns="" val="131808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ZADATAK DOMA</a:t>
            </a:r>
            <a:r>
              <a:rPr lang="sr-Latn-RS" dirty="0" smtClean="0"/>
              <a:t>ĆEG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r-Cyrl-CS" dirty="0"/>
              <a:t>Направити </a:t>
            </a:r>
            <a:r>
              <a:rPr lang="sr-Cyrl-CS" i="1" dirty="0"/>
              <a:t>Simulink</a:t>
            </a:r>
            <a:r>
              <a:rPr lang="sr-Cyrl-CS" dirty="0"/>
              <a:t> модел којим се може симулирати рад и на основу тога добити глобална ток енергије у претварачу за прикључење соларних панела на електродистрибутивну мрежу. Прикључак је монофазни, односно наизменична страна претварача се повезује између фазног и нултог проводника.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sr-Cyrl-CS" dirty="0"/>
              <a:t>Треба приказати следеће резултате </a:t>
            </a:r>
            <a:r>
              <a:rPr lang="sr-Cyrl-CS" dirty="0" smtClean="0"/>
              <a:t>симулација:</a:t>
            </a:r>
            <a:endParaRPr lang="sr-Latn-RS" dirty="0" smtClean="0"/>
          </a:p>
          <a:p>
            <a:pPr marL="1085850" indent="-285750">
              <a:buNone/>
            </a:pPr>
            <a:r>
              <a:rPr lang="sr-Cyrl-CS" dirty="0" smtClean="0"/>
              <a:t>1</a:t>
            </a:r>
            <a:r>
              <a:rPr lang="sr-Cyrl-CS" dirty="0"/>
              <a:t>. Напон на соларним панелима, настао као крајњи резултат дејства свих регулатора унутар претварача</a:t>
            </a:r>
            <a:endParaRPr lang="en-US" dirty="0"/>
          </a:p>
          <a:p>
            <a:pPr marL="1085850" indent="-285750">
              <a:buNone/>
            </a:pPr>
            <a:r>
              <a:rPr lang="sr-Cyrl-CS" dirty="0" smtClean="0"/>
              <a:t>2</a:t>
            </a:r>
            <a:r>
              <a:rPr lang="sr-Cyrl-CS" dirty="0"/>
              <a:t>. Снагу коју дају соларни панели</a:t>
            </a:r>
            <a:endParaRPr lang="en-US" dirty="0"/>
          </a:p>
          <a:p>
            <a:pPr marL="1085850" indent="-285750">
              <a:buNone/>
            </a:pPr>
            <a:r>
              <a:rPr lang="sr-Cyrl-CS" dirty="0"/>
              <a:t>3. Напон на </a:t>
            </a:r>
            <a:r>
              <a:rPr lang="sr-Cyrl-CS" i="1" dirty="0"/>
              <a:t>bulk</a:t>
            </a:r>
            <a:r>
              <a:rPr lang="sr-Cyrl-CS" dirty="0"/>
              <a:t> кондензатору</a:t>
            </a:r>
            <a:endParaRPr lang="en-US" dirty="0"/>
          </a:p>
          <a:p>
            <a:pPr marL="1085850" indent="-285750">
              <a:buNone/>
            </a:pPr>
            <a:r>
              <a:rPr lang="sr-Cyrl-CS" dirty="0"/>
              <a:t>3. Једносмерну компоненту напона на </a:t>
            </a:r>
            <a:r>
              <a:rPr lang="sr-Cyrl-CS" i="1" dirty="0"/>
              <a:t>bulk</a:t>
            </a:r>
            <a:r>
              <a:rPr lang="sr-Cyrl-CS" dirty="0"/>
              <a:t> кондензатору</a:t>
            </a:r>
            <a:endParaRPr lang="en-US" dirty="0"/>
          </a:p>
          <a:p>
            <a:pPr marL="1085850" indent="-285750">
              <a:buNone/>
            </a:pPr>
            <a:r>
              <a:rPr lang="sr-Cyrl-CS" dirty="0"/>
              <a:t>4. Струју која се извлачи из </a:t>
            </a:r>
            <a:r>
              <a:rPr lang="sr-Cyrl-CS" i="1" dirty="0"/>
              <a:t>bulk</a:t>
            </a:r>
            <a:r>
              <a:rPr lang="sr-Cyrl-CS" dirty="0"/>
              <a:t> кондензатора</a:t>
            </a:r>
            <a:endParaRPr lang="en-US" dirty="0"/>
          </a:p>
          <a:p>
            <a:pPr marL="1085850" indent="-285750">
              <a:buNone/>
            </a:pPr>
            <a:r>
              <a:rPr lang="sr-Cyrl-CS" dirty="0"/>
              <a:t>5. Струју ка мрежи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4504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2200uF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71601"/>
            <a:ext cx="9144000" cy="5486400"/>
          </a:xfrm>
        </p:spPr>
      </p:pic>
    </p:spTree>
    <p:extLst>
      <p:ext uri="{BB962C8B-B14F-4D97-AF65-F5344CB8AC3E}">
        <p14:creationId xmlns:p14="http://schemas.microsoft.com/office/powerpoint/2010/main" xmlns="" val="334877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2200uF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5401"/>
            <a:ext cx="9144000" cy="5562600"/>
          </a:xfrm>
        </p:spPr>
      </p:pic>
    </p:spTree>
    <p:extLst>
      <p:ext uri="{BB962C8B-B14F-4D97-AF65-F5344CB8AC3E}">
        <p14:creationId xmlns:p14="http://schemas.microsoft.com/office/powerpoint/2010/main" xmlns="" val="1768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sr-Latn-RS" dirty="0"/>
              <a:t>Stateflow je kontrolisano logički alat, razvijen od strane MathWork-a, koji se koristi pri modelovanju sistema koji ima odziv na spoljne pobude, preko formulisanih mašina i flow charts sa Simulink modelima. </a:t>
            </a:r>
            <a:endParaRPr lang="en-US" dirty="0"/>
          </a:p>
          <a:p>
            <a:r>
              <a:rPr lang="sr-Latn-RS" dirty="0"/>
              <a:t>Stateflow obuhvata unapred definisane dijagrame, kao i provere u stacionarnim i promenljivim stanjima,  kao i doslednosti i kompletnosti, kao i dizajna pre impelentacije.</a:t>
            </a:r>
            <a:endParaRPr lang="en-US" dirty="0"/>
          </a:p>
          <a:p>
            <a:r>
              <a:rPr lang="sr-Latn-RS" dirty="0"/>
              <a:t>Flowchat je vrsta dijagrama koja predstavlja algoritme i procese, prikazujući korake kao prozore različitih tipova i njegove naredbe koje povezuju te prozore pomoću strelica. </a:t>
            </a:r>
            <a:endParaRPr lang="en-US" dirty="0"/>
          </a:p>
          <a:p>
            <a:r>
              <a:rPr lang="sr-Latn-RS" dirty="0"/>
              <a:t>Ova predstava u obliku dijagrama nam može dati korak po korak rešenje zadatog problema.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910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STATE FLOW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40" y="1676400"/>
            <a:ext cx="9125660" cy="5029200"/>
          </a:xfrm>
        </p:spPr>
      </p:pic>
    </p:spTree>
    <p:extLst>
      <p:ext uri="{BB962C8B-B14F-4D97-AF65-F5344CB8AC3E}">
        <p14:creationId xmlns:p14="http://schemas.microsoft.com/office/powerpoint/2010/main" xmlns="" val="366511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STATE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70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PARAMETRI I FORMULE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47800"/>
                <a:ext cx="8229600" cy="5105400"/>
              </a:xfrm>
            </p:spPr>
            <p:txBody>
              <a:bodyPr>
                <a:noAutofit/>
              </a:bodyPr>
              <a:lstStyle/>
              <a:p>
                <a:r>
                  <a:rPr lang="sr-Cyrl-CS" sz="2000" dirty="0" smtClean="0"/>
                  <a:t>Капацитет </a:t>
                </a:r>
                <a:r>
                  <a:rPr lang="sr-Cyrl-CS" sz="2000" i="1" dirty="0"/>
                  <a:t>bulk</a:t>
                </a:r>
                <a:r>
                  <a:rPr lang="sr-Cyrl-CS" sz="2000" dirty="0"/>
                  <a:t> кондензатора: 220</a:t>
                </a:r>
                <a:r>
                  <a:rPr lang="sr-Latn-CS" sz="2000" dirty="0"/>
                  <a:t> μ</a:t>
                </a:r>
                <a:r>
                  <a:rPr lang="sr-Cyrl-CS" sz="2000" dirty="0" smtClean="0"/>
                  <a:t>F</a:t>
                </a:r>
                <a:r>
                  <a:rPr lang="en-US" sz="2000" dirty="0" smtClean="0"/>
                  <a:t> (2200</a:t>
                </a:r>
                <a:r>
                  <a:rPr lang="sr-Latn-CS" sz="2000" dirty="0"/>
                  <a:t> μ</a:t>
                </a:r>
                <a:r>
                  <a:rPr lang="sr-Cyrl-CS" sz="2000" dirty="0" smtClean="0"/>
                  <a:t>F</a:t>
                </a:r>
                <a:r>
                  <a:rPr lang="en-US" sz="2000" dirty="0" smtClean="0"/>
                  <a:t>)</a:t>
                </a:r>
                <a:endParaRPr lang="en-US" sz="2000" dirty="0"/>
              </a:p>
              <a:p>
                <a:r>
                  <a:rPr lang="sr-Cyrl-CS" sz="2000" dirty="0"/>
                  <a:t>Номинални једносмерни напон: </a:t>
                </a:r>
                <a:r>
                  <a:rPr lang="sr-Latn-CS" sz="2000" dirty="0"/>
                  <a:t>400</a:t>
                </a:r>
                <a:r>
                  <a:rPr lang="sr-Cyrl-CS" sz="2000" dirty="0"/>
                  <a:t> V </a:t>
                </a:r>
                <a:endParaRPr lang="en-US" sz="2000" dirty="0"/>
              </a:p>
              <a:p>
                <a:r>
                  <a:rPr lang="sr-Cyrl-CS" sz="2000" dirty="0"/>
                  <a:t>Номинална наизменична струја према мрежи: 7.5 A (фазни мрежни напон износи 231 V)</a:t>
                </a:r>
                <a:endParaRPr lang="en-US" sz="2000" dirty="0"/>
              </a:p>
              <a:p>
                <a:r>
                  <a:rPr lang="sr-Latn-CS" sz="2000" dirty="0"/>
                  <a:t>Struja u tački maksimalne snage ćelije/modula linearno zavisi od solarne iradijanse G</a:t>
                </a:r>
                <a:r>
                  <a:rPr lang="sr-Latn-CS" sz="2000" baseline="-25000" dirty="0"/>
                  <a:t>eff</a:t>
                </a:r>
                <a:r>
                  <a:rPr lang="sr-Latn-CS" sz="2000" dirty="0"/>
                  <a:t> (W / m</a:t>
                </a:r>
                <a:r>
                  <a:rPr lang="sr-Latn-CS" sz="2000" baseline="30000" dirty="0"/>
                  <a:t>2</a:t>
                </a:r>
                <a:r>
                  <a:rPr lang="sr-Latn-CS" sz="2000" dirty="0"/>
                  <a:t>)</a:t>
                </a:r>
                <a:r>
                  <a:rPr lang="sr-Cyrl-CS" sz="2000" dirty="0"/>
                  <a:t>:</a:t>
                </a: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Cyrl-CS" sz="2000" i="1">
                              <a:latin typeface="Cambria Math"/>
                            </a:rPr>
                            <m:t>𝐼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𝑀𝑃𝑃</m:t>
                          </m:r>
                        </m:sub>
                      </m:sSub>
                      <m:r>
                        <a:rPr lang="sr-Cyrl-CS" sz="20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latin typeface="Cambria Math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sr-Cyrl-CS" sz="2000" i="1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sr-Cyrl-CS" sz="2000" i="1">
                                  <a:latin typeface="Cambria Math"/>
                                </a:rPr>
                                <m:t>𝑀𝑃𝑃</m:t>
                              </m:r>
                            </m:sub>
                            <m:sup>
                              <m:r>
                                <a:rPr lang="sr-Cyrl-CS" sz="2000" i="1">
                                  <a:latin typeface="Cambria Math"/>
                                </a:rPr>
                                <m:t>∗</m:t>
                              </m:r>
                            </m:sup>
                          </m:sSubSup>
                        </m:num>
                        <m:den>
                          <m:sSup>
                            <m:sSup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sr-Cyrl-CS" sz="2000" i="1">
                                  <a:latin typeface="Cambria Math"/>
                                </a:rPr>
                                <m:t>𝐺</m:t>
                              </m:r>
                            </m:e>
                            <m:sup>
                              <m:r>
                                <a:rPr lang="sr-Cyrl-CS" sz="2000" i="1">
                                  <a:latin typeface="Cambria Math"/>
                                </a:rPr>
                                <m:t>∗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Cyrl-CS" sz="2000" i="1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sr-Cyrl-CS" sz="2000" i="1">
                              <a:latin typeface="Cambria Math"/>
                            </a:rPr>
                            <m:t>𝑒𝑓𝑓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  <a:p>
                <a:r>
                  <a:rPr lang="sr-Latn-CS" sz="2000" dirty="0"/>
                  <a:t>Struja u tački maksimalne snage ćelije/modula zavisi od temperature solarnih ćelija Tc:</a:t>
                </a: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CS" sz="2000" i="1">
                                  <a:latin typeface="Cambria Math"/>
                                </a:rPr>
                                <m:t>𝑀𝑃𝑃</m:t>
                              </m:r>
                            </m:sub>
                          </m:sSub>
                        </m:num>
                        <m:den>
                          <m:sSubSup>
                            <m:sSubSup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CS" sz="2000" i="1">
                                  <a:latin typeface="Cambria Math"/>
                                </a:rPr>
                                <m:t>𝑀𝑃𝑃</m:t>
                              </m:r>
                            </m:sub>
                            <m:sup>
                              <m:r>
                                <a:rPr lang="sr-Latn-CS" sz="2000" i="1">
                                  <a:latin typeface="Cambria Math"/>
                                </a:rPr>
                                <m:t>∗</m:t>
                              </m:r>
                            </m:sup>
                          </m:sSubSup>
                        </m:den>
                      </m:f>
                      <m:r>
                        <a:rPr lang="sr-Latn-CS" sz="2000" i="1">
                          <a:latin typeface="Cambria Math"/>
                        </a:rPr>
                        <m:t>=1</m:t>
                      </m:r>
                      <m:r>
                        <a:rPr lang="en-US" sz="2000" b="0" i="1" smtClean="0">
                          <a:latin typeface="Cambria Math"/>
                        </a:rPr>
                        <m:t>−</m:t>
                      </m:r>
                      <m:d>
                        <m:dPr>
                          <m:ctrlPr>
                            <a:rPr lang="en-US" sz="2000" i="1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sr-Latn-CS" sz="2000" i="1">
                                  <a:latin typeface="Cambria Math"/>
                                </a:rPr>
                                <m:t>𝐶</m:t>
                              </m:r>
                            </m:sub>
                          </m:sSub>
                          <m:r>
                            <a:rPr lang="sr-Latn-CS" sz="2000" i="1">
                              <a:latin typeface="Cambria Math"/>
                            </a:rPr>
                            <m:t>−</m:t>
                          </m:r>
                          <m:sSubSup>
                            <m:sSubSup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sr-Latn-CS" sz="2000" i="1">
                                  <a:latin typeface="Cambria Math"/>
                                </a:rPr>
                                <m:t>𝐶</m:t>
                              </m:r>
                            </m:sub>
                            <m:sup>
                              <m:r>
                                <a:rPr lang="sr-Latn-CS" sz="2000" i="1">
                                  <a:latin typeface="Cambria Math"/>
                                </a:rPr>
                                <m:t>∗</m:t>
                              </m:r>
                            </m:sup>
                          </m:sSubSup>
                        </m:e>
                      </m:d>
                      <m:f>
                        <m:fPr>
                          <m:ctrlPr>
                            <a:rPr lang="en-US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CS" sz="2000" i="1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sr-Latn-CS" sz="2000" i="1">
                                  <a:latin typeface="Cambria Math"/>
                                </a:rPr>
                                <m:t>𝑂𝐶</m:t>
                              </m:r>
                            </m:sub>
                          </m:sSub>
                        </m:num>
                        <m:den>
                          <m:r>
                            <a:rPr lang="sr-Latn-CS" sz="2000" i="1">
                              <a:latin typeface="Cambria Math"/>
                            </a:rPr>
                            <m:t>𝑑𝑇</m:t>
                          </m:r>
                        </m:den>
                      </m:f>
                    </m:oMath>
                  </m:oMathPara>
                </a14:m>
                <a:endParaRPr lang="sr-Latn-RS" sz="2000" dirty="0" smtClean="0"/>
              </a:p>
              <a:p>
                <a:r>
                  <a:rPr lang="sr-Latn-CS" sz="2000" dirty="0"/>
                  <a:t>Temperatura solarne FN ćelije/modula raste sa porastom temperature ambijenta, kao i sa porastom vrednosti sunčeve iradijanse:</a:t>
                </a:r>
                <a:endParaRPr lang="en-US" sz="2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CS" sz="2000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sr-Latn-CS" sz="2000" i="1">
                              <a:latin typeface="Cambria Math"/>
                            </a:rPr>
                            <m:t>𝐶</m:t>
                          </m:r>
                        </m:sub>
                      </m:sSub>
                      <m:r>
                        <a:rPr lang="sr-Latn-CS" sz="20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CS" sz="2000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sr-Latn-CS" sz="20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sr-Latn-CS" sz="2000" i="1"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sr-Latn-CS" sz="2000" i="1">
                              <a:latin typeface="Cambria Math"/>
                            </a:rPr>
                            <m:t>𝑁𝑂𝐶𝑇</m:t>
                          </m:r>
                          <m:d>
                            <m:d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°</m:t>
                              </m:r>
                              <m:r>
                                <a:rPr lang="sr-Latn-CS" sz="2000" i="1">
                                  <a:latin typeface="Cambria Math"/>
                                </a:rPr>
                                <m:t>𝐶</m:t>
                              </m:r>
                            </m:e>
                          </m:d>
                          <m:r>
                            <a:rPr lang="sr-Latn-CS" sz="2000" i="1">
                              <a:latin typeface="Cambria Math"/>
                            </a:rPr>
                            <m:t>−20</m:t>
                          </m:r>
                        </m:num>
                        <m:den>
                          <m:r>
                            <a:rPr lang="sr-Latn-CS" sz="2000" i="1">
                              <a:latin typeface="Cambria Math"/>
                            </a:rPr>
                            <m:t>800 </m:t>
                          </m:r>
                          <m:r>
                            <a:rPr lang="sr-Latn-CS" sz="2000" i="1">
                              <a:latin typeface="Cambria Math"/>
                            </a:rPr>
                            <m:t>𝑊</m:t>
                          </m:r>
                          <m:sSup>
                            <m:sSupPr>
                              <m:ctrlPr>
                                <a:rPr lang="en-US" sz="20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sr-Latn-CS" sz="2000" i="1">
                                  <a:latin typeface="Cambria Math"/>
                                </a:rPr>
                                <m:t>/</m:t>
                              </m:r>
                              <m:r>
                                <a:rPr lang="sr-Latn-CS" sz="2000" i="1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sr-Latn-CS" sz="20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sr-Latn-CS" sz="2000" i="1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a:rPr lang="sr-Latn-CS" sz="2000" i="1">
                              <a:latin typeface="Cambria Math"/>
                            </a:rPr>
                            <m:t>𝑒𝑓𝑓</m:t>
                          </m:r>
                        </m:sub>
                      </m:sSub>
                    </m:oMath>
                  </m:oMathPara>
                </a14:m>
                <a:endParaRPr lang="sr-Latn-RS" sz="2000" dirty="0" smtClean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47800"/>
                <a:ext cx="8229600" cy="5105400"/>
              </a:xfrm>
              <a:blipFill rotWithShape="1">
                <a:blip r:embed="rId2" cstate="print"/>
                <a:stretch>
                  <a:fillRect l="-593" t="-597" b="-3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5144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PARAMETRI I FORMULE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Autofit/>
          </a:bodyPr>
          <a:lstStyle/>
          <a:p>
            <a:r>
              <a:rPr lang="sr-Latn-RS" sz="2000" dirty="0" smtClean="0"/>
              <a:t>Iradijansa i temperatura se menjaju na sledeći način:</a:t>
            </a:r>
          </a:p>
          <a:p>
            <a:pPr marL="857250" indent="-285750">
              <a:buNone/>
            </a:pPr>
            <a:r>
              <a:rPr lang="sr-Cyrl-CS" sz="2000" dirty="0" smtClean="0"/>
              <a:t>а</a:t>
            </a:r>
            <a:r>
              <a:rPr lang="sr-Cyrl-CS" sz="2000" dirty="0"/>
              <a:t>) Укључење претварача, при чему је напон на </a:t>
            </a:r>
            <a:r>
              <a:rPr lang="sr-Cyrl-CS" sz="2000" i="1" dirty="0"/>
              <a:t>bulk</a:t>
            </a:r>
            <a:r>
              <a:rPr lang="sr-Cyrl-CS" sz="2000" dirty="0"/>
              <a:t> кондензатору у почетном тренутку једнак нули, ирадијанса на соларном панелу 500</a:t>
            </a:r>
            <a:r>
              <a:rPr lang="en-US" sz="2000" dirty="0"/>
              <a:t> W </a:t>
            </a:r>
            <a:r>
              <a:rPr lang="sr-Cyrl-CS" sz="2000" dirty="0"/>
              <a:t>/</a:t>
            </a:r>
            <a:r>
              <a:rPr lang="en-US" sz="2000" dirty="0"/>
              <a:t> m</a:t>
            </a:r>
            <a:r>
              <a:rPr lang="sr-Cyrl-CS" sz="2000" baseline="30000" dirty="0"/>
              <a:t>2</a:t>
            </a:r>
            <a:r>
              <a:rPr lang="sr-Cyrl-CS" sz="2000" dirty="0"/>
              <a:t> и температура амбијента 10 </a:t>
            </a:r>
            <a:r>
              <a:rPr lang="sr-Cyrl-CS" sz="2000" baseline="30000" dirty="0"/>
              <a:t>0</a:t>
            </a:r>
            <a:r>
              <a:rPr lang="en-US" sz="2000" dirty="0"/>
              <a:t>C</a:t>
            </a:r>
            <a:r>
              <a:rPr lang="sr-Cyrl-CS" sz="2000" dirty="0"/>
              <a:t>.</a:t>
            </a:r>
            <a:endParaRPr lang="en-US" sz="2000" dirty="0"/>
          </a:p>
          <a:p>
            <a:pPr marL="857250" indent="-285750">
              <a:buNone/>
            </a:pPr>
            <a:r>
              <a:rPr lang="sr-Cyrl-CS" sz="2000" dirty="0" smtClean="0"/>
              <a:t>б</a:t>
            </a:r>
            <a:r>
              <a:rPr lang="sr-Cyrl-CS" sz="2000" dirty="0"/>
              <a:t>) Тренутни пораст температура амбијента са 10 </a:t>
            </a:r>
            <a:r>
              <a:rPr lang="sr-Cyrl-CS" sz="2000" baseline="30000" dirty="0"/>
              <a:t>0</a:t>
            </a:r>
            <a:r>
              <a:rPr lang="en-US" sz="2000" dirty="0"/>
              <a:t>C</a:t>
            </a:r>
            <a:r>
              <a:rPr lang="sr-Cyrl-CS" sz="2000" dirty="0"/>
              <a:t> на 30 </a:t>
            </a:r>
            <a:r>
              <a:rPr lang="sr-Cyrl-CS" sz="2000" baseline="30000" dirty="0"/>
              <a:t>0</a:t>
            </a:r>
            <a:r>
              <a:rPr lang="en-US" sz="2000" dirty="0"/>
              <a:t>C</a:t>
            </a:r>
            <a:r>
              <a:rPr lang="sr-Cyrl-CS" sz="2000" dirty="0"/>
              <a:t>, при ирадијанси на соларном панелу од 500</a:t>
            </a:r>
            <a:r>
              <a:rPr lang="en-US" sz="2000" dirty="0"/>
              <a:t> W </a:t>
            </a:r>
            <a:r>
              <a:rPr lang="sr-Cyrl-CS" sz="2000" dirty="0"/>
              <a:t>/</a:t>
            </a:r>
            <a:r>
              <a:rPr lang="en-US" sz="2000" dirty="0"/>
              <a:t> m</a:t>
            </a:r>
            <a:r>
              <a:rPr lang="sr-Cyrl-CS" sz="2000" baseline="30000" dirty="0"/>
              <a:t>2</a:t>
            </a:r>
            <a:r>
              <a:rPr lang="sr-Cyrl-CS" sz="2000" dirty="0"/>
              <a:t>, из устаљеног режима постигнутог у а).</a:t>
            </a:r>
            <a:endParaRPr lang="en-US" sz="2000" dirty="0"/>
          </a:p>
          <a:p>
            <a:pPr marL="857250" indent="-285750">
              <a:buNone/>
            </a:pPr>
            <a:r>
              <a:rPr lang="sr-Cyrl-CS" sz="2000" dirty="0" smtClean="0"/>
              <a:t>в</a:t>
            </a:r>
            <a:r>
              <a:rPr lang="sr-Cyrl-CS" sz="2000" dirty="0"/>
              <a:t>) Тренутни пораст ирадијансе са 500</a:t>
            </a:r>
            <a:r>
              <a:rPr lang="en-US" sz="2000" dirty="0"/>
              <a:t> W </a:t>
            </a:r>
            <a:r>
              <a:rPr lang="sr-Cyrl-CS" sz="2000" dirty="0"/>
              <a:t>/</a:t>
            </a:r>
            <a:r>
              <a:rPr lang="en-US" sz="2000" dirty="0"/>
              <a:t> m</a:t>
            </a:r>
            <a:r>
              <a:rPr lang="sr-Cyrl-CS" sz="2000" baseline="30000" dirty="0"/>
              <a:t>2</a:t>
            </a:r>
            <a:r>
              <a:rPr lang="sr-Cyrl-CS" sz="2000" dirty="0"/>
              <a:t> на 1000</a:t>
            </a:r>
            <a:r>
              <a:rPr lang="en-US" sz="2000" dirty="0"/>
              <a:t> W </a:t>
            </a:r>
            <a:r>
              <a:rPr lang="sr-Cyrl-CS" sz="2000" dirty="0"/>
              <a:t>/</a:t>
            </a:r>
            <a:r>
              <a:rPr lang="en-US" sz="2000" dirty="0"/>
              <a:t> m</a:t>
            </a:r>
            <a:r>
              <a:rPr lang="sr-Cyrl-CS" sz="2000" baseline="30000" dirty="0"/>
              <a:t>2</a:t>
            </a:r>
            <a:r>
              <a:rPr lang="sr-Cyrl-CS" sz="2000" dirty="0"/>
              <a:t>,  при температури амбијента од 30 </a:t>
            </a:r>
            <a:r>
              <a:rPr lang="sr-Cyrl-CS" sz="2000" baseline="30000" dirty="0"/>
              <a:t>0</a:t>
            </a:r>
            <a:r>
              <a:rPr lang="en-US" sz="2000" dirty="0"/>
              <a:t>C</a:t>
            </a:r>
            <a:r>
              <a:rPr lang="sr-Cyrl-CS" sz="2000" dirty="0"/>
              <a:t>, из устаљеног режима постигнутог у б).</a:t>
            </a:r>
            <a:endParaRPr lang="en-US" sz="2000" dirty="0"/>
          </a:p>
          <a:p>
            <a:pPr marL="857250" indent="-285750">
              <a:buNone/>
            </a:pPr>
            <a:r>
              <a:rPr lang="sr-Cyrl-CS" sz="2000" dirty="0" smtClean="0"/>
              <a:t>г</a:t>
            </a:r>
            <a:r>
              <a:rPr lang="sr-Cyrl-CS" sz="2000" dirty="0"/>
              <a:t>) Тренутно смањење ирадијансе са 1000</a:t>
            </a:r>
            <a:r>
              <a:rPr lang="en-US" sz="2000" dirty="0"/>
              <a:t> W </a:t>
            </a:r>
            <a:r>
              <a:rPr lang="sr-Cyrl-CS" sz="2000" dirty="0"/>
              <a:t>/</a:t>
            </a:r>
            <a:r>
              <a:rPr lang="en-US" sz="2000" dirty="0"/>
              <a:t> m</a:t>
            </a:r>
            <a:r>
              <a:rPr lang="sr-Cyrl-CS" sz="2000" baseline="30000" dirty="0"/>
              <a:t>2</a:t>
            </a:r>
            <a:r>
              <a:rPr lang="sr-Cyrl-CS" sz="2000" dirty="0"/>
              <a:t> на 500</a:t>
            </a:r>
            <a:r>
              <a:rPr lang="en-US" sz="2000" dirty="0"/>
              <a:t> W </a:t>
            </a:r>
            <a:r>
              <a:rPr lang="sr-Cyrl-CS" sz="2000" dirty="0"/>
              <a:t>/</a:t>
            </a:r>
            <a:r>
              <a:rPr lang="en-US" sz="2000" dirty="0"/>
              <a:t> m</a:t>
            </a:r>
            <a:r>
              <a:rPr lang="sr-Cyrl-CS" sz="2000" baseline="30000" dirty="0"/>
              <a:t>2</a:t>
            </a:r>
            <a:r>
              <a:rPr lang="sr-Cyrl-CS" sz="2000" dirty="0"/>
              <a:t>,  при температури амбијента од 30 </a:t>
            </a:r>
            <a:r>
              <a:rPr lang="sr-Cyrl-CS" sz="2000" baseline="30000" dirty="0"/>
              <a:t>0</a:t>
            </a:r>
            <a:r>
              <a:rPr lang="en-US" sz="2000" dirty="0"/>
              <a:t>C</a:t>
            </a:r>
            <a:r>
              <a:rPr lang="sr-Cyrl-CS" sz="2000" dirty="0"/>
              <a:t>, из устаљеног режима постигнутог у в</a:t>
            </a:r>
            <a:r>
              <a:rPr lang="sr-Cyrl-CS" sz="2000" dirty="0" smtClean="0"/>
              <a:t>).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97604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SIMULINK MODEL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35" y="1621162"/>
            <a:ext cx="9051817" cy="4932038"/>
          </a:xfrm>
        </p:spPr>
      </p:pic>
    </p:spTree>
    <p:extLst>
      <p:ext uri="{BB962C8B-B14F-4D97-AF65-F5344CB8AC3E}">
        <p14:creationId xmlns:p14="http://schemas.microsoft.com/office/powerpoint/2010/main" xmlns="" val="2282987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066800"/>
            <a:ext cx="9143999" cy="5791199"/>
          </a:xfrm>
        </p:spPr>
      </p:pic>
    </p:spTree>
    <p:extLst>
      <p:ext uri="{BB962C8B-B14F-4D97-AF65-F5344CB8AC3E}">
        <p14:creationId xmlns:p14="http://schemas.microsoft.com/office/powerpoint/2010/main" xmlns="" val="81684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95400"/>
            <a:ext cx="9143999" cy="5562599"/>
          </a:xfrm>
        </p:spPr>
      </p:pic>
    </p:spTree>
    <p:extLst>
      <p:ext uri="{BB962C8B-B14F-4D97-AF65-F5344CB8AC3E}">
        <p14:creationId xmlns:p14="http://schemas.microsoft.com/office/powerpoint/2010/main" xmlns="" val="228429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43000"/>
            <a:ext cx="9143999" cy="5714999"/>
          </a:xfrm>
        </p:spPr>
      </p:pic>
    </p:spTree>
    <p:extLst>
      <p:ext uri="{BB962C8B-B14F-4D97-AF65-F5344CB8AC3E}">
        <p14:creationId xmlns:p14="http://schemas.microsoft.com/office/powerpoint/2010/main" xmlns="" val="140222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REZULTATI ZA </a:t>
            </a:r>
            <a:r>
              <a:rPr lang="en-US" dirty="0" smtClean="0"/>
              <a:t>220uF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43000"/>
            <a:ext cx="9143999" cy="5715000"/>
          </a:xfrm>
        </p:spPr>
      </p:pic>
    </p:spTree>
    <p:extLst>
      <p:ext uri="{BB962C8B-B14F-4D97-AF65-F5344CB8AC3E}">
        <p14:creationId xmlns:p14="http://schemas.microsoft.com/office/powerpoint/2010/main" xmlns="" val="322109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294</Words>
  <Application>Microsoft Office PowerPoint</Application>
  <PresentationFormat>On-screen Show (4:3)</PresentationFormat>
  <Paragraphs>49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ZADATAK 7 SIMULINK MODEL SOLARNOG PANELA VEZANOG NA MREŽU</vt:lpstr>
      <vt:lpstr>ZADATAK DOMAĆEG</vt:lpstr>
      <vt:lpstr>PARAMETRI I FORMULE</vt:lpstr>
      <vt:lpstr>PARAMETRI I FORMULE</vt:lpstr>
      <vt:lpstr>SIMULINK MODEL</vt:lpstr>
      <vt:lpstr>REZULTATI ZA 220uF</vt:lpstr>
      <vt:lpstr>REZULTATI ZA 220uF</vt:lpstr>
      <vt:lpstr>REZULTATI ZA 220uF</vt:lpstr>
      <vt:lpstr>REZULTATI ZA 220uF</vt:lpstr>
      <vt:lpstr>REZULTATI ZA 220uF</vt:lpstr>
      <vt:lpstr>REZULTATI ZA 220uF</vt:lpstr>
      <vt:lpstr>REZULTATI ZA 220uF</vt:lpstr>
      <vt:lpstr>REZULTATI ZA 220uF</vt:lpstr>
      <vt:lpstr>REZULTATI ZA 2200uF</vt:lpstr>
      <vt:lpstr>REZULTATI ZA 2200uF</vt:lpstr>
      <vt:lpstr>REZULTATI ZA 2200uF</vt:lpstr>
      <vt:lpstr>REZULTATI ZA 2200uF</vt:lpstr>
      <vt:lpstr>REZULTATI ZA 2200uF</vt:lpstr>
      <vt:lpstr>REZULTATI ZA 2200uF</vt:lpstr>
      <vt:lpstr>REZULTATI ZA 2200uF</vt:lpstr>
      <vt:lpstr>REZULTATI ZA 2200uF</vt:lpstr>
      <vt:lpstr>STATE FLOW</vt:lpstr>
      <vt:lpstr>STATE FLOW</vt:lpstr>
      <vt:lpstr>STATE FLOW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Zadatak 7 Simulink model solarnog panela prikačenog na mrežu</dc:title>
  <dc:creator>Pedja</dc:creator>
  <cp:lastModifiedBy>Profa</cp:lastModifiedBy>
  <cp:revision>11</cp:revision>
  <dcterms:created xsi:type="dcterms:W3CDTF">2012-12-07T00:34:06Z</dcterms:created>
  <dcterms:modified xsi:type="dcterms:W3CDTF">2013-12-09T19:11:54Z</dcterms:modified>
</cp:coreProperties>
</file>