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5"/>
  </p:notesMasterIdLst>
  <p:sldIdLst>
    <p:sldId id="256" r:id="rId2"/>
    <p:sldId id="257" r:id="rId3"/>
    <p:sldId id="259" r:id="rId4"/>
    <p:sldId id="260" r:id="rId5"/>
    <p:sldId id="261" r:id="rId6"/>
    <p:sldId id="264" r:id="rId7"/>
    <p:sldId id="263"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851" autoAdjust="0"/>
    <p:restoredTop sz="94660"/>
  </p:normalViewPr>
  <p:slideViewPr>
    <p:cSldViewPr>
      <p:cViewPr varScale="1">
        <p:scale>
          <a:sx n="104" d="100"/>
          <a:sy n="104" d="100"/>
        </p:scale>
        <p:origin x="-246"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image" Target="../media/image39.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image" Target="../media/image41.wmf"/><Relationship Id="rId4" Type="http://schemas.openxmlformats.org/officeDocument/2006/relationships/image" Target="../media/image44.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image" Target="../media/image6.wmf"/><Relationship Id="rId7" Type="http://schemas.openxmlformats.org/officeDocument/2006/relationships/image" Target="../media/image10.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 Id="rId9" Type="http://schemas.openxmlformats.org/officeDocument/2006/relationships/image" Target="../media/image12.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15.wmf"/><Relationship Id="rId7" Type="http://schemas.openxmlformats.org/officeDocument/2006/relationships/image" Target="../media/image11.wmf"/><Relationship Id="rId2" Type="http://schemas.openxmlformats.org/officeDocument/2006/relationships/image" Target="../media/image14.wmf"/><Relationship Id="rId1" Type="http://schemas.openxmlformats.org/officeDocument/2006/relationships/image" Target="../media/image13.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8.wmf"/><Relationship Id="rId9"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5" Type="http://schemas.openxmlformats.org/officeDocument/2006/relationships/image" Target="../media/image21.wmf"/><Relationship Id="rId4" Type="http://schemas.openxmlformats.org/officeDocument/2006/relationships/image" Target="../media/image20.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 Id="rId5" Type="http://schemas.openxmlformats.org/officeDocument/2006/relationships/image" Target="../media/image26.wmf"/><Relationship Id="rId4" Type="http://schemas.openxmlformats.org/officeDocument/2006/relationships/image" Target="../media/image2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 Id="rId5" Type="http://schemas.openxmlformats.org/officeDocument/2006/relationships/image" Target="../media/image31.wmf"/><Relationship Id="rId4" Type="http://schemas.openxmlformats.org/officeDocument/2006/relationships/image" Target="../media/image30.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2.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image" Target="../media/image35.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B8899D-AB91-4BD6-BBD3-09595A8D1BCF}" type="datetimeFigureOut">
              <a:rPr lang="en-US" smtClean="0"/>
              <a:pPr/>
              <a:t>2/22/2013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47C8F9-CD48-427F-BFA3-E0ECACD94156}" type="slidenum">
              <a:rPr lang="en-US" smtClean="0"/>
              <a:pPr/>
              <a:t>‹#›</a:t>
            </a:fld>
            <a:endParaRPr lang="en-US"/>
          </a:p>
        </p:txBody>
      </p:sp>
    </p:spTree>
    <p:extLst>
      <p:ext uri="{BB962C8B-B14F-4D97-AF65-F5344CB8AC3E}">
        <p14:creationId xmlns:p14="http://schemas.microsoft.com/office/powerpoint/2010/main" xmlns="" val="2967607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E47C8F9-CD48-427F-BFA3-E0ECACD94156}" type="slidenum">
              <a:rPr lang="en-US" smtClean="0"/>
              <a:pPr/>
              <a:t>1</a:t>
            </a:fld>
            <a:endParaRPr lang="en-US"/>
          </a:p>
        </p:txBody>
      </p:sp>
    </p:spTree>
    <p:extLst>
      <p:ext uri="{BB962C8B-B14F-4D97-AF65-F5344CB8AC3E}">
        <p14:creationId xmlns:p14="http://schemas.microsoft.com/office/powerpoint/2010/main" xmlns="" val="22788498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6431DE2C-EFED-4A72-BE30-D48542ACE0C4}" type="datetimeFigureOut">
              <a:rPr lang="en-US" smtClean="0"/>
              <a:pPr/>
              <a:t>2/22/2013</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5D85C0D1-46A8-4AAB-BED9-ECE2854DCFA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431DE2C-EFED-4A72-BE30-D48542ACE0C4}" type="datetimeFigureOut">
              <a:rPr lang="en-US" smtClean="0"/>
              <a:pPr/>
              <a:t>2/22/2013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D85C0D1-46A8-4AAB-BED9-ECE2854DCFA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431DE2C-EFED-4A72-BE30-D48542ACE0C4}" type="datetimeFigureOut">
              <a:rPr lang="en-US" smtClean="0"/>
              <a:pPr/>
              <a:t>2/22/2013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D85C0D1-46A8-4AAB-BED9-ECE2854DCFA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431DE2C-EFED-4A72-BE30-D48542ACE0C4}" type="datetimeFigureOut">
              <a:rPr lang="en-US" smtClean="0"/>
              <a:pPr/>
              <a:t>2/22/2013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D85C0D1-46A8-4AAB-BED9-ECE2854DCFA3}"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6431DE2C-EFED-4A72-BE30-D48542ACE0C4}" type="datetimeFigureOut">
              <a:rPr lang="en-US" smtClean="0"/>
              <a:pPr/>
              <a:t>2/22/2013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D85C0D1-46A8-4AAB-BED9-ECE2854DCFA3}"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431DE2C-EFED-4A72-BE30-D48542ACE0C4}" type="datetimeFigureOut">
              <a:rPr lang="en-US" smtClean="0"/>
              <a:pPr/>
              <a:t>2/22/2013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D85C0D1-46A8-4AAB-BED9-ECE2854DCFA3}"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431DE2C-EFED-4A72-BE30-D48542ACE0C4}" type="datetimeFigureOut">
              <a:rPr lang="en-US" smtClean="0"/>
              <a:pPr/>
              <a:t>2/22/2013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5D85C0D1-46A8-4AAB-BED9-ECE2854DCFA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6431DE2C-EFED-4A72-BE30-D48542ACE0C4}" type="datetimeFigureOut">
              <a:rPr lang="en-US" smtClean="0"/>
              <a:pPr/>
              <a:t>2/22/2013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5D85C0D1-46A8-4AAB-BED9-ECE2854DCFA3}"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6431DE2C-EFED-4A72-BE30-D48542ACE0C4}" type="datetimeFigureOut">
              <a:rPr lang="en-US" smtClean="0"/>
              <a:pPr/>
              <a:t>2/22/2013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5D85C0D1-46A8-4AAB-BED9-ECE2854DCFA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6431DE2C-EFED-4A72-BE30-D48542ACE0C4}" type="datetimeFigureOut">
              <a:rPr lang="en-US" smtClean="0"/>
              <a:pPr/>
              <a:t>2/22/2013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D85C0D1-46A8-4AAB-BED9-ECE2854DCFA3}"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6431DE2C-EFED-4A72-BE30-D48542ACE0C4}" type="datetimeFigureOut">
              <a:rPr lang="en-US" smtClean="0"/>
              <a:pPr/>
              <a:t>2/22/2013</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5D85C0D1-46A8-4AAB-BED9-ECE2854DCFA3}"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6431DE2C-EFED-4A72-BE30-D48542ACE0C4}" type="datetimeFigureOut">
              <a:rPr lang="en-US" smtClean="0"/>
              <a:pPr/>
              <a:t>2/22/2013</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5D85C0D1-46A8-4AAB-BED9-ECE2854DCFA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0.bin"/><Relationship Id="rId7"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23.bin"/><Relationship Id="rId5" Type="http://schemas.openxmlformats.org/officeDocument/2006/relationships/oleObject" Target="../embeddings/oleObject22.bin"/><Relationship Id="rId4" Type="http://schemas.openxmlformats.org/officeDocument/2006/relationships/oleObject" Target="../embeddings/oleObject21.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5.bin"/><Relationship Id="rId7"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28.bin"/><Relationship Id="rId5" Type="http://schemas.openxmlformats.org/officeDocument/2006/relationships/oleObject" Target="../embeddings/oleObject27.bin"/><Relationship Id="rId4" Type="http://schemas.openxmlformats.org/officeDocument/2006/relationships/oleObject" Target="../embeddings/oleObject26.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0.bin"/><Relationship Id="rId7" Type="http://schemas.openxmlformats.org/officeDocument/2006/relationships/oleObject" Target="../embeddings/oleObject34.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33.bin"/><Relationship Id="rId5" Type="http://schemas.openxmlformats.org/officeDocument/2006/relationships/oleObject" Target="../embeddings/oleObject32.bin"/><Relationship Id="rId4" Type="http://schemas.openxmlformats.org/officeDocument/2006/relationships/oleObject" Target="../embeddings/oleObject31.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oleObject" Target="../embeddings/oleObject37.bin"/><Relationship Id="rId4" Type="http://schemas.openxmlformats.org/officeDocument/2006/relationships/oleObject" Target="../embeddings/oleObject36.bin"/></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39.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oleObject43.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oleObject" Target="../embeddings/oleObject47.bin"/><Relationship Id="rId5" Type="http://schemas.openxmlformats.org/officeDocument/2006/relationships/oleObject" Target="../embeddings/oleObject46.bin"/><Relationship Id="rId4" Type="http://schemas.openxmlformats.org/officeDocument/2006/relationships/oleObject" Target="../embeddings/oleObject45.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oleObject" Target="../embeddings/oleObject2.bin"/><Relationship Id="rId7"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5.bin"/><Relationship Id="rId11" Type="http://schemas.openxmlformats.org/officeDocument/2006/relationships/oleObject" Target="../embeddings/oleObject10.bin"/><Relationship Id="rId5" Type="http://schemas.openxmlformats.org/officeDocument/2006/relationships/oleObject" Target="../embeddings/oleObject4.bin"/><Relationship Id="rId10" Type="http://schemas.openxmlformats.org/officeDocument/2006/relationships/oleObject" Target="../embeddings/oleObject9.bin"/><Relationship Id="rId4" Type="http://schemas.openxmlformats.org/officeDocument/2006/relationships/oleObject" Target="../embeddings/oleObject3.bin"/><Relationship Id="rId9" Type="http://schemas.openxmlformats.org/officeDocument/2006/relationships/oleObject" Target="../embeddings/oleObject8.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oleObject" Target="../embeddings/oleObject11.bin"/><Relationship Id="rId7"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14.bin"/><Relationship Id="rId11" Type="http://schemas.openxmlformats.org/officeDocument/2006/relationships/oleObject" Target="../embeddings/oleObject19.bin"/><Relationship Id="rId5" Type="http://schemas.openxmlformats.org/officeDocument/2006/relationships/oleObject" Target="../embeddings/oleObject13.bin"/><Relationship Id="rId10" Type="http://schemas.openxmlformats.org/officeDocument/2006/relationships/oleObject" Target="../embeddings/oleObject18.bin"/><Relationship Id="rId4" Type="http://schemas.openxmlformats.org/officeDocument/2006/relationships/oleObject" Target="../embeddings/oleObject12.bin"/><Relationship Id="rId9" Type="http://schemas.openxmlformats.org/officeDocument/2006/relationships/oleObject" Target="../embeddings/oleObject17.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285784" y="3929066"/>
            <a:ext cx="3810000" cy="2316163"/>
          </a:xfrm>
        </p:spPr>
        <p:txBody>
          <a:bodyPr>
            <a:normAutofit/>
          </a:bodyPr>
          <a:lstStyle/>
          <a:p>
            <a:r>
              <a:rPr lang="en-US" sz="1800" dirty="0" err="1" smtClean="0"/>
              <a:t>Predmetni</a:t>
            </a:r>
            <a:r>
              <a:rPr lang="en-US" sz="1800" dirty="0" smtClean="0"/>
              <a:t> </a:t>
            </a:r>
            <a:r>
              <a:rPr lang="en-US" sz="1800" dirty="0" err="1" smtClean="0"/>
              <a:t>profesor</a:t>
            </a:r>
            <a:r>
              <a:rPr lang="en-US" sz="1800" dirty="0" smtClean="0"/>
              <a:t>:</a:t>
            </a:r>
          </a:p>
          <a:p>
            <a:r>
              <a:rPr lang="en-US" dirty="0" err="1" smtClean="0"/>
              <a:t>Zoran</a:t>
            </a:r>
            <a:r>
              <a:rPr lang="en-US" dirty="0" smtClean="0"/>
              <a:t> </a:t>
            </a:r>
            <a:r>
              <a:rPr lang="en-US" dirty="0" err="1" smtClean="0"/>
              <a:t>Radakovi</a:t>
            </a:r>
            <a:r>
              <a:rPr lang="x-none" dirty="0"/>
              <a:t>ć</a:t>
            </a:r>
            <a:endParaRPr lang="en-US" dirty="0"/>
          </a:p>
        </p:txBody>
      </p:sp>
      <p:sp>
        <p:nvSpPr>
          <p:cNvPr id="4" name="Title 3"/>
          <p:cNvSpPr>
            <a:spLocks noGrp="1"/>
          </p:cNvSpPr>
          <p:nvPr>
            <p:ph type="title"/>
          </p:nvPr>
        </p:nvSpPr>
        <p:spPr>
          <a:xfrm>
            <a:off x="457200" y="274638"/>
            <a:ext cx="8229600" cy="2697162"/>
          </a:xfrm>
        </p:spPr>
        <p:txBody>
          <a:bodyPr>
            <a:normAutofit/>
          </a:bodyPr>
          <a:lstStyle/>
          <a:p>
            <a:r>
              <a:rPr lang="en-US" sz="4800" dirty="0" smtClean="0"/>
              <a:t>PRIKLJUCENJE ELEKROLU</a:t>
            </a:r>
            <a:r>
              <a:rPr lang="sr-Latn-CS" sz="4800" dirty="0" smtClean="0"/>
              <a:t>Č</a:t>
            </a:r>
            <a:r>
              <a:rPr lang="en-US" sz="4800" dirty="0" smtClean="0"/>
              <a:t>NE PE</a:t>
            </a:r>
            <a:r>
              <a:rPr lang="sr-Latn-CS" sz="4800" dirty="0" smtClean="0"/>
              <a:t>Ć</a:t>
            </a:r>
            <a:r>
              <a:rPr lang="en-US" sz="4800" dirty="0" smtClean="0"/>
              <a:t>I NA EES</a:t>
            </a:r>
            <a:endParaRPr lang="en-US" sz="4800" dirty="0"/>
          </a:p>
        </p:txBody>
      </p:sp>
      <p:sp>
        <p:nvSpPr>
          <p:cNvPr id="6" name="TextBox 5"/>
          <p:cNvSpPr txBox="1"/>
          <p:nvPr/>
        </p:nvSpPr>
        <p:spPr>
          <a:xfrm>
            <a:off x="3857620" y="3962400"/>
            <a:ext cx="4981580" cy="1477328"/>
          </a:xfrm>
          <a:prstGeom prst="rect">
            <a:avLst/>
          </a:prstGeom>
          <a:noFill/>
        </p:spPr>
        <p:txBody>
          <a:bodyPr wrap="square" rtlCol="0">
            <a:spAutoFit/>
          </a:bodyPr>
          <a:lstStyle/>
          <a:p>
            <a:r>
              <a:rPr lang="en-US" dirty="0" err="1" smtClean="0"/>
              <a:t>Studenti</a:t>
            </a:r>
            <a:r>
              <a:rPr lang="en-US" dirty="0" smtClean="0"/>
              <a:t>:</a:t>
            </a:r>
          </a:p>
          <a:p>
            <a:pPr marL="457200" indent="-457200">
              <a:buFont typeface="Arial" pitchFamily="34" charset="0"/>
              <a:buChar char="•"/>
            </a:pPr>
            <a:r>
              <a:rPr lang="en-US" sz="2400" b="1" dirty="0" err="1" smtClean="0"/>
              <a:t>Bojana</a:t>
            </a:r>
            <a:r>
              <a:rPr lang="en-US" sz="2400" b="1" dirty="0" smtClean="0"/>
              <a:t> </a:t>
            </a:r>
            <a:r>
              <a:rPr lang="en-US" sz="2400" b="1" dirty="0" err="1" smtClean="0"/>
              <a:t>Stani</a:t>
            </a:r>
            <a:r>
              <a:rPr lang="x-none" sz="2400" b="1" smtClean="0"/>
              <a:t>ć</a:t>
            </a:r>
            <a:r>
              <a:rPr lang="en-US" sz="2400" b="1" dirty="0" smtClean="0"/>
              <a:t>          518/05</a:t>
            </a:r>
          </a:p>
          <a:p>
            <a:pPr marL="457200" indent="-457200">
              <a:buFont typeface="Arial" pitchFamily="34" charset="0"/>
              <a:buChar char="•"/>
            </a:pPr>
            <a:r>
              <a:rPr lang="en-US" sz="2400" b="1" dirty="0" smtClean="0"/>
              <a:t>Nikola </a:t>
            </a:r>
            <a:r>
              <a:rPr lang="sr-Latn-CS" sz="2400" b="1" dirty="0" smtClean="0"/>
              <a:t>Kovačević</a:t>
            </a:r>
            <a:r>
              <a:rPr lang="en-US" sz="2400" b="1" dirty="0" smtClean="0"/>
              <a:t>     350/07  </a:t>
            </a:r>
          </a:p>
          <a:p>
            <a:pPr marL="457200" indent="-457200">
              <a:buFont typeface="Arial" pitchFamily="34" charset="0"/>
              <a:buChar char="•"/>
            </a:pPr>
            <a:r>
              <a:rPr lang="en-US" sz="2400" b="1" dirty="0" smtClean="0"/>
              <a:t>Nikola </a:t>
            </a:r>
            <a:r>
              <a:rPr lang="en-US" sz="2400" b="1" dirty="0" err="1" smtClean="0"/>
              <a:t>Rada</a:t>
            </a:r>
            <a:r>
              <a:rPr lang="x-none" sz="2400" b="1" dirty="0" smtClean="0"/>
              <a:t>š</a:t>
            </a:r>
            <a:r>
              <a:rPr lang="en-US" sz="2400" b="1" dirty="0" err="1" smtClean="0"/>
              <a:t>inovi</a:t>
            </a:r>
            <a:r>
              <a:rPr lang="x-none" sz="2400" b="1" smtClean="0"/>
              <a:t>ć</a:t>
            </a:r>
            <a:r>
              <a:rPr lang="en-US" sz="2400" b="1" dirty="0" smtClean="0"/>
              <a:t>  250/09</a:t>
            </a:r>
            <a:endParaRPr lang="en-US" sz="2400" b="1" dirty="0"/>
          </a:p>
        </p:txBody>
      </p:sp>
    </p:spTree>
    <p:extLst>
      <p:ext uri="{BB962C8B-B14F-4D97-AF65-F5344CB8AC3E}">
        <p14:creationId xmlns:p14="http://schemas.microsoft.com/office/powerpoint/2010/main" xmlns="" val="581801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err="1" smtClean="0"/>
              <a:t>Snaga</a:t>
            </a:r>
            <a:r>
              <a:rPr lang="en-US" sz="3600" dirty="0" smtClean="0"/>
              <a:t>  u </a:t>
            </a:r>
            <a:r>
              <a:rPr lang="en-US" sz="3600" dirty="0" err="1" smtClean="0"/>
              <a:t>rezimu</a:t>
            </a:r>
            <a:r>
              <a:rPr lang="en-US" sz="3600" dirty="0" smtClean="0"/>
              <a:t> </a:t>
            </a:r>
            <a:r>
              <a:rPr lang="en-US" sz="3600" dirty="0" err="1" smtClean="0"/>
              <a:t>kratkog</a:t>
            </a:r>
            <a:r>
              <a:rPr lang="en-US" sz="3600" dirty="0" smtClean="0"/>
              <a:t> </a:t>
            </a:r>
            <a:r>
              <a:rPr lang="en-US" sz="3600" dirty="0" err="1" smtClean="0"/>
              <a:t>spoja</a:t>
            </a:r>
            <a:endParaRPr lang="en-US" sz="3600" dirty="0"/>
          </a:p>
        </p:txBody>
      </p:sp>
      <p:graphicFrame>
        <p:nvGraphicFramePr>
          <p:cNvPr id="4" name="Object 3"/>
          <p:cNvGraphicFramePr>
            <a:graphicFrameLocks noChangeAspect="1"/>
          </p:cNvGraphicFramePr>
          <p:nvPr/>
        </p:nvGraphicFramePr>
        <p:xfrm>
          <a:off x="785786" y="1785926"/>
          <a:ext cx="1447800" cy="1016000"/>
        </p:xfrm>
        <a:graphic>
          <a:graphicData uri="http://schemas.openxmlformats.org/presentationml/2006/ole">
            <p:oleObj spid="_x0000_s3089" name="Equation" r:id="rId3" imgW="723600" imgH="507960" progId="Equation.3">
              <p:embed/>
            </p:oleObj>
          </a:graphicData>
        </a:graphic>
      </p:graphicFrame>
      <p:graphicFrame>
        <p:nvGraphicFramePr>
          <p:cNvPr id="5" name="Object 4"/>
          <p:cNvGraphicFramePr>
            <a:graphicFrameLocks noChangeAspect="1"/>
          </p:cNvGraphicFramePr>
          <p:nvPr/>
        </p:nvGraphicFramePr>
        <p:xfrm>
          <a:off x="785786" y="2857496"/>
          <a:ext cx="4084637" cy="449263"/>
        </p:xfrm>
        <a:graphic>
          <a:graphicData uri="http://schemas.openxmlformats.org/presentationml/2006/ole">
            <p:oleObj spid="_x0000_s3090" name="Equation" r:id="rId4" imgW="2311200" imgH="253800" progId="Equation.3">
              <p:embed/>
            </p:oleObj>
          </a:graphicData>
        </a:graphic>
      </p:graphicFrame>
      <p:graphicFrame>
        <p:nvGraphicFramePr>
          <p:cNvPr id="6" name="Object 5"/>
          <p:cNvGraphicFramePr>
            <a:graphicFrameLocks noChangeAspect="1"/>
          </p:cNvGraphicFramePr>
          <p:nvPr/>
        </p:nvGraphicFramePr>
        <p:xfrm>
          <a:off x="785786" y="3429000"/>
          <a:ext cx="3155950" cy="466725"/>
        </p:xfrm>
        <a:graphic>
          <a:graphicData uri="http://schemas.openxmlformats.org/presentationml/2006/ole">
            <p:oleObj spid="_x0000_s3091" name="Equation" r:id="rId5" imgW="1714320" imgH="253800" progId="Equation.3">
              <p:embed/>
            </p:oleObj>
          </a:graphicData>
        </a:graphic>
      </p:graphicFrame>
      <p:graphicFrame>
        <p:nvGraphicFramePr>
          <p:cNvPr id="7" name="Object 6"/>
          <p:cNvGraphicFramePr>
            <a:graphicFrameLocks noChangeAspect="1"/>
          </p:cNvGraphicFramePr>
          <p:nvPr/>
        </p:nvGraphicFramePr>
        <p:xfrm>
          <a:off x="785786" y="4071942"/>
          <a:ext cx="3632200" cy="508000"/>
        </p:xfrm>
        <a:graphic>
          <a:graphicData uri="http://schemas.openxmlformats.org/presentationml/2006/ole">
            <p:oleObj spid="_x0000_s3092" name="Equation" r:id="rId6" imgW="1815840" imgH="253800" progId="Equation.3">
              <p:embed/>
            </p:oleObj>
          </a:graphicData>
        </a:graphic>
      </p:graphicFrame>
      <p:graphicFrame>
        <p:nvGraphicFramePr>
          <p:cNvPr id="8" name="Object 7"/>
          <p:cNvGraphicFramePr>
            <a:graphicFrameLocks noChangeAspect="1"/>
          </p:cNvGraphicFramePr>
          <p:nvPr/>
        </p:nvGraphicFramePr>
        <p:xfrm>
          <a:off x="857224" y="4643446"/>
          <a:ext cx="2360612" cy="385745"/>
        </p:xfrm>
        <a:graphic>
          <a:graphicData uri="http://schemas.openxmlformats.org/presentationml/2006/ole">
            <p:oleObj spid="_x0000_s3093" name="Equation" r:id="rId7" imgW="1244520" imgH="228600" progId="Equation.3">
              <p:embed/>
            </p:oleObj>
          </a:graphicData>
        </a:graphic>
      </p:graphicFrame>
    </p:spTree>
    <p:extLst>
      <p:ext uri="{BB962C8B-B14F-4D97-AF65-F5344CB8AC3E}">
        <p14:creationId xmlns:p14="http://schemas.microsoft.com/office/powerpoint/2010/main" xmlns="" val="15334236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err="1" smtClean="0"/>
              <a:t>Snaga</a:t>
            </a:r>
            <a:r>
              <a:rPr lang="en-US" sz="3600" dirty="0" smtClean="0"/>
              <a:t> </a:t>
            </a:r>
            <a:r>
              <a:rPr lang="en-US" sz="3600" dirty="0" err="1" smtClean="0"/>
              <a:t>pri</a:t>
            </a:r>
            <a:r>
              <a:rPr lang="en-US" sz="3600" dirty="0" smtClean="0"/>
              <a:t> </a:t>
            </a:r>
            <a:r>
              <a:rPr lang="en-US" sz="3600" dirty="0" err="1" smtClean="0"/>
              <a:t>nominalnom</a:t>
            </a:r>
            <a:r>
              <a:rPr lang="en-US" sz="3600" dirty="0" smtClean="0"/>
              <a:t> </a:t>
            </a:r>
            <a:r>
              <a:rPr lang="en-US" sz="3600" dirty="0" err="1" smtClean="0"/>
              <a:t>rezimu</a:t>
            </a:r>
            <a:endParaRPr lang="en-US" sz="3600" dirty="0"/>
          </a:p>
        </p:txBody>
      </p:sp>
      <p:graphicFrame>
        <p:nvGraphicFramePr>
          <p:cNvPr id="4" name="Object 3"/>
          <p:cNvGraphicFramePr>
            <a:graphicFrameLocks noChangeAspect="1"/>
          </p:cNvGraphicFramePr>
          <p:nvPr/>
        </p:nvGraphicFramePr>
        <p:xfrm>
          <a:off x="571472" y="1500174"/>
          <a:ext cx="1524000" cy="871538"/>
        </p:xfrm>
        <a:graphic>
          <a:graphicData uri="http://schemas.openxmlformats.org/presentationml/2006/ole">
            <p:oleObj spid="_x0000_s5132" name="Equation" r:id="rId3" imgW="888840" imgH="507960" progId="Equation.3">
              <p:embed/>
            </p:oleObj>
          </a:graphicData>
        </a:graphic>
      </p:graphicFrame>
      <p:graphicFrame>
        <p:nvGraphicFramePr>
          <p:cNvPr id="5" name="Object 4"/>
          <p:cNvGraphicFramePr>
            <a:graphicFrameLocks noChangeAspect="1"/>
          </p:cNvGraphicFramePr>
          <p:nvPr/>
        </p:nvGraphicFramePr>
        <p:xfrm>
          <a:off x="571472" y="2643174"/>
          <a:ext cx="2019300" cy="449263"/>
        </p:xfrm>
        <a:graphic>
          <a:graphicData uri="http://schemas.openxmlformats.org/presentationml/2006/ole">
            <p:oleObj spid="_x0000_s5133" name="Equation" r:id="rId4" imgW="1143000" imgH="253800" progId="Equation.3">
              <p:embed/>
            </p:oleObj>
          </a:graphicData>
        </a:graphic>
      </p:graphicFrame>
      <p:graphicFrame>
        <p:nvGraphicFramePr>
          <p:cNvPr id="6" name="Object 5"/>
          <p:cNvGraphicFramePr>
            <a:graphicFrameLocks noChangeAspect="1"/>
          </p:cNvGraphicFramePr>
          <p:nvPr/>
        </p:nvGraphicFramePr>
        <p:xfrm>
          <a:off x="582585" y="3557574"/>
          <a:ext cx="3432175" cy="449263"/>
        </p:xfrm>
        <a:graphic>
          <a:graphicData uri="http://schemas.openxmlformats.org/presentationml/2006/ole">
            <p:oleObj spid="_x0000_s5134" name="Equation" r:id="rId5" imgW="1942920" imgH="253800" progId="Equation.3">
              <p:embed/>
            </p:oleObj>
          </a:graphicData>
        </a:graphic>
      </p:graphicFrame>
      <p:graphicFrame>
        <p:nvGraphicFramePr>
          <p:cNvPr id="7" name="Object 6"/>
          <p:cNvGraphicFramePr>
            <a:graphicFrameLocks noChangeAspect="1"/>
          </p:cNvGraphicFramePr>
          <p:nvPr/>
        </p:nvGraphicFramePr>
        <p:xfrm>
          <a:off x="571472" y="4471974"/>
          <a:ext cx="3835400" cy="508000"/>
        </p:xfrm>
        <a:graphic>
          <a:graphicData uri="http://schemas.openxmlformats.org/presentationml/2006/ole">
            <p:oleObj spid="_x0000_s5135" name="Equation" r:id="rId6" imgW="1917360" imgH="253800" progId="Equation.3">
              <p:embed/>
            </p:oleObj>
          </a:graphicData>
        </a:graphic>
      </p:graphicFrame>
      <p:graphicFrame>
        <p:nvGraphicFramePr>
          <p:cNvPr id="8" name="Object 7"/>
          <p:cNvGraphicFramePr>
            <a:graphicFrameLocks noChangeAspect="1"/>
          </p:cNvGraphicFramePr>
          <p:nvPr/>
        </p:nvGraphicFramePr>
        <p:xfrm>
          <a:off x="558800" y="5286371"/>
          <a:ext cx="2565400" cy="457200"/>
        </p:xfrm>
        <a:graphic>
          <a:graphicData uri="http://schemas.openxmlformats.org/presentationml/2006/ole">
            <p:oleObj spid="_x0000_s5136" name="Equation" r:id="rId7" imgW="1282680" imgH="228600" progId="Equation.3">
              <p:embed/>
            </p:oleObj>
          </a:graphicData>
        </a:graphic>
      </p:graphicFrame>
    </p:spTree>
    <p:extLst>
      <p:ext uri="{BB962C8B-B14F-4D97-AF65-F5344CB8AC3E}">
        <p14:creationId xmlns:p14="http://schemas.microsoft.com/office/powerpoint/2010/main" xmlns="" val="12243863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78" name="Object 2"/>
          <p:cNvGraphicFramePr>
            <a:graphicFrameLocks noChangeAspect="1"/>
          </p:cNvGraphicFramePr>
          <p:nvPr/>
        </p:nvGraphicFramePr>
        <p:xfrm>
          <a:off x="500050" y="2357430"/>
          <a:ext cx="2286000" cy="914400"/>
        </p:xfrm>
        <a:graphic>
          <a:graphicData uri="http://schemas.openxmlformats.org/presentationml/2006/ole">
            <p:oleObj spid="_x0000_s6151" name="Equation" r:id="rId3" imgW="1143000" imgH="457200" progId="Equation.3">
              <p:embed/>
            </p:oleObj>
          </a:graphicData>
        </a:graphic>
      </p:graphicFrame>
      <p:graphicFrame>
        <p:nvGraphicFramePr>
          <p:cNvPr id="24580" name="Object 4"/>
          <p:cNvGraphicFramePr>
            <a:graphicFrameLocks noChangeAspect="1"/>
          </p:cNvGraphicFramePr>
          <p:nvPr/>
        </p:nvGraphicFramePr>
        <p:xfrm>
          <a:off x="1258888" y="5330825"/>
          <a:ext cx="1250950" cy="884238"/>
        </p:xfrm>
        <a:graphic>
          <a:graphicData uri="http://schemas.openxmlformats.org/presentationml/2006/ole">
            <p:oleObj spid="_x0000_s6152" name="Equation" r:id="rId4" imgW="647640" imgH="457200" progId="Equation.3">
              <p:embed/>
            </p:oleObj>
          </a:graphicData>
        </a:graphic>
      </p:graphicFrame>
      <p:sp>
        <p:nvSpPr>
          <p:cNvPr id="8" name="Title 1"/>
          <p:cNvSpPr txBox="1">
            <a:spLocks/>
          </p:cNvSpPr>
          <p:nvPr/>
        </p:nvSpPr>
        <p:spPr>
          <a:xfrm>
            <a:off x="428596" y="4500570"/>
            <a:ext cx="8229600" cy="642934"/>
          </a:xfrm>
          <a:prstGeom prst="rect">
            <a:avLst/>
          </a:prstGeom>
        </p:spPr>
        <p:txBody>
          <a:bodyPr vert="horz" lIns="0" rIns="0" bIns="0" anchor="b">
            <a:noAutofit/>
          </a:bodyPr>
          <a:lstStyle/>
          <a:p>
            <a:pPr lvl="0" algn="just">
              <a:spcBef>
                <a:spcPct val="0"/>
              </a:spcBef>
              <a:defRPr/>
            </a:pPr>
            <a:r>
              <a:rPr kumimoji="0" lang="en-US" sz="2000" b="0" i="0" u="none" strike="noStrike" kern="1200" cap="none" spc="0" normalizeH="0" baseline="0" noProof="0" dirty="0" err="1" smtClean="0">
                <a:ln>
                  <a:noFill/>
                </a:ln>
                <a:effectLst/>
                <a:uLnTx/>
                <a:uFillTx/>
                <a:latin typeface="+mj-lt"/>
                <a:ea typeface="+mj-ea"/>
                <a:cs typeface="+mj-cs"/>
              </a:rPr>
              <a:t>Vrednost</a:t>
            </a:r>
            <a:r>
              <a:rPr kumimoji="0" lang="en-US" sz="2000" b="0" i="0" u="none" strike="noStrike" kern="1200" cap="none" spc="0" normalizeH="0" baseline="0" noProof="0" dirty="0" smtClean="0">
                <a:ln>
                  <a:noFill/>
                </a:ln>
                <a:effectLst/>
                <a:uLnTx/>
                <a:uFillTx/>
                <a:latin typeface="+mj-lt"/>
                <a:ea typeface="+mj-ea"/>
                <a:cs typeface="+mj-cs"/>
              </a:rPr>
              <a:t> </a:t>
            </a:r>
            <a:r>
              <a:rPr kumimoji="0" lang="en-US" sz="2000" b="0" i="0" u="none" strike="noStrike" kern="1200" cap="none" spc="0" normalizeH="0" baseline="0" noProof="0" dirty="0" err="1" smtClean="0">
                <a:ln>
                  <a:noFill/>
                </a:ln>
                <a:effectLst/>
                <a:uLnTx/>
                <a:uFillTx/>
                <a:latin typeface="+mj-lt"/>
                <a:ea typeface="+mj-ea"/>
                <a:cs typeface="+mj-cs"/>
              </a:rPr>
              <a:t>induktivnosti</a:t>
            </a:r>
            <a:r>
              <a:rPr kumimoji="0" lang="sr-Latn-CS" sz="2000" b="0" i="0" u="none" strike="noStrike" kern="1200" cap="none" spc="0" normalizeH="0" baseline="0" noProof="0" dirty="0" smtClean="0">
                <a:ln>
                  <a:noFill/>
                </a:ln>
                <a:effectLst/>
                <a:uLnTx/>
                <a:uFillTx/>
                <a:latin typeface="+mj-lt"/>
                <a:ea typeface="+mj-ea"/>
                <a:cs typeface="+mj-cs"/>
              </a:rPr>
              <a:t> tiristorski kontrolisane prigušnice,</a:t>
            </a:r>
            <a:r>
              <a:rPr kumimoji="0" lang="en-US" sz="2000" b="0" i="0" u="none" strike="noStrike" kern="1200" cap="none" spc="0" normalizeH="0" baseline="0" noProof="0" dirty="0" smtClean="0">
                <a:ln>
                  <a:noFill/>
                </a:ln>
                <a:effectLst/>
                <a:uLnTx/>
                <a:uFillTx/>
                <a:latin typeface="+mj-lt"/>
                <a:ea typeface="+mj-ea"/>
                <a:cs typeface="+mj-cs"/>
              </a:rPr>
              <a:t> </a:t>
            </a:r>
            <a:r>
              <a:rPr kumimoji="0" lang="en-US" sz="2000" b="0" i="0" u="none" strike="noStrike" kern="1200" cap="none" spc="0" normalizeH="0" baseline="0" noProof="0" dirty="0" err="1" smtClean="0">
                <a:ln>
                  <a:noFill/>
                </a:ln>
                <a:effectLst/>
                <a:uLnTx/>
                <a:uFillTx/>
                <a:latin typeface="+mj-lt"/>
                <a:ea typeface="+mj-ea"/>
                <a:cs typeface="+mj-cs"/>
              </a:rPr>
              <a:t>ko</a:t>
            </a:r>
            <a:r>
              <a:rPr lang="en-US" sz="2000" dirty="0" err="1" smtClean="0">
                <a:latin typeface="+mj-lt"/>
                <a:ea typeface="+mj-ea"/>
                <a:cs typeface="+mj-cs"/>
              </a:rPr>
              <a:t>ja</a:t>
            </a:r>
            <a:r>
              <a:rPr lang="en-US" sz="2000" dirty="0" smtClean="0">
                <a:latin typeface="+mj-lt"/>
                <a:ea typeface="+mj-ea"/>
                <a:cs typeface="+mj-cs"/>
              </a:rPr>
              <a:t> se </a:t>
            </a:r>
            <a:r>
              <a:rPr lang="en-US" sz="2000" dirty="0" err="1" smtClean="0">
                <a:latin typeface="+mj-lt"/>
                <a:ea typeface="+mj-ea"/>
                <a:cs typeface="+mj-cs"/>
              </a:rPr>
              <a:t>koristi</a:t>
            </a:r>
            <a:r>
              <a:rPr lang="en-US" sz="2000" dirty="0" smtClean="0">
                <a:latin typeface="+mj-lt"/>
                <a:ea typeface="+mj-ea"/>
                <a:cs typeface="+mj-cs"/>
              </a:rPr>
              <a:t> </a:t>
            </a:r>
            <a:r>
              <a:rPr lang="en-US" sz="2000" dirty="0" err="1" smtClean="0">
                <a:latin typeface="+mj-lt"/>
                <a:ea typeface="+mj-ea"/>
                <a:cs typeface="+mj-cs"/>
              </a:rPr>
              <a:t>za</a:t>
            </a:r>
            <a:r>
              <a:rPr lang="en-US" sz="2000" dirty="0" smtClean="0">
                <a:latin typeface="+mj-lt"/>
                <a:ea typeface="+mj-ea"/>
                <a:cs typeface="+mj-cs"/>
              </a:rPr>
              <a:t> </a:t>
            </a:r>
            <a:r>
              <a:rPr lang="sr-Latn-CS" sz="2000" dirty="0" smtClean="0">
                <a:latin typeface="+mj-lt"/>
                <a:ea typeface="+mj-ea"/>
                <a:cs typeface="+mj-cs"/>
              </a:rPr>
              <a:t>sinhronu (dinamičku) kompenzaciju varijacije reaktivne snage </a:t>
            </a:r>
            <a:r>
              <a:rPr lang="en-US" sz="2000" dirty="0" smtClean="0"/>
              <a:t>± </a:t>
            </a:r>
            <a:r>
              <a:rPr lang="sr-Latn-CS" sz="2000" dirty="0" smtClean="0"/>
              <a:t>20% </a:t>
            </a:r>
            <a:r>
              <a:rPr lang="sr-Latn-CS" sz="2000" dirty="0" smtClean="0">
                <a:latin typeface="+mj-lt"/>
                <a:ea typeface="+mj-ea"/>
                <a:cs typeface="+mj-cs"/>
              </a:rPr>
              <a:t>oko nominalne (uzima se prema razlici minimalne i maksimalne očekivane reaktivne snage postrojenja), iznosi:</a:t>
            </a:r>
            <a:endParaRPr kumimoji="0" lang="sr-Latn-CS" sz="2000" b="0" i="0" u="none" strike="noStrike" kern="1200" cap="none" spc="0" normalizeH="0" baseline="0" noProof="0" dirty="0">
              <a:ln>
                <a:noFill/>
              </a:ln>
              <a:effectLst/>
              <a:uLnTx/>
              <a:uFillTx/>
              <a:latin typeface="+mj-lt"/>
              <a:ea typeface="+mj-ea"/>
              <a:cs typeface="+mj-cs"/>
            </a:endParaRPr>
          </a:p>
        </p:txBody>
      </p:sp>
      <p:graphicFrame>
        <p:nvGraphicFramePr>
          <p:cNvPr id="24582" name="Object 6"/>
          <p:cNvGraphicFramePr>
            <a:graphicFrameLocks noChangeAspect="1"/>
          </p:cNvGraphicFramePr>
          <p:nvPr/>
        </p:nvGraphicFramePr>
        <p:xfrm>
          <a:off x="5429250" y="5367338"/>
          <a:ext cx="2428875" cy="760412"/>
        </p:xfrm>
        <a:graphic>
          <a:graphicData uri="http://schemas.openxmlformats.org/presentationml/2006/ole">
            <p:oleObj spid="_x0000_s6153" name="Equation" r:id="rId5" imgW="1257120" imgH="393480" progId="Equation.3">
              <p:embed/>
            </p:oleObj>
          </a:graphicData>
        </a:graphic>
      </p:graphicFrame>
      <p:graphicFrame>
        <p:nvGraphicFramePr>
          <p:cNvPr id="24583" name="Object 7"/>
          <p:cNvGraphicFramePr>
            <a:graphicFrameLocks noChangeAspect="1"/>
          </p:cNvGraphicFramePr>
          <p:nvPr/>
        </p:nvGraphicFramePr>
        <p:xfrm>
          <a:off x="500034" y="3386134"/>
          <a:ext cx="2514600" cy="457200"/>
        </p:xfrm>
        <a:graphic>
          <a:graphicData uri="http://schemas.openxmlformats.org/presentationml/2006/ole">
            <p:oleObj spid="_x0000_s6154" name="Equation" r:id="rId6" imgW="1257120" imgH="228600" progId="Equation.3">
              <p:embed/>
            </p:oleObj>
          </a:graphicData>
        </a:graphic>
      </p:graphicFrame>
      <p:graphicFrame>
        <p:nvGraphicFramePr>
          <p:cNvPr id="24584" name="Object 8"/>
          <p:cNvGraphicFramePr>
            <a:graphicFrameLocks noChangeAspect="1"/>
          </p:cNvGraphicFramePr>
          <p:nvPr/>
        </p:nvGraphicFramePr>
        <p:xfrm>
          <a:off x="2984503" y="5570556"/>
          <a:ext cx="2016125" cy="430212"/>
        </p:xfrm>
        <a:graphic>
          <a:graphicData uri="http://schemas.openxmlformats.org/presentationml/2006/ole">
            <p:oleObj spid="_x0000_s6155" name="Equation" r:id="rId7" imgW="952200" imgH="203040" progId="Equation.3">
              <p:embed/>
            </p:oleObj>
          </a:graphicData>
        </a:graphic>
      </p:graphicFrame>
      <p:sp>
        <p:nvSpPr>
          <p:cNvPr id="4" name="TextBox 3"/>
          <p:cNvSpPr txBox="1"/>
          <p:nvPr/>
        </p:nvSpPr>
        <p:spPr>
          <a:xfrm>
            <a:off x="428596" y="685800"/>
            <a:ext cx="8229600" cy="1631216"/>
          </a:xfrm>
          <a:prstGeom prst="rect">
            <a:avLst/>
          </a:prstGeom>
          <a:noFill/>
        </p:spPr>
        <p:txBody>
          <a:bodyPr wrap="square" rtlCol="0">
            <a:spAutoFit/>
          </a:bodyPr>
          <a:lstStyle/>
          <a:p>
            <a:pPr algn="just"/>
            <a:r>
              <a:rPr lang="sr-Latn-CS" sz="2000" dirty="0" smtClean="0"/>
              <a:t>Snaga kondenzatora za </a:t>
            </a:r>
            <a:r>
              <a:rPr lang="en-US" sz="2000" dirty="0" err="1" smtClean="0"/>
              <a:t>dinami</a:t>
            </a:r>
            <a:r>
              <a:rPr lang="sr-Latn-CS" sz="2000" dirty="0" smtClean="0"/>
              <a:t>č</a:t>
            </a:r>
            <a:r>
              <a:rPr lang="en-US" sz="2000" dirty="0" err="1" smtClean="0"/>
              <a:t>ku</a:t>
            </a:r>
            <a:r>
              <a:rPr lang="sr-Latn-CS" sz="2000" dirty="0" smtClean="0"/>
              <a:t> kompenzaciju reaktivne snage </a:t>
            </a:r>
            <a:r>
              <a:rPr lang="en-US" sz="2000" dirty="0" err="1" smtClean="0"/>
              <a:t>pri</a:t>
            </a:r>
            <a:r>
              <a:rPr lang="en-US" sz="2000" dirty="0" smtClean="0"/>
              <a:t> </a:t>
            </a:r>
            <a:r>
              <a:rPr lang="en-US" sz="2000" dirty="0" err="1" smtClean="0"/>
              <a:t>nominalnom</a:t>
            </a:r>
            <a:r>
              <a:rPr lang="en-US" sz="2000" dirty="0" smtClean="0"/>
              <a:t> </a:t>
            </a:r>
            <a:r>
              <a:rPr lang="en-US" sz="2000" dirty="0" err="1" smtClean="0"/>
              <a:t>radu</a:t>
            </a:r>
            <a:r>
              <a:rPr lang="sr-Latn-CS" sz="2000" dirty="0" smtClean="0"/>
              <a:t> kojom se faktor snage osnovnog harmonika dovodi na jediničnu vrednost (uzima se prema najvećoj očekivanoj vrednosti reaktivne snage postrojenja) iznosi:</a:t>
            </a:r>
            <a:endParaRPr lang="en-US" sz="2000" dirty="0"/>
          </a:p>
        </p:txBody>
      </p:sp>
    </p:spTree>
    <p:extLst>
      <p:ext uri="{BB962C8B-B14F-4D97-AF65-F5344CB8AC3E}">
        <p14:creationId xmlns:p14="http://schemas.microsoft.com/office/powerpoint/2010/main" xmlns="" val="30103414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nvGraphicFramePr>
        <p:xfrm>
          <a:off x="700118" y="2489185"/>
          <a:ext cx="3556000" cy="427038"/>
        </p:xfrm>
        <a:graphic>
          <a:graphicData uri="http://schemas.openxmlformats.org/presentationml/2006/ole">
            <p:oleObj spid="_x0000_s7173" name="Equation" r:id="rId3" imgW="1803240" imgH="215640" progId="Equation.3">
              <p:embed/>
            </p:oleObj>
          </a:graphicData>
        </a:graphic>
      </p:graphicFrame>
      <p:graphicFrame>
        <p:nvGraphicFramePr>
          <p:cNvPr id="5" name="Object 4"/>
          <p:cNvGraphicFramePr>
            <a:graphicFrameLocks noChangeAspect="1"/>
          </p:cNvGraphicFramePr>
          <p:nvPr/>
        </p:nvGraphicFramePr>
        <p:xfrm>
          <a:off x="641409" y="3022585"/>
          <a:ext cx="3068637" cy="835025"/>
        </p:xfrm>
        <a:graphic>
          <a:graphicData uri="http://schemas.openxmlformats.org/presentationml/2006/ole">
            <p:oleObj spid="_x0000_s7174" name="Equation" r:id="rId4" imgW="1587240" imgH="431640" progId="Equation.3">
              <p:embed/>
            </p:oleObj>
          </a:graphicData>
        </a:graphic>
      </p:graphicFrame>
      <p:graphicFrame>
        <p:nvGraphicFramePr>
          <p:cNvPr id="6" name="Object 5"/>
          <p:cNvGraphicFramePr>
            <a:graphicFrameLocks noChangeAspect="1"/>
          </p:cNvGraphicFramePr>
          <p:nvPr/>
        </p:nvGraphicFramePr>
        <p:xfrm>
          <a:off x="616009" y="3790935"/>
          <a:ext cx="4627562" cy="1182688"/>
        </p:xfrm>
        <a:graphic>
          <a:graphicData uri="http://schemas.openxmlformats.org/presentationml/2006/ole">
            <p:oleObj spid="_x0000_s7175" name="Equation" r:id="rId5" imgW="2311200" imgH="609480" progId="Equation.3">
              <p:embed/>
            </p:oleObj>
          </a:graphicData>
        </a:graphic>
      </p:graphicFrame>
      <p:sp>
        <p:nvSpPr>
          <p:cNvPr id="7" name="Title 1"/>
          <p:cNvSpPr txBox="1">
            <a:spLocks/>
          </p:cNvSpPr>
          <p:nvPr/>
        </p:nvSpPr>
        <p:spPr>
          <a:xfrm>
            <a:off x="557242" y="990600"/>
            <a:ext cx="8229600" cy="1152508"/>
          </a:xfrm>
          <a:prstGeom prst="rect">
            <a:avLst/>
          </a:prstGeom>
        </p:spPr>
        <p:txBody>
          <a:bodyPr vert="horz" lIns="0" rIns="0" bIns="0" anchor="b">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kumimoji="0" lang="sr-Latn-CS" sz="2400" b="0" i="0" u="none" strike="noStrike" kern="1200" cap="none" spc="0" normalizeH="0" baseline="0" noProof="0" dirty="0" smtClean="0">
                <a:ln>
                  <a:noFill/>
                </a:ln>
                <a:effectLst/>
                <a:uLnTx/>
                <a:uFillTx/>
                <a:latin typeface="+mj-lt"/>
                <a:ea typeface="+mj-ea"/>
                <a:cs typeface="+mj-cs"/>
              </a:rPr>
              <a:t>Provera fluktuacije</a:t>
            </a:r>
            <a:r>
              <a:rPr kumimoji="0" lang="sr-Latn-CS" sz="2400" b="0" i="0" u="none" strike="noStrike" kern="1200" cap="none" spc="0" normalizeH="0" noProof="0" dirty="0" smtClean="0">
                <a:ln>
                  <a:noFill/>
                </a:ln>
                <a:effectLst/>
                <a:uLnTx/>
                <a:uFillTx/>
                <a:latin typeface="+mj-lt"/>
                <a:ea typeface="+mj-ea"/>
                <a:cs typeface="+mj-cs"/>
              </a:rPr>
              <a:t> napona na sabirnicama 35kV pri promeni radne tačke izmedju nominalne i kratkog spoja na kružnom dijagramu elektrolučne peći:</a:t>
            </a:r>
            <a:endParaRPr kumimoji="0" lang="sr-Latn-CS" sz="2400" b="0" i="0" u="none" strike="noStrike" kern="1200" cap="none" spc="0" normalizeH="0" baseline="0" noProof="0" dirty="0">
              <a:ln>
                <a:noFill/>
              </a:ln>
              <a:effectLst/>
              <a:uLnTx/>
              <a:uFillTx/>
              <a:latin typeface="+mj-lt"/>
              <a:ea typeface="+mj-ea"/>
              <a:cs typeface="+mj-cs"/>
            </a:endParaRPr>
          </a:p>
        </p:txBody>
      </p:sp>
    </p:spTree>
    <p:extLst>
      <p:ext uri="{BB962C8B-B14F-4D97-AF65-F5344CB8AC3E}">
        <p14:creationId xmlns:p14="http://schemas.microsoft.com/office/powerpoint/2010/main" xmlns="" val="17758382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sr-Latn-CS" sz="3200" dirty="0" smtClean="0"/>
              <a:t>Vidi se da je potrebno izvršiti kompenzaciju reaktivne snage.</a:t>
            </a:r>
            <a:endParaRPr lang="sr-Latn-CS" sz="3200" dirty="0"/>
          </a:p>
        </p:txBody>
      </p:sp>
      <p:graphicFrame>
        <p:nvGraphicFramePr>
          <p:cNvPr id="25602" name="Object 2"/>
          <p:cNvGraphicFramePr>
            <a:graphicFrameLocks noChangeAspect="1"/>
          </p:cNvGraphicFramePr>
          <p:nvPr/>
        </p:nvGraphicFramePr>
        <p:xfrm>
          <a:off x="2571736" y="2428868"/>
          <a:ext cx="3200400" cy="1047750"/>
        </p:xfrm>
        <a:graphic>
          <a:graphicData uri="http://schemas.openxmlformats.org/presentationml/2006/ole">
            <p:oleObj spid="_x0000_s8196" name="Equation" r:id="rId3" imgW="1396800" imgH="457200" progId="Equation.3">
              <p:embed/>
            </p:oleObj>
          </a:graphicData>
        </a:graphic>
      </p:graphicFrame>
      <p:graphicFrame>
        <p:nvGraphicFramePr>
          <p:cNvPr id="25603" name="Object 3"/>
          <p:cNvGraphicFramePr>
            <a:graphicFrameLocks noChangeAspect="1"/>
          </p:cNvGraphicFramePr>
          <p:nvPr/>
        </p:nvGraphicFramePr>
        <p:xfrm>
          <a:off x="3000364" y="4071942"/>
          <a:ext cx="2563813" cy="468313"/>
        </p:xfrm>
        <a:graphic>
          <a:graphicData uri="http://schemas.openxmlformats.org/presentationml/2006/ole">
            <p:oleObj spid="_x0000_s8197" name="Equation" r:id="rId4" imgW="1320480" imgH="241200" progId="Equation.3">
              <p:embed/>
            </p:oleObj>
          </a:graphicData>
        </a:graphic>
      </p:graphicFrame>
    </p:spTree>
    <p:extLst>
      <p:ext uri="{BB962C8B-B14F-4D97-AF65-F5344CB8AC3E}">
        <p14:creationId xmlns:p14="http://schemas.microsoft.com/office/powerpoint/2010/main" xmlns="" val="19698267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7158" y="1500174"/>
            <a:ext cx="8501122" cy="4525963"/>
          </a:xfrm>
        </p:spPr>
        <p:txBody>
          <a:bodyPr>
            <a:normAutofit/>
          </a:bodyPr>
          <a:lstStyle/>
          <a:p>
            <a:pPr algn="just"/>
            <a:r>
              <a:rPr lang="sr-Latn-CS" sz="2100" dirty="0" smtClean="0"/>
              <a:t>Energetski pretvarači(u našem slučaju-fazni regulator sa tiristorima za dinamičku kompenzaciju, na sabirnici), kao i neki nelinearni prijemnici(u našem slučaju sama elektrolučna peć) i pri prostoperiodičnom naponu napajanja preuzimaju iz mreže struju koja je složenoperiodična i koja se, u daljoj analizi, moze ekvivalentirati Furijeovim redom i razložiti na  svoj osnovni harmonik i harmonike višeg reda.Negativni efekti harmonika višeg reda su višestruki(ne prenose aktivnu snagu</a:t>
            </a:r>
            <a:r>
              <a:rPr lang="en-US" sz="2100" dirty="0" smtClean="0"/>
              <a:t> </a:t>
            </a:r>
            <a:r>
              <a:rPr lang="en-US" sz="2100" dirty="0" err="1" smtClean="0"/>
              <a:t>i</a:t>
            </a:r>
            <a:r>
              <a:rPr lang="en-US" sz="2100" dirty="0" smtClean="0"/>
              <a:t> </a:t>
            </a:r>
            <a:r>
              <a:rPr lang="en-US" sz="2100" dirty="0" err="1" smtClean="0"/>
              <a:t>smanjuju</a:t>
            </a:r>
            <a:r>
              <a:rPr lang="en-US" sz="2100" dirty="0" smtClean="0"/>
              <a:t> </a:t>
            </a:r>
            <a:r>
              <a:rPr lang="en-US" sz="2100" dirty="0" err="1" smtClean="0"/>
              <a:t>mogu</a:t>
            </a:r>
            <a:r>
              <a:rPr lang="sr-Latn-CS" sz="2100" dirty="0" smtClean="0"/>
              <a:t>ć</a:t>
            </a:r>
            <a:r>
              <a:rPr lang="en-US" sz="2100" dirty="0" err="1" smtClean="0"/>
              <a:t>nost</a:t>
            </a:r>
            <a:r>
              <a:rPr lang="en-US" sz="2100" dirty="0" smtClean="0"/>
              <a:t> </a:t>
            </a:r>
            <a:r>
              <a:rPr lang="en-US" sz="2100" dirty="0" err="1" smtClean="0"/>
              <a:t>prenosa</a:t>
            </a:r>
            <a:r>
              <a:rPr lang="en-US" sz="2100" dirty="0" smtClean="0"/>
              <a:t> u </a:t>
            </a:r>
            <a:r>
              <a:rPr lang="en-US" sz="2100" dirty="0" err="1" smtClean="0"/>
              <a:t>mre</a:t>
            </a:r>
            <a:r>
              <a:rPr lang="sr-Latn-CS" sz="2100" dirty="0" smtClean="0"/>
              <a:t>ži iste, zagrevaju provodnike, stvaraju dodatne gubitke itd). Ti negativni efekti se kvantifikuju preko povećanja efektivne vrednosti struje, faktora distorzije napona i vrednosti komutacionih propada napona.</a:t>
            </a:r>
            <a:endParaRPr lang="en-US" sz="2100" dirty="0"/>
          </a:p>
        </p:txBody>
      </p:sp>
      <p:sp>
        <p:nvSpPr>
          <p:cNvPr id="3" name="Title 2"/>
          <p:cNvSpPr>
            <a:spLocks noGrp="1"/>
          </p:cNvSpPr>
          <p:nvPr>
            <p:ph type="title"/>
          </p:nvPr>
        </p:nvSpPr>
        <p:spPr/>
        <p:txBody>
          <a:bodyPr>
            <a:normAutofit fontScale="90000"/>
          </a:bodyPr>
          <a:lstStyle/>
          <a:p>
            <a:r>
              <a:rPr lang="en-US" dirty="0" smtClean="0"/>
              <a:t>Problem </a:t>
            </a:r>
            <a:r>
              <a:rPr lang="en-US" dirty="0" err="1" smtClean="0"/>
              <a:t>harmonijskog</a:t>
            </a:r>
            <a:r>
              <a:rPr lang="en-US" dirty="0" smtClean="0"/>
              <a:t> </a:t>
            </a:r>
            <a:r>
              <a:rPr lang="en-US" dirty="0" err="1" smtClean="0"/>
              <a:t>izobli</a:t>
            </a:r>
            <a:r>
              <a:rPr lang="sr-Latn-CS" dirty="0" smtClean="0"/>
              <a:t>čenja</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endParaRPr lang="en-US" sz="2000" dirty="0"/>
          </a:p>
        </p:txBody>
      </p:sp>
      <p:sp>
        <p:nvSpPr>
          <p:cNvPr id="4" name="TextBox 3"/>
          <p:cNvSpPr txBox="1"/>
          <p:nvPr/>
        </p:nvSpPr>
        <p:spPr>
          <a:xfrm>
            <a:off x="7941432" y="3093855"/>
            <a:ext cx="785818" cy="369332"/>
          </a:xfrm>
          <a:prstGeom prst="rect">
            <a:avLst/>
          </a:prstGeom>
          <a:noFill/>
        </p:spPr>
        <p:txBody>
          <a:bodyPr wrap="square" rtlCol="0">
            <a:spAutoFit/>
          </a:bodyPr>
          <a:lstStyle/>
          <a:p>
            <a:r>
              <a:rPr lang="sr-Latn-CS" dirty="0" smtClean="0">
                <a:latin typeface="+mj-lt"/>
              </a:rPr>
              <a:t>35kV</a:t>
            </a:r>
            <a:endParaRPr lang="sr-Latn-CS" dirty="0">
              <a:latin typeface="+mj-lt"/>
            </a:endParaRPr>
          </a:p>
        </p:txBody>
      </p:sp>
      <p:sp>
        <p:nvSpPr>
          <p:cNvPr id="5" name="Line 75"/>
          <p:cNvSpPr>
            <a:spLocks noChangeShapeType="1"/>
          </p:cNvSpPr>
          <p:nvPr/>
        </p:nvSpPr>
        <p:spPr bwMode="auto">
          <a:xfrm>
            <a:off x="5286380" y="1643050"/>
            <a:ext cx="2620712" cy="1724"/>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 name="Line 76"/>
          <p:cNvSpPr>
            <a:spLocks noChangeShapeType="1"/>
          </p:cNvSpPr>
          <p:nvPr/>
        </p:nvSpPr>
        <p:spPr bwMode="auto">
          <a:xfrm>
            <a:off x="6892781" y="1643050"/>
            <a:ext cx="2053" cy="508811"/>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 name="Freeform 77"/>
          <p:cNvSpPr>
            <a:spLocks/>
          </p:cNvSpPr>
          <p:nvPr/>
        </p:nvSpPr>
        <p:spPr bwMode="auto">
          <a:xfrm>
            <a:off x="6655547" y="2151862"/>
            <a:ext cx="447389" cy="376004"/>
          </a:xfrm>
          <a:custGeom>
            <a:avLst/>
            <a:gdLst/>
            <a:ahLst/>
            <a:cxnLst>
              <a:cxn ang="0">
                <a:pos x="2168" y="982"/>
              </a:cxn>
              <a:cxn ang="0">
                <a:pos x="2126" y="773"/>
              </a:cxn>
              <a:cxn ang="0">
                <a:pos x="2044" y="575"/>
              </a:cxn>
              <a:cxn ang="0">
                <a:pos x="1926" y="398"/>
              </a:cxn>
              <a:cxn ang="0">
                <a:pos x="1776" y="247"/>
              </a:cxn>
              <a:cxn ang="0">
                <a:pos x="1598" y="129"/>
              </a:cxn>
              <a:cxn ang="0">
                <a:pos x="1402" y="47"/>
              </a:cxn>
              <a:cxn ang="0">
                <a:pos x="1193" y="5"/>
              </a:cxn>
              <a:cxn ang="0">
                <a:pos x="980" y="5"/>
              </a:cxn>
              <a:cxn ang="0">
                <a:pos x="771" y="47"/>
              </a:cxn>
              <a:cxn ang="0">
                <a:pos x="575" y="129"/>
              </a:cxn>
              <a:cxn ang="0">
                <a:pos x="397" y="247"/>
              </a:cxn>
              <a:cxn ang="0">
                <a:pos x="247" y="398"/>
              </a:cxn>
              <a:cxn ang="0">
                <a:pos x="128" y="575"/>
              </a:cxn>
              <a:cxn ang="0">
                <a:pos x="47" y="773"/>
              </a:cxn>
              <a:cxn ang="0">
                <a:pos x="5" y="982"/>
              </a:cxn>
              <a:cxn ang="0">
                <a:pos x="5" y="1195"/>
              </a:cxn>
              <a:cxn ang="0">
                <a:pos x="47" y="1404"/>
              </a:cxn>
              <a:cxn ang="0">
                <a:pos x="128" y="1602"/>
              </a:cxn>
              <a:cxn ang="0">
                <a:pos x="247" y="1778"/>
              </a:cxn>
              <a:cxn ang="0">
                <a:pos x="397" y="1930"/>
              </a:cxn>
              <a:cxn ang="0">
                <a:pos x="575" y="2048"/>
              </a:cxn>
              <a:cxn ang="0">
                <a:pos x="771" y="2129"/>
              </a:cxn>
              <a:cxn ang="0">
                <a:pos x="980" y="2171"/>
              </a:cxn>
              <a:cxn ang="0">
                <a:pos x="1193" y="2171"/>
              </a:cxn>
              <a:cxn ang="0">
                <a:pos x="1402" y="2129"/>
              </a:cxn>
              <a:cxn ang="0">
                <a:pos x="1598" y="2048"/>
              </a:cxn>
              <a:cxn ang="0">
                <a:pos x="1776" y="1930"/>
              </a:cxn>
              <a:cxn ang="0">
                <a:pos x="1926" y="1778"/>
              </a:cxn>
              <a:cxn ang="0">
                <a:pos x="2044" y="1602"/>
              </a:cxn>
              <a:cxn ang="0">
                <a:pos x="2126" y="1404"/>
              </a:cxn>
              <a:cxn ang="0">
                <a:pos x="2168" y="1195"/>
              </a:cxn>
            </a:cxnLst>
            <a:rect l="0" t="0" r="r" b="b"/>
            <a:pathLst>
              <a:path w="2173" h="2177">
                <a:moveTo>
                  <a:pt x="2173" y="1088"/>
                </a:moveTo>
                <a:lnTo>
                  <a:pt x="2168" y="982"/>
                </a:lnTo>
                <a:lnTo>
                  <a:pt x="2152" y="876"/>
                </a:lnTo>
                <a:lnTo>
                  <a:pt x="2126" y="773"/>
                </a:lnTo>
                <a:lnTo>
                  <a:pt x="2090" y="672"/>
                </a:lnTo>
                <a:lnTo>
                  <a:pt x="2044" y="575"/>
                </a:lnTo>
                <a:lnTo>
                  <a:pt x="1990" y="484"/>
                </a:lnTo>
                <a:lnTo>
                  <a:pt x="1926" y="398"/>
                </a:lnTo>
                <a:lnTo>
                  <a:pt x="1854" y="319"/>
                </a:lnTo>
                <a:lnTo>
                  <a:pt x="1776" y="247"/>
                </a:lnTo>
                <a:lnTo>
                  <a:pt x="1690" y="183"/>
                </a:lnTo>
                <a:lnTo>
                  <a:pt x="1598" y="129"/>
                </a:lnTo>
                <a:lnTo>
                  <a:pt x="1502" y="83"/>
                </a:lnTo>
                <a:lnTo>
                  <a:pt x="1402" y="47"/>
                </a:lnTo>
                <a:lnTo>
                  <a:pt x="1298" y="21"/>
                </a:lnTo>
                <a:lnTo>
                  <a:pt x="1193" y="5"/>
                </a:lnTo>
                <a:lnTo>
                  <a:pt x="1087" y="0"/>
                </a:lnTo>
                <a:lnTo>
                  <a:pt x="980" y="5"/>
                </a:lnTo>
                <a:lnTo>
                  <a:pt x="875" y="21"/>
                </a:lnTo>
                <a:lnTo>
                  <a:pt x="771" y="47"/>
                </a:lnTo>
                <a:lnTo>
                  <a:pt x="671" y="83"/>
                </a:lnTo>
                <a:lnTo>
                  <a:pt x="575" y="129"/>
                </a:lnTo>
                <a:lnTo>
                  <a:pt x="483" y="183"/>
                </a:lnTo>
                <a:lnTo>
                  <a:pt x="397" y="247"/>
                </a:lnTo>
                <a:lnTo>
                  <a:pt x="319" y="319"/>
                </a:lnTo>
                <a:lnTo>
                  <a:pt x="247" y="398"/>
                </a:lnTo>
                <a:lnTo>
                  <a:pt x="183" y="484"/>
                </a:lnTo>
                <a:lnTo>
                  <a:pt x="128" y="575"/>
                </a:lnTo>
                <a:lnTo>
                  <a:pt x="82" y="672"/>
                </a:lnTo>
                <a:lnTo>
                  <a:pt x="47" y="773"/>
                </a:lnTo>
                <a:lnTo>
                  <a:pt x="21" y="876"/>
                </a:lnTo>
                <a:lnTo>
                  <a:pt x="5" y="982"/>
                </a:lnTo>
                <a:lnTo>
                  <a:pt x="0" y="1088"/>
                </a:lnTo>
                <a:lnTo>
                  <a:pt x="5" y="1195"/>
                </a:lnTo>
                <a:lnTo>
                  <a:pt x="21" y="1300"/>
                </a:lnTo>
                <a:lnTo>
                  <a:pt x="47" y="1404"/>
                </a:lnTo>
                <a:lnTo>
                  <a:pt x="82" y="1504"/>
                </a:lnTo>
                <a:lnTo>
                  <a:pt x="128" y="1602"/>
                </a:lnTo>
                <a:lnTo>
                  <a:pt x="183" y="1693"/>
                </a:lnTo>
                <a:lnTo>
                  <a:pt x="247" y="1778"/>
                </a:lnTo>
                <a:lnTo>
                  <a:pt x="319" y="1858"/>
                </a:lnTo>
                <a:lnTo>
                  <a:pt x="397" y="1930"/>
                </a:lnTo>
                <a:lnTo>
                  <a:pt x="483" y="1994"/>
                </a:lnTo>
                <a:lnTo>
                  <a:pt x="575" y="2048"/>
                </a:lnTo>
                <a:lnTo>
                  <a:pt x="671" y="2094"/>
                </a:lnTo>
                <a:lnTo>
                  <a:pt x="771" y="2129"/>
                </a:lnTo>
                <a:lnTo>
                  <a:pt x="875" y="2156"/>
                </a:lnTo>
                <a:lnTo>
                  <a:pt x="980" y="2171"/>
                </a:lnTo>
                <a:lnTo>
                  <a:pt x="1087" y="2177"/>
                </a:lnTo>
                <a:lnTo>
                  <a:pt x="1193" y="2171"/>
                </a:lnTo>
                <a:lnTo>
                  <a:pt x="1298" y="2156"/>
                </a:lnTo>
                <a:lnTo>
                  <a:pt x="1402" y="2129"/>
                </a:lnTo>
                <a:lnTo>
                  <a:pt x="1502" y="2094"/>
                </a:lnTo>
                <a:lnTo>
                  <a:pt x="1598" y="2048"/>
                </a:lnTo>
                <a:lnTo>
                  <a:pt x="1690" y="1994"/>
                </a:lnTo>
                <a:lnTo>
                  <a:pt x="1776" y="1930"/>
                </a:lnTo>
                <a:lnTo>
                  <a:pt x="1854" y="1858"/>
                </a:lnTo>
                <a:lnTo>
                  <a:pt x="1926" y="1778"/>
                </a:lnTo>
                <a:lnTo>
                  <a:pt x="1990" y="1693"/>
                </a:lnTo>
                <a:lnTo>
                  <a:pt x="2044" y="1602"/>
                </a:lnTo>
                <a:lnTo>
                  <a:pt x="2090" y="1504"/>
                </a:lnTo>
                <a:lnTo>
                  <a:pt x="2126" y="1404"/>
                </a:lnTo>
                <a:lnTo>
                  <a:pt x="2152" y="1300"/>
                </a:lnTo>
                <a:lnTo>
                  <a:pt x="2168" y="1195"/>
                </a:lnTo>
                <a:lnTo>
                  <a:pt x="2173" y="1088"/>
                </a:lnTo>
                <a:close/>
              </a:path>
            </a:pathLst>
          </a:custGeom>
          <a:noFill/>
          <a:ln w="0">
            <a:solidFill>
              <a:sysClr val="windowText" lastClr="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 name="Freeform 78"/>
          <p:cNvSpPr>
            <a:spLocks/>
          </p:cNvSpPr>
          <p:nvPr/>
        </p:nvSpPr>
        <p:spPr bwMode="auto">
          <a:xfrm>
            <a:off x="6655547" y="2339864"/>
            <a:ext cx="447389" cy="376004"/>
          </a:xfrm>
          <a:custGeom>
            <a:avLst/>
            <a:gdLst/>
            <a:ahLst/>
            <a:cxnLst>
              <a:cxn ang="0">
                <a:pos x="2168" y="982"/>
              </a:cxn>
              <a:cxn ang="0">
                <a:pos x="2126" y="773"/>
              </a:cxn>
              <a:cxn ang="0">
                <a:pos x="2044" y="575"/>
              </a:cxn>
              <a:cxn ang="0">
                <a:pos x="1926" y="399"/>
              </a:cxn>
              <a:cxn ang="0">
                <a:pos x="1776" y="247"/>
              </a:cxn>
              <a:cxn ang="0">
                <a:pos x="1598" y="129"/>
              </a:cxn>
              <a:cxn ang="0">
                <a:pos x="1402" y="47"/>
              </a:cxn>
              <a:cxn ang="0">
                <a:pos x="1193" y="6"/>
              </a:cxn>
              <a:cxn ang="0">
                <a:pos x="980" y="6"/>
              </a:cxn>
              <a:cxn ang="0">
                <a:pos x="771" y="47"/>
              </a:cxn>
              <a:cxn ang="0">
                <a:pos x="575" y="129"/>
              </a:cxn>
              <a:cxn ang="0">
                <a:pos x="397" y="247"/>
              </a:cxn>
              <a:cxn ang="0">
                <a:pos x="247" y="399"/>
              </a:cxn>
              <a:cxn ang="0">
                <a:pos x="128" y="575"/>
              </a:cxn>
              <a:cxn ang="0">
                <a:pos x="47" y="773"/>
              </a:cxn>
              <a:cxn ang="0">
                <a:pos x="5" y="982"/>
              </a:cxn>
              <a:cxn ang="0">
                <a:pos x="5" y="1195"/>
              </a:cxn>
              <a:cxn ang="0">
                <a:pos x="47" y="1404"/>
              </a:cxn>
              <a:cxn ang="0">
                <a:pos x="128" y="1602"/>
              </a:cxn>
              <a:cxn ang="0">
                <a:pos x="247" y="1778"/>
              </a:cxn>
              <a:cxn ang="0">
                <a:pos x="397" y="1930"/>
              </a:cxn>
              <a:cxn ang="0">
                <a:pos x="575" y="2048"/>
              </a:cxn>
              <a:cxn ang="0">
                <a:pos x="771" y="2130"/>
              </a:cxn>
              <a:cxn ang="0">
                <a:pos x="980" y="2172"/>
              </a:cxn>
              <a:cxn ang="0">
                <a:pos x="1193" y="2172"/>
              </a:cxn>
              <a:cxn ang="0">
                <a:pos x="1402" y="2130"/>
              </a:cxn>
              <a:cxn ang="0">
                <a:pos x="1598" y="2048"/>
              </a:cxn>
              <a:cxn ang="0">
                <a:pos x="1776" y="1930"/>
              </a:cxn>
              <a:cxn ang="0">
                <a:pos x="1926" y="1778"/>
              </a:cxn>
              <a:cxn ang="0">
                <a:pos x="2044" y="1602"/>
              </a:cxn>
              <a:cxn ang="0">
                <a:pos x="2126" y="1404"/>
              </a:cxn>
              <a:cxn ang="0">
                <a:pos x="2168" y="1195"/>
              </a:cxn>
            </a:cxnLst>
            <a:rect l="0" t="0" r="r" b="b"/>
            <a:pathLst>
              <a:path w="2173" h="2177">
                <a:moveTo>
                  <a:pt x="2173" y="1089"/>
                </a:moveTo>
                <a:lnTo>
                  <a:pt x="2168" y="982"/>
                </a:lnTo>
                <a:lnTo>
                  <a:pt x="2152" y="876"/>
                </a:lnTo>
                <a:lnTo>
                  <a:pt x="2126" y="773"/>
                </a:lnTo>
                <a:lnTo>
                  <a:pt x="2090" y="672"/>
                </a:lnTo>
                <a:lnTo>
                  <a:pt x="2044" y="575"/>
                </a:lnTo>
                <a:lnTo>
                  <a:pt x="1990" y="484"/>
                </a:lnTo>
                <a:lnTo>
                  <a:pt x="1926" y="399"/>
                </a:lnTo>
                <a:lnTo>
                  <a:pt x="1854" y="319"/>
                </a:lnTo>
                <a:lnTo>
                  <a:pt x="1776" y="247"/>
                </a:lnTo>
                <a:lnTo>
                  <a:pt x="1690" y="183"/>
                </a:lnTo>
                <a:lnTo>
                  <a:pt x="1598" y="129"/>
                </a:lnTo>
                <a:lnTo>
                  <a:pt x="1502" y="83"/>
                </a:lnTo>
                <a:lnTo>
                  <a:pt x="1402" y="47"/>
                </a:lnTo>
                <a:lnTo>
                  <a:pt x="1298" y="21"/>
                </a:lnTo>
                <a:lnTo>
                  <a:pt x="1193" y="6"/>
                </a:lnTo>
                <a:lnTo>
                  <a:pt x="1087" y="0"/>
                </a:lnTo>
                <a:lnTo>
                  <a:pt x="980" y="6"/>
                </a:lnTo>
                <a:lnTo>
                  <a:pt x="875" y="21"/>
                </a:lnTo>
                <a:lnTo>
                  <a:pt x="771" y="47"/>
                </a:lnTo>
                <a:lnTo>
                  <a:pt x="671" y="83"/>
                </a:lnTo>
                <a:lnTo>
                  <a:pt x="575" y="129"/>
                </a:lnTo>
                <a:lnTo>
                  <a:pt x="483" y="183"/>
                </a:lnTo>
                <a:lnTo>
                  <a:pt x="397" y="247"/>
                </a:lnTo>
                <a:lnTo>
                  <a:pt x="319" y="319"/>
                </a:lnTo>
                <a:lnTo>
                  <a:pt x="247" y="399"/>
                </a:lnTo>
                <a:lnTo>
                  <a:pt x="183" y="484"/>
                </a:lnTo>
                <a:lnTo>
                  <a:pt x="128" y="575"/>
                </a:lnTo>
                <a:lnTo>
                  <a:pt x="82" y="672"/>
                </a:lnTo>
                <a:lnTo>
                  <a:pt x="47" y="773"/>
                </a:lnTo>
                <a:lnTo>
                  <a:pt x="21" y="876"/>
                </a:lnTo>
                <a:lnTo>
                  <a:pt x="5" y="982"/>
                </a:lnTo>
                <a:lnTo>
                  <a:pt x="0" y="1089"/>
                </a:lnTo>
                <a:lnTo>
                  <a:pt x="5" y="1195"/>
                </a:lnTo>
                <a:lnTo>
                  <a:pt x="21" y="1301"/>
                </a:lnTo>
                <a:lnTo>
                  <a:pt x="47" y="1404"/>
                </a:lnTo>
                <a:lnTo>
                  <a:pt x="82" y="1505"/>
                </a:lnTo>
                <a:lnTo>
                  <a:pt x="128" y="1602"/>
                </a:lnTo>
                <a:lnTo>
                  <a:pt x="183" y="1693"/>
                </a:lnTo>
                <a:lnTo>
                  <a:pt x="247" y="1778"/>
                </a:lnTo>
                <a:lnTo>
                  <a:pt x="319" y="1858"/>
                </a:lnTo>
                <a:lnTo>
                  <a:pt x="397" y="1930"/>
                </a:lnTo>
                <a:lnTo>
                  <a:pt x="483" y="1994"/>
                </a:lnTo>
                <a:lnTo>
                  <a:pt x="575" y="2048"/>
                </a:lnTo>
                <a:lnTo>
                  <a:pt x="671" y="2094"/>
                </a:lnTo>
                <a:lnTo>
                  <a:pt x="771" y="2130"/>
                </a:lnTo>
                <a:lnTo>
                  <a:pt x="875" y="2156"/>
                </a:lnTo>
                <a:lnTo>
                  <a:pt x="980" y="2172"/>
                </a:lnTo>
                <a:lnTo>
                  <a:pt x="1087" y="2177"/>
                </a:lnTo>
                <a:lnTo>
                  <a:pt x="1193" y="2172"/>
                </a:lnTo>
                <a:lnTo>
                  <a:pt x="1298" y="2156"/>
                </a:lnTo>
                <a:lnTo>
                  <a:pt x="1402" y="2130"/>
                </a:lnTo>
                <a:lnTo>
                  <a:pt x="1502" y="2094"/>
                </a:lnTo>
                <a:lnTo>
                  <a:pt x="1598" y="2048"/>
                </a:lnTo>
                <a:lnTo>
                  <a:pt x="1690" y="1994"/>
                </a:lnTo>
                <a:lnTo>
                  <a:pt x="1776" y="1930"/>
                </a:lnTo>
                <a:lnTo>
                  <a:pt x="1854" y="1858"/>
                </a:lnTo>
                <a:lnTo>
                  <a:pt x="1926" y="1778"/>
                </a:lnTo>
                <a:lnTo>
                  <a:pt x="1990" y="1693"/>
                </a:lnTo>
                <a:lnTo>
                  <a:pt x="2044" y="1602"/>
                </a:lnTo>
                <a:lnTo>
                  <a:pt x="2090" y="1505"/>
                </a:lnTo>
                <a:lnTo>
                  <a:pt x="2126" y="1404"/>
                </a:lnTo>
                <a:lnTo>
                  <a:pt x="2152" y="1301"/>
                </a:lnTo>
                <a:lnTo>
                  <a:pt x="2168" y="1195"/>
                </a:lnTo>
                <a:lnTo>
                  <a:pt x="2173" y="1089"/>
                </a:lnTo>
                <a:close/>
              </a:path>
            </a:pathLst>
          </a:custGeom>
          <a:noFill/>
          <a:ln w="0">
            <a:solidFill>
              <a:sysClr val="windowText" lastClr="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 name="Line 79"/>
          <p:cNvSpPr>
            <a:spLocks noChangeShapeType="1"/>
          </p:cNvSpPr>
          <p:nvPr/>
        </p:nvSpPr>
        <p:spPr bwMode="auto">
          <a:xfrm>
            <a:off x="5332664" y="3224679"/>
            <a:ext cx="2620712" cy="1725"/>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 name="Line 80"/>
          <p:cNvSpPr>
            <a:spLocks noChangeShapeType="1"/>
          </p:cNvSpPr>
          <p:nvPr/>
        </p:nvSpPr>
        <p:spPr bwMode="auto">
          <a:xfrm flipV="1">
            <a:off x="6879240" y="2715868"/>
            <a:ext cx="2053" cy="508811"/>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 name="Line 81"/>
          <p:cNvSpPr>
            <a:spLocks noChangeShapeType="1"/>
          </p:cNvSpPr>
          <p:nvPr/>
        </p:nvSpPr>
        <p:spPr bwMode="auto">
          <a:xfrm flipV="1">
            <a:off x="7574859" y="4297497"/>
            <a:ext cx="2053" cy="510537"/>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2" name="Freeform 82"/>
          <p:cNvSpPr>
            <a:spLocks/>
          </p:cNvSpPr>
          <p:nvPr/>
        </p:nvSpPr>
        <p:spPr bwMode="auto">
          <a:xfrm>
            <a:off x="7351166" y="3921493"/>
            <a:ext cx="447389" cy="376004"/>
          </a:xfrm>
          <a:custGeom>
            <a:avLst/>
            <a:gdLst/>
            <a:ahLst/>
            <a:cxnLst>
              <a:cxn ang="0">
                <a:pos x="2168" y="981"/>
              </a:cxn>
              <a:cxn ang="0">
                <a:pos x="2126" y="772"/>
              </a:cxn>
              <a:cxn ang="0">
                <a:pos x="2044" y="576"/>
              </a:cxn>
              <a:cxn ang="0">
                <a:pos x="1926" y="398"/>
              </a:cxn>
              <a:cxn ang="0">
                <a:pos x="1776" y="247"/>
              </a:cxn>
              <a:cxn ang="0">
                <a:pos x="1598" y="128"/>
              </a:cxn>
              <a:cxn ang="0">
                <a:pos x="1402" y="47"/>
              </a:cxn>
              <a:cxn ang="0">
                <a:pos x="1193" y="5"/>
              </a:cxn>
              <a:cxn ang="0">
                <a:pos x="980" y="5"/>
              </a:cxn>
              <a:cxn ang="0">
                <a:pos x="771" y="47"/>
              </a:cxn>
              <a:cxn ang="0">
                <a:pos x="575" y="128"/>
              </a:cxn>
              <a:cxn ang="0">
                <a:pos x="397" y="247"/>
              </a:cxn>
              <a:cxn ang="0">
                <a:pos x="247" y="398"/>
              </a:cxn>
              <a:cxn ang="0">
                <a:pos x="128" y="576"/>
              </a:cxn>
              <a:cxn ang="0">
                <a:pos x="47" y="772"/>
              </a:cxn>
              <a:cxn ang="0">
                <a:pos x="5" y="981"/>
              </a:cxn>
              <a:cxn ang="0">
                <a:pos x="5" y="1195"/>
              </a:cxn>
              <a:cxn ang="0">
                <a:pos x="47" y="1404"/>
              </a:cxn>
              <a:cxn ang="0">
                <a:pos x="128" y="1601"/>
              </a:cxn>
              <a:cxn ang="0">
                <a:pos x="247" y="1779"/>
              </a:cxn>
              <a:cxn ang="0">
                <a:pos x="397" y="1929"/>
              </a:cxn>
              <a:cxn ang="0">
                <a:pos x="575" y="2048"/>
              </a:cxn>
              <a:cxn ang="0">
                <a:pos x="771" y="2130"/>
              </a:cxn>
              <a:cxn ang="0">
                <a:pos x="980" y="2171"/>
              </a:cxn>
              <a:cxn ang="0">
                <a:pos x="1193" y="2171"/>
              </a:cxn>
              <a:cxn ang="0">
                <a:pos x="1402" y="2130"/>
              </a:cxn>
              <a:cxn ang="0">
                <a:pos x="1598" y="2048"/>
              </a:cxn>
              <a:cxn ang="0">
                <a:pos x="1776" y="1929"/>
              </a:cxn>
              <a:cxn ang="0">
                <a:pos x="1926" y="1779"/>
              </a:cxn>
              <a:cxn ang="0">
                <a:pos x="2044" y="1601"/>
              </a:cxn>
              <a:cxn ang="0">
                <a:pos x="2126" y="1404"/>
              </a:cxn>
              <a:cxn ang="0">
                <a:pos x="2168" y="1195"/>
              </a:cxn>
            </a:cxnLst>
            <a:rect l="0" t="0" r="r" b="b"/>
            <a:pathLst>
              <a:path w="2173" h="2176">
                <a:moveTo>
                  <a:pt x="2173" y="1088"/>
                </a:moveTo>
                <a:lnTo>
                  <a:pt x="2168" y="981"/>
                </a:lnTo>
                <a:lnTo>
                  <a:pt x="2152" y="876"/>
                </a:lnTo>
                <a:lnTo>
                  <a:pt x="2126" y="772"/>
                </a:lnTo>
                <a:lnTo>
                  <a:pt x="2090" y="672"/>
                </a:lnTo>
                <a:lnTo>
                  <a:pt x="2044" y="576"/>
                </a:lnTo>
                <a:lnTo>
                  <a:pt x="1990" y="484"/>
                </a:lnTo>
                <a:lnTo>
                  <a:pt x="1926" y="398"/>
                </a:lnTo>
                <a:lnTo>
                  <a:pt x="1854" y="318"/>
                </a:lnTo>
                <a:lnTo>
                  <a:pt x="1776" y="247"/>
                </a:lnTo>
                <a:lnTo>
                  <a:pt x="1690" y="184"/>
                </a:lnTo>
                <a:lnTo>
                  <a:pt x="1598" y="128"/>
                </a:lnTo>
                <a:lnTo>
                  <a:pt x="1502" y="83"/>
                </a:lnTo>
                <a:lnTo>
                  <a:pt x="1402" y="47"/>
                </a:lnTo>
                <a:lnTo>
                  <a:pt x="1298" y="20"/>
                </a:lnTo>
                <a:lnTo>
                  <a:pt x="1193" y="5"/>
                </a:lnTo>
                <a:lnTo>
                  <a:pt x="1087" y="0"/>
                </a:lnTo>
                <a:lnTo>
                  <a:pt x="980" y="5"/>
                </a:lnTo>
                <a:lnTo>
                  <a:pt x="875" y="20"/>
                </a:lnTo>
                <a:lnTo>
                  <a:pt x="771" y="47"/>
                </a:lnTo>
                <a:lnTo>
                  <a:pt x="671" y="83"/>
                </a:lnTo>
                <a:lnTo>
                  <a:pt x="575" y="128"/>
                </a:lnTo>
                <a:lnTo>
                  <a:pt x="483" y="184"/>
                </a:lnTo>
                <a:lnTo>
                  <a:pt x="397" y="247"/>
                </a:lnTo>
                <a:lnTo>
                  <a:pt x="319" y="318"/>
                </a:lnTo>
                <a:lnTo>
                  <a:pt x="247" y="398"/>
                </a:lnTo>
                <a:lnTo>
                  <a:pt x="183" y="484"/>
                </a:lnTo>
                <a:lnTo>
                  <a:pt x="128" y="576"/>
                </a:lnTo>
                <a:lnTo>
                  <a:pt x="82" y="672"/>
                </a:lnTo>
                <a:lnTo>
                  <a:pt x="47" y="772"/>
                </a:lnTo>
                <a:lnTo>
                  <a:pt x="21" y="876"/>
                </a:lnTo>
                <a:lnTo>
                  <a:pt x="5" y="981"/>
                </a:lnTo>
                <a:lnTo>
                  <a:pt x="0" y="1088"/>
                </a:lnTo>
                <a:lnTo>
                  <a:pt x="5" y="1195"/>
                </a:lnTo>
                <a:lnTo>
                  <a:pt x="21" y="1301"/>
                </a:lnTo>
                <a:lnTo>
                  <a:pt x="47" y="1404"/>
                </a:lnTo>
                <a:lnTo>
                  <a:pt x="82" y="1505"/>
                </a:lnTo>
                <a:lnTo>
                  <a:pt x="128" y="1601"/>
                </a:lnTo>
                <a:lnTo>
                  <a:pt x="183" y="1693"/>
                </a:lnTo>
                <a:lnTo>
                  <a:pt x="247" y="1779"/>
                </a:lnTo>
                <a:lnTo>
                  <a:pt x="319" y="1858"/>
                </a:lnTo>
                <a:lnTo>
                  <a:pt x="397" y="1929"/>
                </a:lnTo>
                <a:lnTo>
                  <a:pt x="483" y="1993"/>
                </a:lnTo>
                <a:lnTo>
                  <a:pt x="575" y="2048"/>
                </a:lnTo>
                <a:lnTo>
                  <a:pt x="671" y="2093"/>
                </a:lnTo>
                <a:lnTo>
                  <a:pt x="771" y="2130"/>
                </a:lnTo>
                <a:lnTo>
                  <a:pt x="875" y="2155"/>
                </a:lnTo>
                <a:lnTo>
                  <a:pt x="980" y="2171"/>
                </a:lnTo>
                <a:lnTo>
                  <a:pt x="1087" y="2176"/>
                </a:lnTo>
                <a:lnTo>
                  <a:pt x="1193" y="2171"/>
                </a:lnTo>
                <a:lnTo>
                  <a:pt x="1298" y="2155"/>
                </a:lnTo>
                <a:lnTo>
                  <a:pt x="1402" y="2130"/>
                </a:lnTo>
                <a:lnTo>
                  <a:pt x="1502" y="2093"/>
                </a:lnTo>
                <a:lnTo>
                  <a:pt x="1598" y="2048"/>
                </a:lnTo>
                <a:lnTo>
                  <a:pt x="1690" y="1993"/>
                </a:lnTo>
                <a:lnTo>
                  <a:pt x="1776" y="1929"/>
                </a:lnTo>
                <a:lnTo>
                  <a:pt x="1854" y="1858"/>
                </a:lnTo>
                <a:lnTo>
                  <a:pt x="1926" y="1779"/>
                </a:lnTo>
                <a:lnTo>
                  <a:pt x="1990" y="1693"/>
                </a:lnTo>
                <a:lnTo>
                  <a:pt x="2044" y="1601"/>
                </a:lnTo>
                <a:lnTo>
                  <a:pt x="2090" y="1505"/>
                </a:lnTo>
                <a:lnTo>
                  <a:pt x="2126" y="1404"/>
                </a:lnTo>
                <a:lnTo>
                  <a:pt x="2152" y="1301"/>
                </a:lnTo>
                <a:lnTo>
                  <a:pt x="2168" y="1195"/>
                </a:lnTo>
                <a:lnTo>
                  <a:pt x="2173" y="1088"/>
                </a:lnTo>
                <a:close/>
              </a:path>
            </a:pathLst>
          </a:custGeom>
          <a:noFill/>
          <a:ln w="0">
            <a:solidFill>
              <a:sysClr val="windowText" lastClr="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 name="Freeform 83"/>
          <p:cNvSpPr>
            <a:spLocks/>
          </p:cNvSpPr>
          <p:nvPr/>
        </p:nvSpPr>
        <p:spPr bwMode="auto">
          <a:xfrm>
            <a:off x="7351166" y="3735216"/>
            <a:ext cx="447389" cy="374280"/>
          </a:xfrm>
          <a:custGeom>
            <a:avLst/>
            <a:gdLst/>
            <a:ahLst/>
            <a:cxnLst>
              <a:cxn ang="0">
                <a:pos x="2168" y="981"/>
              </a:cxn>
              <a:cxn ang="0">
                <a:pos x="2126" y="772"/>
              </a:cxn>
              <a:cxn ang="0">
                <a:pos x="2044" y="575"/>
              </a:cxn>
              <a:cxn ang="0">
                <a:pos x="1926" y="398"/>
              </a:cxn>
              <a:cxn ang="0">
                <a:pos x="1776" y="247"/>
              </a:cxn>
              <a:cxn ang="0">
                <a:pos x="1598" y="128"/>
              </a:cxn>
              <a:cxn ang="0">
                <a:pos x="1402" y="46"/>
              </a:cxn>
              <a:cxn ang="0">
                <a:pos x="1193" y="6"/>
              </a:cxn>
              <a:cxn ang="0">
                <a:pos x="980" y="6"/>
              </a:cxn>
              <a:cxn ang="0">
                <a:pos x="771" y="46"/>
              </a:cxn>
              <a:cxn ang="0">
                <a:pos x="575" y="128"/>
              </a:cxn>
              <a:cxn ang="0">
                <a:pos x="397" y="247"/>
              </a:cxn>
              <a:cxn ang="0">
                <a:pos x="247" y="398"/>
              </a:cxn>
              <a:cxn ang="0">
                <a:pos x="128" y="575"/>
              </a:cxn>
              <a:cxn ang="0">
                <a:pos x="47" y="772"/>
              </a:cxn>
              <a:cxn ang="0">
                <a:pos x="5" y="981"/>
              </a:cxn>
              <a:cxn ang="0">
                <a:pos x="5" y="1195"/>
              </a:cxn>
              <a:cxn ang="0">
                <a:pos x="47" y="1404"/>
              </a:cxn>
              <a:cxn ang="0">
                <a:pos x="128" y="1601"/>
              </a:cxn>
              <a:cxn ang="0">
                <a:pos x="247" y="1779"/>
              </a:cxn>
              <a:cxn ang="0">
                <a:pos x="397" y="1929"/>
              </a:cxn>
              <a:cxn ang="0">
                <a:pos x="575" y="2048"/>
              </a:cxn>
              <a:cxn ang="0">
                <a:pos x="771" y="2130"/>
              </a:cxn>
              <a:cxn ang="0">
                <a:pos x="980" y="2171"/>
              </a:cxn>
              <a:cxn ang="0">
                <a:pos x="1193" y="2171"/>
              </a:cxn>
              <a:cxn ang="0">
                <a:pos x="1402" y="2130"/>
              </a:cxn>
              <a:cxn ang="0">
                <a:pos x="1598" y="2048"/>
              </a:cxn>
              <a:cxn ang="0">
                <a:pos x="1776" y="1929"/>
              </a:cxn>
              <a:cxn ang="0">
                <a:pos x="1926" y="1779"/>
              </a:cxn>
              <a:cxn ang="0">
                <a:pos x="2044" y="1601"/>
              </a:cxn>
              <a:cxn ang="0">
                <a:pos x="2126" y="1404"/>
              </a:cxn>
              <a:cxn ang="0">
                <a:pos x="2168" y="1195"/>
              </a:cxn>
            </a:cxnLst>
            <a:rect l="0" t="0" r="r" b="b"/>
            <a:pathLst>
              <a:path w="2173" h="2176">
                <a:moveTo>
                  <a:pt x="2173" y="1088"/>
                </a:moveTo>
                <a:lnTo>
                  <a:pt x="2168" y="981"/>
                </a:lnTo>
                <a:lnTo>
                  <a:pt x="2152" y="875"/>
                </a:lnTo>
                <a:lnTo>
                  <a:pt x="2126" y="772"/>
                </a:lnTo>
                <a:lnTo>
                  <a:pt x="2090" y="671"/>
                </a:lnTo>
                <a:lnTo>
                  <a:pt x="2044" y="575"/>
                </a:lnTo>
                <a:lnTo>
                  <a:pt x="1990" y="483"/>
                </a:lnTo>
                <a:lnTo>
                  <a:pt x="1926" y="398"/>
                </a:lnTo>
                <a:lnTo>
                  <a:pt x="1854" y="318"/>
                </a:lnTo>
                <a:lnTo>
                  <a:pt x="1776" y="247"/>
                </a:lnTo>
                <a:lnTo>
                  <a:pt x="1690" y="183"/>
                </a:lnTo>
                <a:lnTo>
                  <a:pt x="1598" y="128"/>
                </a:lnTo>
                <a:lnTo>
                  <a:pt x="1502" y="83"/>
                </a:lnTo>
                <a:lnTo>
                  <a:pt x="1402" y="46"/>
                </a:lnTo>
                <a:lnTo>
                  <a:pt x="1298" y="21"/>
                </a:lnTo>
                <a:lnTo>
                  <a:pt x="1193" y="6"/>
                </a:lnTo>
                <a:lnTo>
                  <a:pt x="1087" y="0"/>
                </a:lnTo>
                <a:lnTo>
                  <a:pt x="980" y="6"/>
                </a:lnTo>
                <a:lnTo>
                  <a:pt x="875" y="21"/>
                </a:lnTo>
                <a:lnTo>
                  <a:pt x="771" y="46"/>
                </a:lnTo>
                <a:lnTo>
                  <a:pt x="671" y="83"/>
                </a:lnTo>
                <a:lnTo>
                  <a:pt x="575" y="128"/>
                </a:lnTo>
                <a:lnTo>
                  <a:pt x="483" y="183"/>
                </a:lnTo>
                <a:lnTo>
                  <a:pt x="397" y="247"/>
                </a:lnTo>
                <a:lnTo>
                  <a:pt x="319" y="318"/>
                </a:lnTo>
                <a:lnTo>
                  <a:pt x="247" y="398"/>
                </a:lnTo>
                <a:lnTo>
                  <a:pt x="183" y="483"/>
                </a:lnTo>
                <a:lnTo>
                  <a:pt x="128" y="575"/>
                </a:lnTo>
                <a:lnTo>
                  <a:pt x="82" y="671"/>
                </a:lnTo>
                <a:lnTo>
                  <a:pt x="47" y="772"/>
                </a:lnTo>
                <a:lnTo>
                  <a:pt x="21" y="875"/>
                </a:lnTo>
                <a:lnTo>
                  <a:pt x="5" y="981"/>
                </a:lnTo>
                <a:lnTo>
                  <a:pt x="0" y="1088"/>
                </a:lnTo>
                <a:lnTo>
                  <a:pt x="5" y="1195"/>
                </a:lnTo>
                <a:lnTo>
                  <a:pt x="21" y="1301"/>
                </a:lnTo>
                <a:lnTo>
                  <a:pt x="47" y="1404"/>
                </a:lnTo>
                <a:lnTo>
                  <a:pt x="82" y="1505"/>
                </a:lnTo>
                <a:lnTo>
                  <a:pt x="128" y="1601"/>
                </a:lnTo>
                <a:lnTo>
                  <a:pt x="183" y="1693"/>
                </a:lnTo>
                <a:lnTo>
                  <a:pt x="247" y="1779"/>
                </a:lnTo>
                <a:lnTo>
                  <a:pt x="319" y="1858"/>
                </a:lnTo>
                <a:lnTo>
                  <a:pt x="397" y="1929"/>
                </a:lnTo>
                <a:lnTo>
                  <a:pt x="483" y="1993"/>
                </a:lnTo>
                <a:lnTo>
                  <a:pt x="575" y="2048"/>
                </a:lnTo>
                <a:lnTo>
                  <a:pt x="671" y="2093"/>
                </a:lnTo>
                <a:lnTo>
                  <a:pt x="771" y="2130"/>
                </a:lnTo>
                <a:lnTo>
                  <a:pt x="875" y="2155"/>
                </a:lnTo>
                <a:lnTo>
                  <a:pt x="980" y="2171"/>
                </a:lnTo>
                <a:lnTo>
                  <a:pt x="1087" y="2176"/>
                </a:lnTo>
                <a:lnTo>
                  <a:pt x="1193" y="2171"/>
                </a:lnTo>
                <a:lnTo>
                  <a:pt x="1298" y="2155"/>
                </a:lnTo>
                <a:lnTo>
                  <a:pt x="1402" y="2130"/>
                </a:lnTo>
                <a:lnTo>
                  <a:pt x="1502" y="2093"/>
                </a:lnTo>
                <a:lnTo>
                  <a:pt x="1598" y="2048"/>
                </a:lnTo>
                <a:lnTo>
                  <a:pt x="1690" y="1993"/>
                </a:lnTo>
                <a:lnTo>
                  <a:pt x="1776" y="1929"/>
                </a:lnTo>
                <a:lnTo>
                  <a:pt x="1854" y="1858"/>
                </a:lnTo>
                <a:lnTo>
                  <a:pt x="1926" y="1779"/>
                </a:lnTo>
                <a:lnTo>
                  <a:pt x="1990" y="1693"/>
                </a:lnTo>
                <a:lnTo>
                  <a:pt x="2044" y="1601"/>
                </a:lnTo>
                <a:lnTo>
                  <a:pt x="2090" y="1505"/>
                </a:lnTo>
                <a:lnTo>
                  <a:pt x="2126" y="1404"/>
                </a:lnTo>
                <a:lnTo>
                  <a:pt x="2152" y="1301"/>
                </a:lnTo>
                <a:lnTo>
                  <a:pt x="2168" y="1195"/>
                </a:lnTo>
                <a:lnTo>
                  <a:pt x="2173" y="1088"/>
                </a:lnTo>
                <a:close/>
              </a:path>
            </a:pathLst>
          </a:custGeom>
          <a:noFill/>
          <a:ln w="0">
            <a:solidFill>
              <a:sysClr val="windowText" lastClr="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4" name="Line 84"/>
          <p:cNvSpPr>
            <a:spLocks noChangeShapeType="1"/>
          </p:cNvSpPr>
          <p:nvPr/>
        </p:nvSpPr>
        <p:spPr bwMode="auto">
          <a:xfrm>
            <a:off x="7574859" y="3224679"/>
            <a:ext cx="2053" cy="510537"/>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 name="Line 85"/>
          <p:cNvSpPr>
            <a:spLocks noChangeShapeType="1"/>
          </p:cNvSpPr>
          <p:nvPr/>
        </p:nvSpPr>
        <p:spPr bwMode="auto">
          <a:xfrm flipV="1">
            <a:off x="7574859" y="4713171"/>
            <a:ext cx="41045" cy="94863"/>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 name="Line 86"/>
          <p:cNvSpPr>
            <a:spLocks noChangeShapeType="1"/>
          </p:cNvSpPr>
          <p:nvPr/>
        </p:nvSpPr>
        <p:spPr bwMode="auto">
          <a:xfrm flipH="1" flipV="1">
            <a:off x="7533815" y="4713171"/>
            <a:ext cx="41045" cy="94863"/>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 name="Oval 16"/>
          <p:cNvSpPr/>
          <p:nvPr/>
        </p:nvSpPr>
        <p:spPr>
          <a:xfrm>
            <a:off x="6838692" y="1578028"/>
            <a:ext cx="112283" cy="112283"/>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r-Latn-CS"/>
          </a:p>
        </p:txBody>
      </p:sp>
      <p:sp>
        <p:nvSpPr>
          <p:cNvPr id="18" name="TextBox 17"/>
          <p:cNvSpPr txBox="1"/>
          <p:nvPr/>
        </p:nvSpPr>
        <p:spPr>
          <a:xfrm>
            <a:off x="7012737" y="3593588"/>
            <a:ext cx="449134" cy="598214"/>
          </a:xfrm>
          <a:prstGeom prst="rect">
            <a:avLst/>
          </a:prstGeom>
          <a:noFill/>
        </p:spPr>
        <p:txBody>
          <a:bodyPr wrap="square" rtlCol="0">
            <a:spAutoFit/>
          </a:bodyPr>
          <a:lstStyle/>
          <a:p>
            <a:r>
              <a:rPr lang="el-GR" dirty="0" smtClean="0"/>
              <a:t>Δ</a:t>
            </a:r>
            <a:endParaRPr lang="sr-Latn-CS" dirty="0" smtClean="0"/>
          </a:p>
          <a:p>
            <a:endParaRPr lang="sr-Latn-CS" dirty="0" smtClean="0"/>
          </a:p>
          <a:p>
            <a:r>
              <a:rPr lang="sr-Latn-CS" dirty="0" smtClean="0"/>
              <a:t>Y</a:t>
            </a:r>
            <a:endParaRPr lang="sr-Latn-CS" dirty="0"/>
          </a:p>
        </p:txBody>
      </p:sp>
      <p:sp>
        <p:nvSpPr>
          <p:cNvPr id="19" name="TextBox 18"/>
          <p:cNvSpPr txBox="1"/>
          <p:nvPr/>
        </p:nvSpPr>
        <p:spPr>
          <a:xfrm>
            <a:off x="7929586" y="1500174"/>
            <a:ext cx="928694" cy="369332"/>
          </a:xfrm>
          <a:prstGeom prst="rect">
            <a:avLst/>
          </a:prstGeom>
          <a:noFill/>
        </p:spPr>
        <p:txBody>
          <a:bodyPr wrap="square" rtlCol="0">
            <a:spAutoFit/>
          </a:bodyPr>
          <a:lstStyle/>
          <a:p>
            <a:r>
              <a:rPr lang="sr-Latn-CS" dirty="0" smtClean="0">
                <a:latin typeface="+mj-lt"/>
              </a:rPr>
              <a:t>110kV</a:t>
            </a:r>
            <a:endParaRPr lang="sr-Latn-CS" dirty="0">
              <a:latin typeface="+mj-lt"/>
            </a:endParaRPr>
          </a:p>
        </p:txBody>
      </p:sp>
      <p:sp>
        <p:nvSpPr>
          <p:cNvPr id="20" name="Line 76"/>
          <p:cNvSpPr>
            <a:spLocks noChangeShapeType="1"/>
          </p:cNvSpPr>
          <p:nvPr/>
        </p:nvSpPr>
        <p:spPr bwMode="auto">
          <a:xfrm>
            <a:off x="6304623" y="3234386"/>
            <a:ext cx="2053" cy="508811"/>
          </a:xfrm>
          <a:prstGeom prst="line">
            <a:avLst/>
          </a:prstGeom>
          <a:noFill/>
          <a:ln w="0">
            <a:solidFill>
              <a:schemeClr val="tx1"/>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21" name="Straight Connector 20"/>
          <p:cNvCxnSpPr/>
          <p:nvPr/>
        </p:nvCxnSpPr>
        <p:spPr>
          <a:xfrm>
            <a:off x="6073204" y="3743507"/>
            <a:ext cx="462838"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073204" y="3881330"/>
            <a:ext cx="462838"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Line 76"/>
          <p:cNvSpPr>
            <a:spLocks noChangeShapeType="1"/>
          </p:cNvSpPr>
          <p:nvPr/>
        </p:nvSpPr>
        <p:spPr bwMode="auto">
          <a:xfrm>
            <a:off x="6304623" y="3882669"/>
            <a:ext cx="2053" cy="508811"/>
          </a:xfrm>
          <a:prstGeom prst="line">
            <a:avLst/>
          </a:prstGeom>
          <a:noFill/>
          <a:ln w="0">
            <a:solidFill>
              <a:schemeClr val="tx1"/>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24" name="Straight Connector 23"/>
          <p:cNvCxnSpPr/>
          <p:nvPr/>
        </p:nvCxnSpPr>
        <p:spPr>
          <a:xfrm rot="16200000" flipV="1">
            <a:off x="5540941" y="3335001"/>
            <a:ext cx="231420" cy="1"/>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5610366" y="4022216"/>
            <a:ext cx="92568" cy="231419"/>
          </a:xfrm>
          <a:prstGeom prst="rect">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CS"/>
          </a:p>
        </p:txBody>
      </p:sp>
      <p:cxnSp>
        <p:nvCxnSpPr>
          <p:cNvPr id="26" name="Straight Connector 25"/>
          <p:cNvCxnSpPr>
            <a:stCxn id="25" idx="2"/>
          </p:cNvCxnSpPr>
          <p:nvPr/>
        </p:nvCxnSpPr>
        <p:spPr>
          <a:xfrm rot="5400000">
            <a:off x="5564083" y="4346202"/>
            <a:ext cx="185135"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425231" y="3450712"/>
            <a:ext cx="462838"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a:off x="5749732" y="3589563"/>
            <a:ext cx="277188" cy="514"/>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5841785" y="3543279"/>
            <a:ext cx="92568"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Isosceles Triangle 29"/>
          <p:cNvSpPr/>
          <p:nvPr/>
        </p:nvSpPr>
        <p:spPr>
          <a:xfrm>
            <a:off x="5841785" y="3543279"/>
            <a:ext cx="92568" cy="92568"/>
          </a:xfrm>
          <a:prstGeom prst="triangle">
            <a:avLst/>
          </a:prstGeom>
          <a:no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CS"/>
          </a:p>
        </p:txBody>
      </p:sp>
      <p:cxnSp>
        <p:nvCxnSpPr>
          <p:cNvPr id="31" name="Straight Connector 30"/>
          <p:cNvCxnSpPr/>
          <p:nvPr/>
        </p:nvCxnSpPr>
        <p:spPr>
          <a:xfrm rot="5400000">
            <a:off x="5286380" y="3589563"/>
            <a:ext cx="277703"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Isosceles Triangle 31"/>
          <p:cNvSpPr/>
          <p:nvPr/>
        </p:nvSpPr>
        <p:spPr>
          <a:xfrm>
            <a:off x="5378948" y="3543279"/>
            <a:ext cx="92568" cy="92568"/>
          </a:xfrm>
          <a:prstGeom prst="triangle">
            <a:avLst/>
          </a:prstGeom>
          <a:noFill/>
          <a:ln w="0">
            <a:solidFill>
              <a:schemeClr val="tx1"/>
            </a:solidFill>
          </a:ln>
          <a:scene3d>
            <a:camera prst="orthographicFront">
              <a:rot lat="0" lon="0" rev="108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CS"/>
          </a:p>
        </p:txBody>
      </p:sp>
      <p:cxnSp>
        <p:nvCxnSpPr>
          <p:cNvPr id="33" name="Straight Connector 32"/>
          <p:cNvCxnSpPr/>
          <p:nvPr/>
        </p:nvCxnSpPr>
        <p:spPr>
          <a:xfrm>
            <a:off x="5378948" y="3634818"/>
            <a:ext cx="92568"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425231" y="3727385"/>
            <a:ext cx="462838"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a:off x="5495171" y="3889893"/>
            <a:ext cx="323986"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749218" y="3950778"/>
            <a:ext cx="277703" cy="239286"/>
          </a:xfrm>
          <a:prstGeom prst="rect">
            <a:avLst/>
          </a:prstGeom>
          <a:noFill/>
        </p:spPr>
        <p:txBody>
          <a:bodyPr wrap="square" rtlCol="0">
            <a:spAutoFit/>
          </a:bodyPr>
          <a:lstStyle/>
          <a:p>
            <a:r>
              <a:rPr lang="en-US" dirty="0" smtClean="0"/>
              <a:t>L</a:t>
            </a:r>
            <a:endParaRPr lang="sr-Latn-CS" dirty="0"/>
          </a:p>
        </p:txBody>
      </p:sp>
      <p:sp>
        <p:nvSpPr>
          <p:cNvPr id="37" name="TextBox 36"/>
          <p:cNvSpPr txBox="1"/>
          <p:nvPr/>
        </p:nvSpPr>
        <p:spPr>
          <a:xfrm>
            <a:off x="6369795" y="3997244"/>
            <a:ext cx="277703" cy="239286"/>
          </a:xfrm>
          <a:prstGeom prst="rect">
            <a:avLst/>
          </a:prstGeom>
          <a:noFill/>
        </p:spPr>
        <p:txBody>
          <a:bodyPr wrap="square" rtlCol="0">
            <a:spAutoFit/>
          </a:bodyPr>
          <a:lstStyle/>
          <a:p>
            <a:r>
              <a:rPr lang="en-US" dirty="0" smtClean="0"/>
              <a:t>C</a:t>
            </a:r>
            <a:endParaRPr lang="sr-Latn-CS" dirty="0"/>
          </a:p>
        </p:txBody>
      </p:sp>
      <p:cxnSp>
        <p:nvCxnSpPr>
          <p:cNvPr id="38" name="Straight Connector 37"/>
          <p:cNvCxnSpPr>
            <a:stCxn id="30" idx="5"/>
          </p:cNvCxnSpPr>
          <p:nvPr/>
        </p:nvCxnSpPr>
        <p:spPr>
          <a:xfrm>
            <a:off x="5911211" y="3589563"/>
            <a:ext cx="69426"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332664" y="3589563"/>
            <a:ext cx="69426"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Line 187"/>
          <p:cNvSpPr>
            <a:spLocks noChangeShapeType="1"/>
          </p:cNvSpPr>
          <p:nvPr/>
        </p:nvSpPr>
        <p:spPr bwMode="auto">
          <a:xfrm>
            <a:off x="5441101" y="4450844"/>
            <a:ext cx="437555" cy="2065"/>
          </a:xfrm>
          <a:prstGeom prst="line">
            <a:avLst/>
          </a:prstGeom>
          <a:noFill/>
          <a:ln w="0">
            <a:solidFill>
              <a:srgbClr val="000000"/>
            </a:solidFill>
            <a:round/>
            <a:headEnd/>
            <a:tailEnd/>
          </a:ln>
        </p:spPr>
        <p:txBody>
          <a:bodyPr/>
          <a:lstStyle/>
          <a:p>
            <a:endParaRPr lang="en-US"/>
          </a:p>
        </p:txBody>
      </p:sp>
      <p:sp>
        <p:nvSpPr>
          <p:cNvPr id="41" name="Line 188"/>
          <p:cNvSpPr>
            <a:spLocks noChangeShapeType="1"/>
          </p:cNvSpPr>
          <p:nvPr/>
        </p:nvSpPr>
        <p:spPr bwMode="auto">
          <a:xfrm>
            <a:off x="5484857" y="4492135"/>
            <a:ext cx="350044" cy="2065"/>
          </a:xfrm>
          <a:prstGeom prst="line">
            <a:avLst/>
          </a:prstGeom>
          <a:noFill/>
          <a:ln w="0">
            <a:solidFill>
              <a:srgbClr val="000000"/>
            </a:solidFill>
            <a:round/>
            <a:headEnd/>
            <a:tailEnd/>
          </a:ln>
        </p:spPr>
        <p:txBody>
          <a:bodyPr/>
          <a:lstStyle/>
          <a:p>
            <a:endParaRPr lang="en-US"/>
          </a:p>
        </p:txBody>
      </p:sp>
      <p:sp>
        <p:nvSpPr>
          <p:cNvPr id="42" name="Line 189"/>
          <p:cNvSpPr>
            <a:spLocks noChangeShapeType="1"/>
          </p:cNvSpPr>
          <p:nvPr/>
        </p:nvSpPr>
        <p:spPr bwMode="auto">
          <a:xfrm>
            <a:off x="5530696" y="4533425"/>
            <a:ext cx="260450" cy="2065"/>
          </a:xfrm>
          <a:prstGeom prst="line">
            <a:avLst/>
          </a:prstGeom>
          <a:noFill/>
          <a:ln w="0">
            <a:solidFill>
              <a:srgbClr val="000000"/>
            </a:solidFill>
            <a:round/>
            <a:headEnd/>
            <a:tailEnd/>
          </a:ln>
        </p:spPr>
        <p:txBody>
          <a:bodyPr/>
          <a:lstStyle/>
          <a:p>
            <a:endParaRPr lang="en-US"/>
          </a:p>
        </p:txBody>
      </p:sp>
      <p:sp>
        <p:nvSpPr>
          <p:cNvPr id="43" name="Line 190"/>
          <p:cNvSpPr>
            <a:spLocks noChangeShapeType="1"/>
          </p:cNvSpPr>
          <p:nvPr/>
        </p:nvSpPr>
        <p:spPr bwMode="auto">
          <a:xfrm>
            <a:off x="5574451" y="4574716"/>
            <a:ext cx="170855" cy="2065"/>
          </a:xfrm>
          <a:prstGeom prst="line">
            <a:avLst/>
          </a:prstGeom>
          <a:noFill/>
          <a:ln w="0">
            <a:solidFill>
              <a:srgbClr val="000000"/>
            </a:solidFill>
            <a:round/>
            <a:headEnd/>
            <a:tailEnd/>
          </a:ln>
        </p:spPr>
        <p:txBody>
          <a:bodyPr/>
          <a:lstStyle/>
          <a:p>
            <a:endParaRPr lang="en-US"/>
          </a:p>
        </p:txBody>
      </p:sp>
      <p:sp>
        <p:nvSpPr>
          <p:cNvPr id="44" name="Line 191"/>
          <p:cNvSpPr>
            <a:spLocks noChangeShapeType="1"/>
          </p:cNvSpPr>
          <p:nvPr/>
        </p:nvSpPr>
        <p:spPr bwMode="auto">
          <a:xfrm>
            <a:off x="5618207" y="4618071"/>
            <a:ext cx="83344" cy="2065"/>
          </a:xfrm>
          <a:prstGeom prst="line">
            <a:avLst/>
          </a:prstGeom>
          <a:noFill/>
          <a:ln w="0">
            <a:solidFill>
              <a:srgbClr val="000000"/>
            </a:solidFill>
            <a:round/>
            <a:headEnd/>
            <a:tailEnd/>
          </a:ln>
        </p:spPr>
        <p:txBody>
          <a:bodyPr/>
          <a:lstStyle/>
          <a:p>
            <a:endParaRPr lang="en-US"/>
          </a:p>
        </p:txBody>
      </p:sp>
      <p:sp>
        <p:nvSpPr>
          <p:cNvPr id="45" name="Line 187"/>
          <p:cNvSpPr>
            <a:spLocks noChangeShapeType="1"/>
          </p:cNvSpPr>
          <p:nvPr/>
        </p:nvSpPr>
        <p:spPr bwMode="auto">
          <a:xfrm>
            <a:off x="6084043" y="4424428"/>
            <a:ext cx="437555" cy="2065"/>
          </a:xfrm>
          <a:prstGeom prst="line">
            <a:avLst/>
          </a:prstGeom>
          <a:noFill/>
          <a:ln w="0">
            <a:solidFill>
              <a:srgbClr val="000000"/>
            </a:solidFill>
            <a:round/>
            <a:headEnd/>
            <a:tailEnd/>
          </a:ln>
        </p:spPr>
        <p:txBody>
          <a:bodyPr/>
          <a:lstStyle/>
          <a:p>
            <a:endParaRPr lang="en-US"/>
          </a:p>
        </p:txBody>
      </p:sp>
      <p:sp>
        <p:nvSpPr>
          <p:cNvPr id="46" name="Line 188"/>
          <p:cNvSpPr>
            <a:spLocks noChangeShapeType="1"/>
          </p:cNvSpPr>
          <p:nvPr/>
        </p:nvSpPr>
        <p:spPr bwMode="auto">
          <a:xfrm>
            <a:off x="6127799" y="4465719"/>
            <a:ext cx="350044" cy="2065"/>
          </a:xfrm>
          <a:prstGeom prst="line">
            <a:avLst/>
          </a:prstGeom>
          <a:noFill/>
          <a:ln w="0">
            <a:solidFill>
              <a:srgbClr val="000000"/>
            </a:solidFill>
            <a:round/>
            <a:headEnd/>
            <a:tailEnd/>
          </a:ln>
        </p:spPr>
        <p:txBody>
          <a:bodyPr/>
          <a:lstStyle/>
          <a:p>
            <a:endParaRPr lang="en-US"/>
          </a:p>
        </p:txBody>
      </p:sp>
      <p:sp>
        <p:nvSpPr>
          <p:cNvPr id="47" name="Line 189"/>
          <p:cNvSpPr>
            <a:spLocks noChangeShapeType="1"/>
          </p:cNvSpPr>
          <p:nvPr/>
        </p:nvSpPr>
        <p:spPr bwMode="auto">
          <a:xfrm>
            <a:off x="6173638" y="4507009"/>
            <a:ext cx="260450" cy="2065"/>
          </a:xfrm>
          <a:prstGeom prst="line">
            <a:avLst/>
          </a:prstGeom>
          <a:noFill/>
          <a:ln w="0">
            <a:solidFill>
              <a:srgbClr val="000000"/>
            </a:solidFill>
            <a:round/>
            <a:headEnd/>
            <a:tailEnd/>
          </a:ln>
        </p:spPr>
        <p:txBody>
          <a:bodyPr/>
          <a:lstStyle/>
          <a:p>
            <a:endParaRPr lang="en-US"/>
          </a:p>
        </p:txBody>
      </p:sp>
      <p:sp>
        <p:nvSpPr>
          <p:cNvPr id="48" name="Line 190"/>
          <p:cNvSpPr>
            <a:spLocks noChangeShapeType="1"/>
          </p:cNvSpPr>
          <p:nvPr/>
        </p:nvSpPr>
        <p:spPr bwMode="auto">
          <a:xfrm>
            <a:off x="6217393" y="4548300"/>
            <a:ext cx="170855" cy="2065"/>
          </a:xfrm>
          <a:prstGeom prst="line">
            <a:avLst/>
          </a:prstGeom>
          <a:noFill/>
          <a:ln w="0">
            <a:solidFill>
              <a:srgbClr val="000000"/>
            </a:solidFill>
            <a:round/>
            <a:headEnd/>
            <a:tailEnd/>
          </a:ln>
        </p:spPr>
        <p:txBody>
          <a:bodyPr/>
          <a:lstStyle/>
          <a:p>
            <a:endParaRPr lang="en-US"/>
          </a:p>
        </p:txBody>
      </p:sp>
      <p:sp>
        <p:nvSpPr>
          <p:cNvPr id="49" name="Line 191"/>
          <p:cNvSpPr>
            <a:spLocks noChangeShapeType="1"/>
          </p:cNvSpPr>
          <p:nvPr/>
        </p:nvSpPr>
        <p:spPr bwMode="auto">
          <a:xfrm>
            <a:off x="6261149" y="4591655"/>
            <a:ext cx="83344" cy="2065"/>
          </a:xfrm>
          <a:prstGeom prst="line">
            <a:avLst/>
          </a:prstGeom>
          <a:noFill/>
          <a:ln w="0">
            <a:solidFill>
              <a:srgbClr val="000000"/>
            </a:solidFill>
            <a:round/>
            <a:headEnd/>
            <a:tailEnd/>
          </a:ln>
        </p:spPr>
        <p:txBody>
          <a:bodyPr/>
          <a:lstStyle/>
          <a:p>
            <a:endParaRPr lang="en-US"/>
          </a:p>
        </p:txBody>
      </p:sp>
      <p:graphicFrame>
        <p:nvGraphicFramePr>
          <p:cNvPr id="29698" name="Object 2"/>
          <p:cNvGraphicFramePr>
            <a:graphicFrameLocks noChangeAspect="1"/>
          </p:cNvGraphicFramePr>
          <p:nvPr>
            <p:ph idx="1"/>
          </p:nvPr>
        </p:nvGraphicFramePr>
        <p:xfrm>
          <a:off x="1142976" y="2857496"/>
          <a:ext cx="2744787" cy="2498725"/>
        </p:xfrm>
        <a:graphic>
          <a:graphicData uri="http://schemas.openxmlformats.org/presentationml/2006/ole">
            <p:oleObj spid="_x0000_s29698" name="Equation" r:id="rId3" imgW="1841400" imgH="1676160" progId="Equation.3">
              <p:embed/>
            </p:oleObj>
          </a:graphicData>
        </a:graphic>
      </p:graphicFrame>
      <p:sp>
        <p:nvSpPr>
          <p:cNvPr id="50" name="TextBox 49"/>
          <p:cNvSpPr txBox="1"/>
          <p:nvPr/>
        </p:nvSpPr>
        <p:spPr>
          <a:xfrm>
            <a:off x="714348" y="1714488"/>
            <a:ext cx="5163593" cy="923330"/>
          </a:xfrm>
          <a:prstGeom prst="rect">
            <a:avLst/>
          </a:prstGeom>
          <a:noFill/>
        </p:spPr>
        <p:txBody>
          <a:bodyPr wrap="none" rtlCol="0">
            <a:spAutoFit/>
          </a:bodyPr>
          <a:lstStyle/>
          <a:p>
            <a:r>
              <a:rPr lang="en-US" dirty="0" smtClean="0"/>
              <a:t>-</a:t>
            </a:r>
            <a:r>
              <a:rPr lang="en-US" dirty="0" err="1" smtClean="0"/>
              <a:t>efektivna</a:t>
            </a:r>
            <a:r>
              <a:rPr lang="en-US" dirty="0" smtClean="0"/>
              <a:t> </a:t>
            </a:r>
            <a:r>
              <a:rPr lang="en-US" dirty="0" err="1" smtClean="0"/>
              <a:t>vrednost</a:t>
            </a:r>
            <a:r>
              <a:rPr lang="en-US" dirty="0" smtClean="0"/>
              <a:t> </a:t>
            </a:r>
            <a:r>
              <a:rPr lang="en-US" dirty="0" err="1" smtClean="0"/>
              <a:t>struje</a:t>
            </a:r>
            <a:r>
              <a:rPr lang="en-US" dirty="0" smtClean="0"/>
              <a:t> </a:t>
            </a:r>
            <a:r>
              <a:rPr lang="en-US" dirty="0" err="1" smtClean="0"/>
              <a:t>prvog</a:t>
            </a:r>
            <a:r>
              <a:rPr lang="en-US" dirty="0" smtClean="0"/>
              <a:t> </a:t>
            </a:r>
            <a:r>
              <a:rPr lang="en-US" dirty="0" err="1" smtClean="0"/>
              <a:t>harmonika</a:t>
            </a:r>
            <a:r>
              <a:rPr lang="en-US" dirty="0" smtClean="0"/>
              <a:t>,</a:t>
            </a:r>
          </a:p>
          <a:p>
            <a:r>
              <a:rPr lang="en-US" dirty="0" smtClean="0"/>
              <a:t>  </a:t>
            </a:r>
            <a:r>
              <a:rPr lang="en-US" dirty="0" err="1" smtClean="0"/>
              <a:t>pri</a:t>
            </a:r>
            <a:r>
              <a:rPr lang="en-US" dirty="0" smtClean="0"/>
              <a:t> </a:t>
            </a:r>
            <a:r>
              <a:rPr lang="en-US" dirty="0" err="1" smtClean="0"/>
              <a:t>nominalnom</a:t>
            </a:r>
            <a:r>
              <a:rPr lang="en-US" dirty="0" smtClean="0"/>
              <a:t> </a:t>
            </a:r>
            <a:r>
              <a:rPr lang="en-US" dirty="0" err="1" smtClean="0"/>
              <a:t>rezimu</a:t>
            </a:r>
            <a:r>
              <a:rPr lang="en-US" dirty="0" smtClean="0"/>
              <a:t> </a:t>
            </a:r>
            <a:r>
              <a:rPr lang="en-US" dirty="0" err="1" smtClean="0"/>
              <a:t>rada</a:t>
            </a:r>
            <a:r>
              <a:rPr lang="en-US" dirty="0" smtClean="0"/>
              <a:t>:</a:t>
            </a:r>
          </a:p>
          <a:p>
            <a:r>
              <a:rPr lang="en-US" dirty="0" smtClean="0"/>
              <a:t>  </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746" name="Object 2"/>
          <p:cNvGraphicFramePr>
            <a:graphicFrameLocks noChangeAspect="1"/>
          </p:cNvGraphicFramePr>
          <p:nvPr/>
        </p:nvGraphicFramePr>
        <p:xfrm>
          <a:off x="0" y="0"/>
          <a:ext cx="2254251" cy="5929330"/>
        </p:xfrm>
        <a:graphic>
          <a:graphicData uri="http://schemas.openxmlformats.org/presentationml/2006/ole">
            <p:oleObj spid="_x0000_s31746" name="Equation" r:id="rId3" imgW="939600" imgH="3708360" progId="Equation.3">
              <p:embed/>
            </p:oleObj>
          </a:graphicData>
        </a:graphic>
      </p:graphicFrame>
      <p:sp>
        <p:nvSpPr>
          <p:cNvPr id="5" name="TextBox 4"/>
          <p:cNvSpPr txBox="1"/>
          <p:nvPr/>
        </p:nvSpPr>
        <p:spPr>
          <a:xfrm>
            <a:off x="2143108" y="2214554"/>
            <a:ext cx="4472072" cy="800219"/>
          </a:xfrm>
          <a:prstGeom prst="rect">
            <a:avLst/>
          </a:prstGeom>
          <a:noFill/>
        </p:spPr>
        <p:txBody>
          <a:bodyPr wrap="square" rtlCol="0">
            <a:spAutoFit/>
          </a:bodyPr>
          <a:lstStyle/>
          <a:p>
            <a:r>
              <a:rPr lang="en-US" sz="1400" b="1" dirty="0" smtClean="0"/>
              <a:t>-</a:t>
            </a:r>
            <a:r>
              <a:rPr lang="en-US" sz="1400" b="1" dirty="0" err="1" smtClean="0"/>
              <a:t>efektivna</a:t>
            </a:r>
            <a:r>
              <a:rPr lang="en-US" sz="1400" b="1" dirty="0" smtClean="0"/>
              <a:t> </a:t>
            </a:r>
            <a:r>
              <a:rPr lang="en-US" sz="1400" b="1" dirty="0" err="1" smtClean="0"/>
              <a:t>vrednost</a:t>
            </a:r>
            <a:r>
              <a:rPr lang="en-US" sz="1400" b="1" dirty="0" smtClean="0"/>
              <a:t> </a:t>
            </a:r>
            <a:r>
              <a:rPr lang="en-US" sz="1400" b="1" dirty="0" err="1" smtClean="0"/>
              <a:t>struje</a:t>
            </a:r>
            <a:r>
              <a:rPr lang="en-US" sz="1400" b="1" dirty="0" smtClean="0"/>
              <a:t> </a:t>
            </a:r>
            <a:r>
              <a:rPr lang="sr-Latn-CS" sz="1400" b="1" dirty="0" smtClean="0"/>
              <a:t>sedmog</a:t>
            </a:r>
            <a:r>
              <a:rPr lang="en-US" sz="1400" b="1" dirty="0" smtClean="0"/>
              <a:t> </a:t>
            </a:r>
            <a:r>
              <a:rPr lang="en-US" sz="1400" b="1" dirty="0" err="1" smtClean="0"/>
              <a:t>harmonika</a:t>
            </a:r>
            <a:r>
              <a:rPr lang="en-US" sz="1400" b="1" dirty="0" smtClean="0"/>
              <a:t>, </a:t>
            </a:r>
          </a:p>
          <a:p>
            <a:r>
              <a:rPr lang="en-US" sz="1400" b="1" dirty="0" smtClean="0"/>
              <a:t>  </a:t>
            </a:r>
            <a:r>
              <a:rPr lang="en-US" sz="1400" b="1" dirty="0" err="1" smtClean="0"/>
              <a:t>pri</a:t>
            </a:r>
            <a:r>
              <a:rPr lang="en-US" sz="1400" b="1" dirty="0" smtClean="0"/>
              <a:t> </a:t>
            </a:r>
            <a:r>
              <a:rPr lang="en-US" sz="1400" b="1" dirty="0" err="1" smtClean="0"/>
              <a:t>nominalnom</a:t>
            </a:r>
            <a:r>
              <a:rPr lang="en-US" sz="1400" b="1" dirty="0" smtClean="0"/>
              <a:t> </a:t>
            </a:r>
            <a:r>
              <a:rPr lang="en-US" sz="1400" b="1" dirty="0" err="1" smtClean="0"/>
              <a:t>rezimu</a:t>
            </a:r>
            <a:r>
              <a:rPr lang="en-US" sz="1400" b="1" dirty="0" smtClean="0"/>
              <a:t> </a:t>
            </a:r>
            <a:r>
              <a:rPr lang="en-US" sz="1400" b="1" dirty="0" err="1" smtClean="0"/>
              <a:t>rada</a:t>
            </a:r>
            <a:endParaRPr lang="en-US" sz="1400" b="1" dirty="0" smtClean="0"/>
          </a:p>
          <a:p>
            <a:endParaRPr lang="en-US" b="1" dirty="0"/>
          </a:p>
        </p:txBody>
      </p:sp>
      <p:sp>
        <p:nvSpPr>
          <p:cNvPr id="6" name="TextBox 5"/>
          <p:cNvSpPr txBox="1"/>
          <p:nvPr/>
        </p:nvSpPr>
        <p:spPr>
          <a:xfrm>
            <a:off x="2143108" y="3286124"/>
            <a:ext cx="4682606" cy="523220"/>
          </a:xfrm>
          <a:prstGeom prst="rect">
            <a:avLst/>
          </a:prstGeom>
          <a:noFill/>
        </p:spPr>
        <p:txBody>
          <a:bodyPr wrap="square" rtlCol="0">
            <a:spAutoFit/>
          </a:bodyPr>
          <a:lstStyle/>
          <a:p>
            <a:r>
              <a:rPr lang="en-US" sz="1400" b="1" dirty="0" smtClean="0"/>
              <a:t>-</a:t>
            </a:r>
            <a:r>
              <a:rPr lang="en-US" sz="1400" b="1" dirty="0" err="1" smtClean="0"/>
              <a:t>efektivna</a:t>
            </a:r>
            <a:r>
              <a:rPr lang="en-US" sz="1400" b="1" dirty="0" smtClean="0"/>
              <a:t> </a:t>
            </a:r>
            <a:r>
              <a:rPr lang="en-US" sz="1400" b="1" dirty="0" err="1" smtClean="0"/>
              <a:t>vrednost</a:t>
            </a:r>
            <a:r>
              <a:rPr lang="en-US" sz="1400" b="1" dirty="0" smtClean="0"/>
              <a:t> </a:t>
            </a:r>
            <a:r>
              <a:rPr lang="en-US" sz="1400" b="1" dirty="0" err="1" smtClean="0"/>
              <a:t>struje</a:t>
            </a:r>
            <a:r>
              <a:rPr lang="en-US" sz="1400" b="1" dirty="0" smtClean="0"/>
              <a:t> </a:t>
            </a:r>
            <a:r>
              <a:rPr lang="sr-Latn-CS" sz="1400" b="1" dirty="0" smtClean="0"/>
              <a:t>deveto</a:t>
            </a:r>
            <a:r>
              <a:rPr lang="en-US" sz="1400" b="1" dirty="0" smtClean="0"/>
              <a:t>g </a:t>
            </a:r>
            <a:r>
              <a:rPr lang="en-US" sz="1400" b="1" dirty="0" err="1" smtClean="0"/>
              <a:t>harmonika</a:t>
            </a:r>
            <a:r>
              <a:rPr lang="en-US" sz="1400" b="1" dirty="0" smtClean="0"/>
              <a:t>, </a:t>
            </a:r>
          </a:p>
          <a:p>
            <a:r>
              <a:rPr lang="en-US" sz="1400" b="1" dirty="0" smtClean="0"/>
              <a:t>  </a:t>
            </a:r>
            <a:r>
              <a:rPr lang="en-US" sz="1400" b="1" dirty="0" err="1" smtClean="0"/>
              <a:t>pri</a:t>
            </a:r>
            <a:r>
              <a:rPr lang="en-US" sz="1400" b="1" dirty="0" smtClean="0"/>
              <a:t> </a:t>
            </a:r>
            <a:r>
              <a:rPr lang="en-US" sz="1400" b="1" dirty="0" err="1" smtClean="0"/>
              <a:t>nominalnom</a:t>
            </a:r>
            <a:r>
              <a:rPr lang="en-US" sz="1400" b="1" dirty="0" smtClean="0"/>
              <a:t> </a:t>
            </a:r>
            <a:r>
              <a:rPr lang="en-US" sz="1400" b="1" dirty="0" err="1" smtClean="0"/>
              <a:t>rezimu</a:t>
            </a:r>
            <a:r>
              <a:rPr lang="en-US" sz="1400" b="1" dirty="0" smtClean="0"/>
              <a:t> </a:t>
            </a:r>
            <a:r>
              <a:rPr lang="en-US" sz="1400" b="1" dirty="0" err="1" smtClean="0"/>
              <a:t>rada</a:t>
            </a:r>
            <a:endParaRPr lang="en-US" sz="1400" b="1" dirty="0" smtClean="0"/>
          </a:p>
        </p:txBody>
      </p:sp>
      <p:sp>
        <p:nvSpPr>
          <p:cNvPr id="7" name="TextBox 6"/>
          <p:cNvSpPr txBox="1"/>
          <p:nvPr/>
        </p:nvSpPr>
        <p:spPr>
          <a:xfrm>
            <a:off x="2143108" y="142852"/>
            <a:ext cx="4608782" cy="523220"/>
          </a:xfrm>
          <a:prstGeom prst="rect">
            <a:avLst/>
          </a:prstGeom>
          <a:noFill/>
        </p:spPr>
        <p:txBody>
          <a:bodyPr wrap="square" rtlCol="0">
            <a:spAutoFit/>
          </a:bodyPr>
          <a:lstStyle/>
          <a:p>
            <a:r>
              <a:rPr lang="en-US" sz="1400" b="1" dirty="0" smtClean="0"/>
              <a:t>-</a:t>
            </a:r>
            <a:r>
              <a:rPr lang="en-US" sz="1400" b="1" dirty="0" err="1" smtClean="0"/>
              <a:t>efektivna</a:t>
            </a:r>
            <a:r>
              <a:rPr lang="en-US" sz="1400" b="1" dirty="0" smtClean="0"/>
              <a:t> </a:t>
            </a:r>
            <a:r>
              <a:rPr lang="en-US" sz="1400" b="1" dirty="0" err="1" smtClean="0"/>
              <a:t>vrednost</a:t>
            </a:r>
            <a:r>
              <a:rPr lang="en-US" sz="1400" b="1" dirty="0" smtClean="0"/>
              <a:t> </a:t>
            </a:r>
            <a:r>
              <a:rPr lang="en-US" sz="1400" b="1" dirty="0" err="1" smtClean="0"/>
              <a:t>struje</a:t>
            </a:r>
            <a:r>
              <a:rPr lang="en-US" sz="1400" b="1" dirty="0" smtClean="0"/>
              <a:t> ʋ-tog </a:t>
            </a:r>
            <a:r>
              <a:rPr lang="en-US" sz="1400" b="1" dirty="0" err="1" smtClean="0"/>
              <a:t>harmonika</a:t>
            </a:r>
            <a:r>
              <a:rPr lang="en-US" sz="1400" b="1" dirty="0" smtClean="0"/>
              <a:t>, </a:t>
            </a:r>
          </a:p>
          <a:p>
            <a:r>
              <a:rPr lang="en-US" sz="1400" b="1" dirty="0" smtClean="0"/>
              <a:t>  </a:t>
            </a:r>
            <a:r>
              <a:rPr lang="en-US" sz="1400" b="1" dirty="0" err="1" smtClean="0"/>
              <a:t>pri</a:t>
            </a:r>
            <a:r>
              <a:rPr lang="en-US" sz="1400" b="1" dirty="0" smtClean="0"/>
              <a:t> </a:t>
            </a:r>
            <a:r>
              <a:rPr lang="en-US" sz="1400" b="1" dirty="0" err="1" smtClean="0"/>
              <a:t>nominalnom</a:t>
            </a:r>
            <a:r>
              <a:rPr lang="en-US" sz="1400" b="1" dirty="0" smtClean="0"/>
              <a:t> </a:t>
            </a:r>
            <a:r>
              <a:rPr lang="en-US" sz="1400" b="1" dirty="0" err="1" smtClean="0"/>
              <a:t>rezimu</a:t>
            </a:r>
            <a:r>
              <a:rPr lang="en-US" sz="1400" b="1" dirty="0" smtClean="0"/>
              <a:t> </a:t>
            </a:r>
            <a:r>
              <a:rPr lang="en-US" sz="1400" b="1" dirty="0" err="1" smtClean="0"/>
              <a:t>rada</a:t>
            </a:r>
            <a:r>
              <a:rPr lang="en-US" sz="1400" b="1" dirty="0" smtClean="0"/>
              <a:t> </a:t>
            </a:r>
            <a:r>
              <a:rPr lang="en-US" sz="1400" b="1" dirty="0" err="1" smtClean="0"/>
              <a:t>eletrolucne</a:t>
            </a:r>
            <a:r>
              <a:rPr lang="en-US" sz="1400" b="1" dirty="0" smtClean="0"/>
              <a:t> </a:t>
            </a:r>
            <a:r>
              <a:rPr lang="en-US" sz="1400" b="1" dirty="0" err="1" smtClean="0"/>
              <a:t>peci</a:t>
            </a:r>
            <a:endParaRPr lang="en-US" sz="1400" b="1" dirty="0" smtClean="0"/>
          </a:p>
        </p:txBody>
      </p:sp>
      <p:sp>
        <p:nvSpPr>
          <p:cNvPr id="8" name="TextBox 7"/>
          <p:cNvSpPr txBox="1"/>
          <p:nvPr/>
        </p:nvSpPr>
        <p:spPr>
          <a:xfrm>
            <a:off x="2143108" y="1142984"/>
            <a:ext cx="4115229" cy="523220"/>
          </a:xfrm>
          <a:prstGeom prst="rect">
            <a:avLst/>
          </a:prstGeom>
          <a:noFill/>
        </p:spPr>
        <p:txBody>
          <a:bodyPr wrap="none" rtlCol="0">
            <a:spAutoFit/>
          </a:bodyPr>
          <a:lstStyle/>
          <a:p>
            <a:r>
              <a:rPr lang="en-US" sz="1400" b="1" dirty="0" smtClean="0"/>
              <a:t>-</a:t>
            </a:r>
            <a:r>
              <a:rPr lang="en-US" sz="1400" b="1" dirty="0" err="1" smtClean="0"/>
              <a:t>efektivna</a:t>
            </a:r>
            <a:r>
              <a:rPr lang="en-US" sz="1400" b="1" dirty="0" smtClean="0"/>
              <a:t> </a:t>
            </a:r>
            <a:r>
              <a:rPr lang="en-US" sz="1400" b="1" dirty="0" err="1" smtClean="0"/>
              <a:t>vrednost</a:t>
            </a:r>
            <a:r>
              <a:rPr lang="en-US" sz="1400" b="1" dirty="0" smtClean="0"/>
              <a:t> </a:t>
            </a:r>
            <a:r>
              <a:rPr lang="en-US" sz="1400" b="1" dirty="0" err="1" smtClean="0"/>
              <a:t>struje</a:t>
            </a:r>
            <a:r>
              <a:rPr lang="en-US" sz="1400" b="1" dirty="0" smtClean="0"/>
              <a:t> </a:t>
            </a:r>
            <a:r>
              <a:rPr lang="sr-Latn-CS" sz="1400" b="1" dirty="0" smtClean="0"/>
              <a:t>petog </a:t>
            </a:r>
            <a:r>
              <a:rPr lang="en-US" sz="1400" b="1" dirty="0" err="1" smtClean="0"/>
              <a:t>harmonika</a:t>
            </a:r>
            <a:r>
              <a:rPr lang="en-US" sz="1400" b="1" dirty="0" smtClean="0"/>
              <a:t>, </a:t>
            </a:r>
          </a:p>
          <a:p>
            <a:r>
              <a:rPr lang="en-US" sz="1400" b="1" dirty="0" smtClean="0"/>
              <a:t>  </a:t>
            </a:r>
            <a:r>
              <a:rPr lang="en-US" sz="1400" b="1" dirty="0" err="1" smtClean="0"/>
              <a:t>pri</a:t>
            </a:r>
            <a:r>
              <a:rPr lang="en-US" sz="1400" b="1" dirty="0" smtClean="0"/>
              <a:t> </a:t>
            </a:r>
            <a:r>
              <a:rPr lang="en-US" sz="1400" b="1" dirty="0" err="1" smtClean="0"/>
              <a:t>nominalnom</a:t>
            </a:r>
            <a:r>
              <a:rPr lang="en-US" sz="1400" b="1" dirty="0" smtClean="0"/>
              <a:t> </a:t>
            </a:r>
            <a:r>
              <a:rPr lang="en-US" sz="1400" b="1" dirty="0" err="1" smtClean="0"/>
              <a:t>rezimu</a:t>
            </a:r>
            <a:r>
              <a:rPr lang="en-US" sz="1400" b="1" dirty="0" smtClean="0"/>
              <a:t> </a:t>
            </a:r>
            <a:r>
              <a:rPr lang="en-US" sz="1400" b="1" dirty="0" err="1" smtClean="0"/>
              <a:t>rada</a:t>
            </a:r>
            <a:endParaRPr lang="en-US" sz="1400" b="1" dirty="0" smtClean="0"/>
          </a:p>
        </p:txBody>
      </p:sp>
      <p:sp>
        <p:nvSpPr>
          <p:cNvPr id="9" name="TextBox 8"/>
          <p:cNvSpPr txBox="1"/>
          <p:nvPr/>
        </p:nvSpPr>
        <p:spPr>
          <a:xfrm>
            <a:off x="2214546" y="4286256"/>
            <a:ext cx="4671472" cy="800219"/>
          </a:xfrm>
          <a:prstGeom prst="rect">
            <a:avLst/>
          </a:prstGeom>
          <a:noFill/>
        </p:spPr>
        <p:txBody>
          <a:bodyPr wrap="none" rtlCol="0">
            <a:spAutoFit/>
          </a:bodyPr>
          <a:lstStyle/>
          <a:p>
            <a:r>
              <a:rPr lang="en-US" sz="1400" b="1" dirty="0" smtClean="0"/>
              <a:t>-</a:t>
            </a:r>
            <a:r>
              <a:rPr lang="en-US" sz="1400" b="1" dirty="0" err="1" smtClean="0"/>
              <a:t>efektivna</a:t>
            </a:r>
            <a:r>
              <a:rPr lang="en-US" sz="1400" b="1" dirty="0" smtClean="0"/>
              <a:t> </a:t>
            </a:r>
            <a:r>
              <a:rPr lang="en-US" sz="1400" b="1" dirty="0" err="1" smtClean="0"/>
              <a:t>vrednost</a:t>
            </a:r>
            <a:r>
              <a:rPr lang="en-US" sz="1400" b="1" dirty="0" smtClean="0"/>
              <a:t> </a:t>
            </a:r>
            <a:r>
              <a:rPr lang="en-US" sz="1400" b="1" dirty="0" err="1" smtClean="0"/>
              <a:t>struje</a:t>
            </a:r>
            <a:r>
              <a:rPr lang="en-US" sz="1400" b="1" dirty="0" smtClean="0"/>
              <a:t> </a:t>
            </a:r>
            <a:r>
              <a:rPr lang="sr-Latn-CS" sz="1400" b="1" dirty="0" smtClean="0"/>
              <a:t>jedanaestog</a:t>
            </a:r>
            <a:r>
              <a:rPr lang="en-US" sz="1400" b="1" dirty="0" smtClean="0"/>
              <a:t> </a:t>
            </a:r>
            <a:r>
              <a:rPr lang="en-US" sz="1400" b="1" dirty="0" err="1" smtClean="0"/>
              <a:t>harmonika</a:t>
            </a:r>
            <a:r>
              <a:rPr lang="en-US" sz="1400" b="1" dirty="0" smtClean="0"/>
              <a:t>, </a:t>
            </a:r>
          </a:p>
          <a:p>
            <a:r>
              <a:rPr lang="en-US" sz="1400" b="1" dirty="0" smtClean="0"/>
              <a:t>  </a:t>
            </a:r>
            <a:r>
              <a:rPr lang="en-US" sz="1400" b="1" dirty="0" err="1" smtClean="0"/>
              <a:t>pri</a:t>
            </a:r>
            <a:r>
              <a:rPr lang="en-US" sz="1400" b="1" dirty="0" smtClean="0"/>
              <a:t> </a:t>
            </a:r>
            <a:r>
              <a:rPr lang="en-US" sz="1400" b="1" dirty="0" err="1" smtClean="0"/>
              <a:t>nominalnom</a:t>
            </a:r>
            <a:r>
              <a:rPr lang="en-US" sz="1400" b="1" dirty="0" smtClean="0"/>
              <a:t> </a:t>
            </a:r>
            <a:r>
              <a:rPr lang="en-US" sz="1400" b="1" dirty="0" err="1" smtClean="0"/>
              <a:t>rezimu</a:t>
            </a:r>
            <a:r>
              <a:rPr lang="en-US" sz="1400" b="1" dirty="0" smtClean="0"/>
              <a:t> </a:t>
            </a:r>
            <a:r>
              <a:rPr lang="en-US" sz="1400" b="1" dirty="0" err="1" smtClean="0"/>
              <a:t>rada</a:t>
            </a:r>
            <a:endParaRPr lang="en-US" sz="1400" b="1" dirty="0" smtClean="0"/>
          </a:p>
          <a:p>
            <a:endParaRPr lang="en-US" dirty="0"/>
          </a:p>
        </p:txBody>
      </p:sp>
      <p:sp>
        <p:nvSpPr>
          <p:cNvPr id="10" name="TextBox 9"/>
          <p:cNvSpPr txBox="1"/>
          <p:nvPr/>
        </p:nvSpPr>
        <p:spPr>
          <a:xfrm>
            <a:off x="2214546" y="5429264"/>
            <a:ext cx="4496744" cy="523220"/>
          </a:xfrm>
          <a:prstGeom prst="rect">
            <a:avLst/>
          </a:prstGeom>
          <a:noFill/>
        </p:spPr>
        <p:txBody>
          <a:bodyPr wrap="none" rtlCol="0">
            <a:spAutoFit/>
          </a:bodyPr>
          <a:lstStyle/>
          <a:p>
            <a:r>
              <a:rPr lang="en-US" sz="1400" b="1" dirty="0" smtClean="0"/>
              <a:t>-</a:t>
            </a:r>
            <a:r>
              <a:rPr lang="en-US" sz="1400" b="1" dirty="0" err="1" smtClean="0"/>
              <a:t>efektivna</a:t>
            </a:r>
            <a:r>
              <a:rPr lang="en-US" sz="1400" b="1" dirty="0" smtClean="0"/>
              <a:t> </a:t>
            </a:r>
            <a:r>
              <a:rPr lang="en-US" sz="1400" b="1" dirty="0" err="1" smtClean="0"/>
              <a:t>vrednost</a:t>
            </a:r>
            <a:r>
              <a:rPr lang="en-US" sz="1400" b="1" dirty="0" smtClean="0"/>
              <a:t> </a:t>
            </a:r>
            <a:r>
              <a:rPr lang="en-US" sz="1400" b="1" dirty="0" err="1" smtClean="0"/>
              <a:t>struje</a:t>
            </a:r>
            <a:r>
              <a:rPr lang="en-US" sz="1400" b="1" dirty="0" smtClean="0"/>
              <a:t> </a:t>
            </a:r>
            <a:r>
              <a:rPr lang="sr-Latn-CS" sz="1400" b="1" dirty="0" smtClean="0"/>
              <a:t>trinaestog</a:t>
            </a:r>
            <a:r>
              <a:rPr lang="en-US" sz="1400" b="1" dirty="0" smtClean="0"/>
              <a:t> </a:t>
            </a:r>
            <a:r>
              <a:rPr lang="en-US" sz="1400" b="1" dirty="0" err="1" smtClean="0"/>
              <a:t>harmonika</a:t>
            </a:r>
            <a:r>
              <a:rPr lang="en-US" sz="1400" b="1" dirty="0" smtClean="0"/>
              <a:t>, </a:t>
            </a:r>
          </a:p>
          <a:p>
            <a:r>
              <a:rPr lang="en-US" sz="1400" b="1" dirty="0" smtClean="0"/>
              <a:t>  </a:t>
            </a:r>
            <a:r>
              <a:rPr lang="en-US" sz="1400" b="1" dirty="0" err="1" smtClean="0"/>
              <a:t>pri</a:t>
            </a:r>
            <a:r>
              <a:rPr lang="en-US" sz="1400" b="1" dirty="0" smtClean="0"/>
              <a:t> </a:t>
            </a:r>
            <a:r>
              <a:rPr lang="en-US" sz="1400" b="1" dirty="0" err="1" smtClean="0"/>
              <a:t>nominalnom</a:t>
            </a:r>
            <a:r>
              <a:rPr lang="en-US" sz="1400" b="1" dirty="0" smtClean="0"/>
              <a:t> </a:t>
            </a:r>
            <a:r>
              <a:rPr lang="en-US" sz="1400" b="1" dirty="0" err="1" smtClean="0"/>
              <a:t>rezimu</a:t>
            </a:r>
            <a:r>
              <a:rPr lang="en-US" sz="1400" b="1" dirty="0" smtClean="0"/>
              <a:t> </a:t>
            </a:r>
            <a:r>
              <a:rPr lang="en-US" sz="1400" b="1" dirty="0" err="1" smtClean="0"/>
              <a:t>rada</a:t>
            </a:r>
            <a:endParaRPr lang="en-US" sz="1400" b="1" dirty="0"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42844" y="1481328"/>
            <a:ext cx="8543956" cy="4525963"/>
          </a:xfrm>
        </p:spPr>
        <p:txBody>
          <a:bodyPr>
            <a:normAutofit/>
          </a:bodyPr>
          <a:lstStyle/>
          <a:p>
            <a:pPr algn="just"/>
            <a:r>
              <a:rPr lang="sr-Latn-CS" dirty="0" smtClean="0"/>
              <a:t>Vrši se tako što se na nekom mestu u instalaciji priključi LC filter.Mesto postavljanja ovih filtera predstavlja mesto izuzetnog slabljenja (kada bi bili idealni i zaustavljanja, jer bi impedansa filtera, za tu zeljenu učestanost, bila jednaka nuli) harmonika struje viseg reda. Realni filteri ne ponistavaju u potpunosti harmonik struje za čiju su učestanost predviđeni, ali ih veoma oslabe(na 20ak % nefiltrirane vrednosti, za vazdusne prigusnice).</a:t>
            </a:r>
            <a:endParaRPr lang="en-US" dirty="0"/>
          </a:p>
        </p:txBody>
      </p:sp>
      <p:sp>
        <p:nvSpPr>
          <p:cNvPr id="3" name="Title 2"/>
          <p:cNvSpPr>
            <a:spLocks noGrp="1"/>
          </p:cNvSpPr>
          <p:nvPr>
            <p:ph type="title"/>
          </p:nvPr>
        </p:nvSpPr>
        <p:spPr/>
        <p:txBody>
          <a:bodyPr>
            <a:normAutofit/>
          </a:bodyPr>
          <a:lstStyle/>
          <a:p>
            <a:pPr algn="ctr"/>
            <a:r>
              <a:rPr lang="en-US" sz="3200" dirty="0" smtClean="0"/>
              <a:t>*</a:t>
            </a:r>
            <a:r>
              <a:rPr lang="en-US" sz="3200" dirty="0" err="1" smtClean="0"/>
              <a:t>Filtracija</a:t>
            </a:r>
            <a:r>
              <a:rPr lang="en-US" sz="3200" dirty="0" smtClean="0"/>
              <a:t> vi</a:t>
            </a:r>
            <a:r>
              <a:rPr lang="sr-Latn-CS" sz="3200" dirty="0" smtClean="0"/>
              <a:t>ših harmonika(petog i sedmog)*</a:t>
            </a:r>
            <a:endParaRPr lang="en-US" sz="32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857232"/>
            <a:ext cx="9144000" cy="4525963"/>
          </a:xfrm>
        </p:spPr>
        <p:txBody>
          <a:bodyPr/>
          <a:lstStyle/>
          <a:p>
            <a:pPr algn="just"/>
            <a:r>
              <a:rPr lang="sr-Latn-CS" dirty="0" smtClean="0"/>
              <a:t>Ulazni podaci potrebni za projektovanje zeljenog filtra su</a:t>
            </a:r>
            <a:r>
              <a:rPr lang="en-US" dirty="0" smtClean="0"/>
              <a:t>:</a:t>
            </a:r>
          </a:p>
          <a:p>
            <a:pPr algn="just"/>
            <a:r>
              <a:rPr lang="sr-Latn-CS" dirty="0" smtClean="0"/>
              <a:t>-red harmonika koji se filtrira (ʋ) i </a:t>
            </a:r>
          </a:p>
          <a:p>
            <a:pPr algn="just"/>
            <a:r>
              <a:rPr lang="sr-Latn-CS" dirty="0" smtClean="0"/>
              <a:t>-kapacitivna reaktivna snaga koju filter treba da daje za osnovni harmonik </a:t>
            </a:r>
            <a:r>
              <a:rPr lang="sr-Latn-CS" i="1" dirty="0" smtClean="0"/>
              <a:t>Q</a:t>
            </a:r>
            <a:r>
              <a:rPr lang="sr-Latn-CS" i="1" baseline="-25000" dirty="0" smtClean="0"/>
              <a:t>F</a:t>
            </a:r>
            <a:r>
              <a:rPr lang="sr-Latn-CS" dirty="0" smtClean="0"/>
              <a:t> (na osnovu zahteva za kompenzaciju reaktivne snage osnovnog harmonika) .</a:t>
            </a:r>
          </a:p>
          <a:p>
            <a:pPr algn="just"/>
            <a:r>
              <a:rPr lang="sr-Latn-CS" dirty="0" smtClean="0"/>
              <a:t>Tada određujemo parametre filtra</a:t>
            </a:r>
            <a:r>
              <a:rPr lang="en-US" dirty="0" smtClean="0"/>
              <a:t>(</a:t>
            </a:r>
            <a:r>
              <a:rPr lang="en-US" i="1" dirty="0" smtClean="0"/>
              <a:t>C</a:t>
            </a:r>
            <a:r>
              <a:rPr lang="sr-Latn-CS" i="1" baseline="-25000" dirty="0" smtClean="0"/>
              <a:t>F</a:t>
            </a:r>
            <a:r>
              <a:rPr lang="en-US" dirty="0" smtClean="0"/>
              <a:t> </a:t>
            </a:r>
            <a:r>
              <a:rPr lang="en-US" dirty="0" err="1" smtClean="0"/>
              <a:t>i</a:t>
            </a:r>
            <a:r>
              <a:rPr lang="en-US" dirty="0" smtClean="0"/>
              <a:t> </a:t>
            </a:r>
            <a:r>
              <a:rPr lang="en-US" i="1" dirty="0" smtClean="0"/>
              <a:t>L</a:t>
            </a:r>
            <a:r>
              <a:rPr lang="sr-Latn-CS" i="1" baseline="-25000" dirty="0" smtClean="0"/>
              <a:t>F</a:t>
            </a:r>
            <a:r>
              <a:rPr lang="en-US" dirty="0" smtClean="0"/>
              <a:t>)</a:t>
            </a:r>
            <a:r>
              <a:rPr lang="sr-Latn-CS" dirty="0" smtClean="0"/>
              <a:t>na osnovu sledećih jednakosti</a:t>
            </a:r>
            <a:r>
              <a:rPr lang="en-US" dirty="0" smtClean="0"/>
              <a:t>:</a:t>
            </a:r>
            <a:endParaRPr lang="sr-Latn-CS" dirty="0" smtClean="0"/>
          </a:p>
        </p:txBody>
      </p:sp>
      <p:graphicFrame>
        <p:nvGraphicFramePr>
          <p:cNvPr id="32770" name="Object 2"/>
          <p:cNvGraphicFramePr>
            <a:graphicFrameLocks noChangeAspect="1"/>
          </p:cNvGraphicFramePr>
          <p:nvPr/>
        </p:nvGraphicFramePr>
        <p:xfrm>
          <a:off x="1071538" y="4857760"/>
          <a:ext cx="2823478" cy="1092219"/>
        </p:xfrm>
        <a:graphic>
          <a:graphicData uri="http://schemas.openxmlformats.org/presentationml/2006/ole">
            <p:oleObj spid="_x0000_s32770" name="Equation" r:id="rId3" imgW="1180800" imgH="457200" progId="Equation.3">
              <p:embed/>
            </p:oleObj>
          </a:graphicData>
        </a:graphic>
      </p:graphicFrame>
      <p:graphicFrame>
        <p:nvGraphicFramePr>
          <p:cNvPr id="32771" name="Object 3"/>
          <p:cNvGraphicFramePr>
            <a:graphicFrameLocks noChangeAspect="1"/>
          </p:cNvGraphicFramePr>
          <p:nvPr/>
        </p:nvGraphicFramePr>
        <p:xfrm>
          <a:off x="4857752" y="4857760"/>
          <a:ext cx="2703513" cy="1092200"/>
        </p:xfrm>
        <a:graphic>
          <a:graphicData uri="http://schemas.openxmlformats.org/presentationml/2006/ole">
            <p:oleObj spid="_x0000_s32771" name="Equation" r:id="rId4" imgW="1130040" imgH="457200" progId="Equation.3">
              <p:embed/>
            </p:oleObj>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44" y="1481328"/>
            <a:ext cx="8543956" cy="4525963"/>
          </a:xfrm>
        </p:spPr>
        <p:txBody>
          <a:bodyPr>
            <a:normAutofit fontScale="92500"/>
          </a:bodyPr>
          <a:lstStyle/>
          <a:p>
            <a:pPr algn="just"/>
            <a:r>
              <a:rPr lang="sr-Latn-CS" sz="2400" dirty="0" smtClean="0"/>
              <a:t>    </a:t>
            </a:r>
            <a:r>
              <a:rPr lang="sr-Cyrl-CS" sz="2400" dirty="0" smtClean="0"/>
              <a:t>Peć </a:t>
            </a:r>
            <a:r>
              <a:rPr lang="sr-Cyrl-CS" sz="2400" dirty="0"/>
              <a:t>se isporučuje sa svojim transformatorom, nazivne snage 80 MVA</a:t>
            </a:r>
            <a:r>
              <a:rPr lang="sr-Latn-CS" sz="2400" dirty="0"/>
              <a:t>, sprega Dy</a:t>
            </a:r>
            <a:r>
              <a:rPr lang="sr-Cyrl-CS" sz="2400" dirty="0"/>
              <a:t>. Napon primara transformatora iznosi 35 kV, a najviši napon sekundara 761 V. Njegova impedansa (na niskonaponskoj strani) iznosi </a:t>
            </a:r>
            <a:r>
              <a:rPr lang="sr-Cyrl-CS" sz="2400" i="1" u="sng" dirty="0"/>
              <a:t>Z</a:t>
            </a:r>
            <a:r>
              <a:rPr lang="sr-Cyrl-CS" sz="2400" i="1" baseline="-25000" dirty="0"/>
              <a:t>pt</a:t>
            </a:r>
            <a:r>
              <a:rPr lang="sr-Cyrl-CS" sz="2400" dirty="0"/>
              <a:t> = (0.05 + j 0.39) mΩ. Impedansa sekundarnog kola pećnog transformatora iznosi </a:t>
            </a:r>
            <a:r>
              <a:rPr lang="sr-Cyrl-CS" sz="2400" i="1" u="sng" dirty="0"/>
              <a:t>Z</a:t>
            </a:r>
            <a:r>
              <a:rPr lang="sr-Cyrl-CS" sz="2400" i="1" baseline="-25000" dirty="0"/>
              <a:t>sk</a:t>
            </a:r>
            <a:r>
              <a:rPr lang="sr-Cyrl-CS" sz="2400" dirty="0"/>
              <a:t> = (0.23 + j 3.8) mΩ.</a:t>
            </a:r>
            <a:endParaRPr lang="en-US" sz="2400" dirty="0"/>
          </a:p>
          <a:p>
            <a:pPr algn="just"/>
            <a:r>
              <a:rPr lang="sr-Latn-CS" sz="2400" dirty="0" smtClean="0"/>
              <a:t>    </a:t>
            </a:r>
            <a:r>
              <a:rPr lang="sr-Cyrl-CS" sz="2400" dirty="0" smtClean="0"/>
              <a:t>Za </a:t>
            </a:r>
            <a:r>
              <a:rPr lang="sr-Cyrl-CS" sz="2400" dirty="0"/>
              <a:t>transformaciju napona 110 kV/35 kV je definisan transformator nazivne snage 100 MVA, vrednosti relativnog napona kratkog spoja </a:t>
            </a:r>
            <a:r>
              <a:rPr lang="sr-Cyrl-CS" sz="2400" i="1" dirty="0"/>
              <a:t>u</a:t>
            </a:r>
            <a:r>
              <a:rPr lang="sr-Cyrl-CS" sz="2400" i="1" baseline="-25000" dirty="0"/>
              <a:t>kT</a:t>
            </a:r>
            <a:r>
              <a:rPr lang="sr-Cyrl-CS" sz="2400" dirty="0"/>
              <a:t> = 13 %. Najmanja snaga kratkog spoja mreže 110 </a:t>
            </a:r>
            <a:r>
              <a:rPr lang="sr-Cyrl-CS" sz="2400" dirty="0" smtClean="0"/>
              <a:t>kV</a:t>
            </a:r>
            <a:r>
              <a:rPr lang="sr-Latn-CS" sz="2400" dirty="0" smtClean="0"/>
              <a:t>,</a:t>
            </a:r>
            <a:r>
              <a:rPr lang="sr-Cyrl-CS" sz="2400" dirty="0" smtClean="0"/>
              <a:t> </a:t>
            </a:r>
            <a:r>
              <a:rPr lang="sr-Cyrl-CS" sz="2400" dirty="0"/>
              <a:t>na mestu priključka (pri najpovoljnijim uklopnim stanjima</a:t>
            </a:r>
            <a:r>
              <a:rPr lang="sr-Cyrl-CS" sz="2400" dirty="0" smtClean="0"/>
              <a:t>)</a:t>
            </a:r>
            <a:r>
              <a:rPr lang="sr-Latn-CS" sz="2400" dirty="0" smtClean="0"/>
              <a:t>,</a:t>
            </a:r>
            <a:r>
              <a:rPr lang="sr-Cyrl-CS" sz="2400" dirty="0" smtClean="0"/>
              <a:t> </a:t>
            </a:r>
            <a:r>
              <a:rPr lang="sr-Cyrl-CS" sz="2400" dirty="0"/>
              <a:t>iznosi 2300 MVA.</a:t>
            </a:r>
            <a:endParaRPr lang="en-US" sz="2400" dirty="0"/>
          </a:p>
          <a:p>
            <a:endParaRPr lang="en-US" sz="2400" dirty="0"/>
          </a:p>
        </p:txBody>
      </p:sp>
      <p:sp>
        <p:nvSpPr>
          <p:cNvPr id="2" name="Title 1"/>
          <p:cNvSpPr>
            <a:spLocks noGrp="1"/>
          </p:cNvSpPr>
          <p:nvPr>
            <p:ph type="title"/>
          </p:nvPr>
        </p:nvSpPr>
        <p:spPr/>
        <p:txBody>
          <a:bodyPr>
            <a:normAutofit/>
          </a:bodyPr>
          <a:lstStyle/>
          <a:p>
            <a:r>
              <a:rPr lang="en-US" sz="3600" dirty="0" err="1" smtClean="0"/>
              <a:t>Zadatak</a:t>
            </a:r>
            <a:endParaRPr lang="en-US" sz="3600" dirty="0"/>
          </a:p>
        </p:txBody>
      </p:sp>
    </p:spTree>
    <p:extLst>
      <p:ext uri="{BB962C8B-B14F-4D97-AF65-F5344CB8AC3E}">
        <p14:creationId xmlns:p14="http://schemas.microsoft.com/office/powerpoint/2010/main" xmlns="" val="11202781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14282" y="500042"/>
            <a:ext cx="8715436" cy="4525963"/>
          </a:xfrm>
        </p:spPr>
        <p:txBody>
          <a:bodyPr>
            <a:normAutofit lnSpcReduction="10000"/>
          </a:bodyPr>
          <a:lstStyle/>
          <a:p>
            <a:pPr algn="just"/>
            <a:r>
              <a:rPr lang="sr-Latn-CS" dirty="0" smtClean="0"/>
              <a:t>Prvi zahtev koji nam se postavlja jeste da svedemo harmonike struje petog i sedmog reda na ispod 20 % vrednosti tih harmonika,koje bi se imale kada u kolu ne bi bilo filtera, sto i jeste slucaj za rezonantne LC filtere.</a:t>
            </a:r>
          </a:p>
          <a:p>
            <a:pPr algn="just"/>
            <a:r>
              <a:rPr lang="sr-Latn-CS" dirty="0" smtClean="0"/>
              <a:t>Drugi zahtev jeste da filter obezbedi po 25 % ukupne potrebne kapacitivne reaktivne snage (</a:t>
            </a:r>
            <a:r>
              <a:rPr lang="sr-Latn-CS" i="1" dirty="0" smtClean="0"/>
              <a:t>Q</a:t>
            </a:r>
            <a:r>
              <a:rPr lang="sr-Latn-CS" i="1" baseline="-25000" dirty="0" smtClean="0"/>
              <a:t>C</a:t>
            </a:r>
            <a:r>
              <a:rPr lang="sr-Latn-CS" dirty="0" smtClean="0"/>
              <a:t>), koja obezbeđuje da se faktor snage osnovnog harmonika u svakom trenutku može držati na jediničnoj vrednosti. Odavde imamo da je Q</a:t>
            </a:r>
            <a:r>
              <a:rPr lang="en-US" baseline="-25000" dirty="0" smtClean="0"/>
              <a:t>F</a:t>
            </a:r>
            <a:r>
              <a:rPr lang="sr-Latn-CS" baseline="-25000" dirty="0" smtClean="0"/>
              <a:t> </a:t>
            </a:r>
            <a:r>
              <a:rPr lang="en-US" dirty="0" smtClean="0"/>
              <a:t>=</a:t>
            </a:r>
            <a:r>
              <a:rPr lang="sr-Latn-CS" dirty="0" smtClean="0"/>
              <a:t> </a:t>
            </a:r>
            <a:r>
              <a:rPr lang="en-US" dirty="0" smtClean="0"/>
              <a:t>0.25*</a:t>
            </a:r>
            <a:r>
              <a:rPr lang="sr-Latn-CS" dirty="0" smtClean="0"/>
              <a:t>Q</a:t>
            </a:r>
            <a:r>
              <a:rPr lang="sr-Latn-CS" baseline="-25000" dirty="0" smtClean="0"/>
              <a:t> C</a:t>
            </a:r>
            <a:r>
              <a:rPr lang="en-US" dirty="0" smtClean="0"/>
              <a:t>=13.7646 </a:t>
            </a:r>
            <a:r>
              <a:rPr lang="en-US" dirty="0" err="1" smtClean="0"/>
              <a:t>MVAr</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0034" y="1285860"/>
            <a:ext cx="8472518" cy="5000660"/>
          </a:xfrm>
        </p:spPr>
        <p:txBody>
          <a:bodyPr>
            <a:normAutofit lnSpcReduction="10000"/>
          </a:bodyPr>
          <a:lstStyle/>
          <a:p>
            <a:r>
              <a:rPr lang="sr-Latn-CS" dirty="0" smtClean="0"/>
              <a:t>Proračun </a:t>
            </a:r>
            <a:r>
              <a:rPr lang="en-US" dirty="0" err="1" smtClean="0"/>
              <a:t>parametara</a:t>
            </a:r>
            <a:r>
              <a:rPr lang="en-US" dirty="0" smtClean="0"/>
              <a:t> </a:t>
            </a:r>
            <a:r>
              <a:rPr lang="sr-Latn-CS" dirty="0" smtClean="0"/>
              <a:t>filtra za peti harmonik</a:t>
            </a:r>
            <a:r>
              <a:rPr lang="en-US" dirty="0" smtClean="0"/>
              <a:t>:</a:t>
            </a:r>
            <a:endParaRPr lang="sr-Latn-CS" dirty="0" smtClean="0"/>
          </a:p>
          <a:p>
            <a:endParaRPr lang="sr-Latn-CS" dirty="0" smtClean="0"/>
          </a:p>
          <a:p>
            <a:endParaRPr lang="sr-Latn-CS" dirty="0" smtClean="0"/>
          </a:p>
          <a:p>
            <a:endParaRPr lang="sr-Latn-CS" dirty="0" smtClean="0"/>
          </a:p>
          <a:p>
            <a:pPr>
              <a:buNone/>
            </a:pPr>
            <a:r>
              <a:rPr lang="en-US" i="1" dirty="0" smtClean="0"/>
              <a:t>C</a:t>
            </a:r>
            <a:r>
              <a:rPr lang="sr-Latn-CS" i="1" baseline="-25000" dirty="0" smtClean="0"/>
              <a:t>F</a:t>
            </a:r>
            <a:r>
              <a:rPr lang="en-US" i="1" baseline="-25000" dirty="0" smtClean="0"/>
              <a:t>5</a:t>
            </a:r>
            <a:r>
              <a:rPr lang="en-US" dirty="0" smtClean="0"/>
              <a:t> =34.34 µF                    </a:t>
            </a:r>
            <a:r>
              <a:rPr lang="en-US" i="1" dirty="0" smtClean="0"/>
              <a:t>L</a:t>
            </a:r>
            <a:r>
              <a:rPr lang="sr-Latn-CS" i="1" baseline="-25000" dirty="0" smtClean="0"/>
              <a:t> F</a:t>
            </a:r>
            <a:r>
              <a:rPr lang="en-US" i="1" baseline="-25000" dirty="0" smtClean="0"/>
              <a:t>5</a:t>
            </a:r>
            <a:r>
              <a:rPr lang="sr-Latn-CS" i="1" baseline="-25000" dirty="0" smtClean="0"/>
              <a:t> </a:t>
            </a:r>
            <a:r>
              <a:rPr lang="en-US" dirty="0" smtClean="0"/>
              <a:t>=11.8 </a:t>
            </a:r>
            <a:r>
              <a:rPr lang="en-US" dirty="0" err="1" smtClean="0"/>
              <a:t>mH</a:t>
            </a:r>
            <a:endParaRPr lang="en-US" dirty="0" smtClean="0"/>
          </a:p>
          <a:p>
            <a:endParaRPr lang="sr-Latn-CS" dirty="0" smtClean="0"/>
          </a:p>
          <a:p>
            <a:r>
              <a:rPr lang="sr-Latn-CS" dirty="0" smtClean="0"/>
              <a:t>Proračun </a:t>
            </a:r>
            <a:r>
              <a:rPr lang="en-US" dirty="0" err="1" smtClean="0"/>
              <a:t>parametara</a:t>
            </a:r>
            <a:r>
              <a:rPr lang="en-US" dirty="0" smtClean="0"/>
              <a:t> </a:t>
            </a:r>
            <a:r>
              <a:rPr lang="sr-Latn-CS" dirty="0" smtClean="0"/>
              <a:t>filtra za </a:t>
            </a:r>
            <a:r>
              <a:rPr lang="en-US" dirty="0" err="1" smtClean="0"/>
              <a:t>sedmi</a:t>
            </a:r>
            <a:r>
              <a:rPr lang="sr-Latn-CS" dirty="0" smtClean="0"/>
              <a:t> harmonik</a:t>
            </a:r>
            <a:r>
              <a:rPr lang="en-US" dirty="0" smtClean="0"/>
              <a:t>:</a:t>
            </a:r>
          </a:p>
          <a:p>
            <a:endParaRPr lang="en-US" dirty="0" smtClean="0"/>
          </a:p>
          <a:p>
            <a:endParaRPr lang="en-US" dirty="0" smtClean="0"/>
          </a:p>
          <a:p>
            <a:pPr>
              <a:buNone/>
            </a:pPr>
            <a:endParaRPr lang="sr-Latn-CS" dirty="0" smtClean="0"/>
          </a:p>
          <a:p>
            <a:pPr>
              <a:buNone/>
            </a:pPr>
            <a:r>
              <a:rPr lang="en-US" i="1" dirty="0" smtClean="0"/>
              <a:t>C</a:t>
            </a:r>
            <a:r>
              <a:rPr lang="sr-Latn-CS" i="1" baseline="-25000" dirty="0" smtClean="0"/>
              <a:t>F</a:t>
            </a:r>
            <a:r>
              <a:rPr lang="en-US" i="1" baseline="-25000" dirty="0" smtClean="0"/>
              <a:t>7</a:t>
            </a:r>
            <a:r>
              <a:rPr lang="en-US" dirty="0" smtClean="0"/>
              <a:t> =35.04 µF                    </a:t>
            </a:r>
            <a:r>
              <a:rPr lang="en-US" i="1" dirty="0" smtClean="0"/>
              <a:t>L</a:t>
            </a:r>
            <a:r>
              <a:rPr lang="sr-Latn-CS" i="1" baseline="-25000" dirty="0" smtClean="0"/>
              <a:t> F</a:t>
            </a:r>
            <a:r>
              <a:rPr lang="en-US" i="1" baseline="-25000" dirty="0" smtClean="0"/>
              <a:t>7</a:t>
            </a:r>
            <a:r>
              <a:rPr lang="sr-Latn-CS" i="1" baseline="-25000" dirty="0" smtClean="0"/>
              <a:t> </a:t>
            </a:r>
            <a:r>
              <a:rPr lang="en-US" dirty="0" smtClean="0"/>
              <a:t>=5.9 </a:t>
            </a:r>
            <a:r>
              <a:rPr lang="en-US" dirty="0" err="1" smtClean="0"/>
              <a:t>mH</a:t>
            </a:r>
            <a:endParaRPr lang="en-US" dirty="0" smtClean="0"/>
          </a:p>
          <a:p>
            <a:endParaRPr lang="en-US" dirty="0"/>
          </a:p>
        </p:txBody>
      </p:sp>
      <p:sp>
        <p:nvSpPr>
          <p:cNvPr id="3" name="Title 2"/>
          <p:cNvSpPr>
            <a:spLocks noGrp="1"/>
          </p:cNvSpPr>
          <p:nvPr>
            <p:ph type="title"/>
          </p:nvPr>
        </p:nvSpPr>
        <p:spPr/>
        <p:txBody>
          <a:bodyPr/>
          <a:lstStyle/>
          <a:p>
            <a:pPr algn="ctr"/>
            <a:r>
              <a:rPr lang="en-US" dirty="0" smtClean="0"/>
              <a:t>*</a:t>
            </a:r>
            <a:r>
              <a:rPr lang="en-US" dirty="0" err="1" smtClean="0"/>
              <a:t>Prora</a:t>
            </a:r>
            <a:r>
              <a:rPr lang="sr-Latn-CS" dirty="0" smtClean="0"/>
              <a:t>č</a:t>
            </a:r>
            <a:r>
              <a:rPr lang="en-US" dirty="0" smtClean="0"/>
              <a:t>un </a:t>
            </a:r>
            <a:r>
              <a:rPr lang="en-US" dirty="0" err="1" smtClean="0"/>
              <a:t>parametara</a:t>
            </a:r>
            <a:r>
              <a:rPr lang="en-US" dirty="0" smtClean="0"/>
              <a:t> </a:t>
            </a:r>
            <a:r>
              <a:rPr lang="en-US" dirty="0" err="1" smtClean="0"/>
              <a:t>filtra</a:t>
            </a:r>
            <a:r>
              <a:rPr lang="en-US" dirty="0" smtClean="0"/>
              <a:t>*</a:t>
            </a:r>
            <a:endParaRPr lang="en-US" dirty="0"/>
          </a:p>
        </p:txBody>
      </p:sp>
      <p:graphicFrame>
        <p:nvGraphicFramePr>
          <p:cNvPr id="33794" name="Object 2"/>
          <p:cNvGraphicFramePr>
            <a:graphicFrameLocks noChangeAspect="1"/>
          </p:cNvGraphicFramePr>
          <p:nvPr/>
        </p:nvGraphicFramePr>
        <p:xfrm>
          <a:off x="571472" y="1714488"/>
          <a:ext cx="3675063" cy="1092200"/>
        </p:xfrm>
        <a:graphic>
          <a:graphicData uri="http://schemas.openxmlformats.org/presentationml/2006/ole">
            <p:oleObj spid="_x0000_s33794" name="Equation" r:id="rId3" imgW="1536480" imgH="457200" progId="Equation.3">
              <p:embed/>
            </p:oleObj>
          </a:graphicData>
        </a:graphic>
      </p:graphicFrame>
      <p:graphicFrame>
        <p:nvGraphicFramePr>
          <p:cNvPr id="33795" name="Object 3"/>
          <p:cNvGraphicFramePr>
            <a:graphicFrameLocks noChangeAspect="1"/>
          </p:cNvGraphicFramePr>
          <p:nvPr/>
        </p:nvGraphicFramePr>
        <p:xfrm>
          <a:off x="4857752" y="1714488"/>
          <a:ext cx="3552825" cy="1092200"/>
        </p:xfrm>
        <a:graphic>
          <a:graphicData uri="http://schemas.openxmlformats.org/presentationml/2006/ole">
            <p:oleObj spid="_x0000_s33795" name="Equation" r:id="rId4" imgW="1485720" imgH="457200" progId="Equation.3">
              <p:embed/>
            </p:oleObj>
          </a:graphicData>
        </a:graphic>
      </p:graphicFrame>
      <p:graphicFrame>
        <p:nvGraphicFramePr>
          <p:cNvPr id="33796" name="Object 4"/>
          <p:cNvGraphicFramePr>
            <a:graphicFrameLocks noChangeAspect="1"/>
          </p:cNvGraphicFramePr>
          <p:nvPr/>
        </p:nvGraphicFramePr>
        <p:xfrm>
          <a:off x="571472" y="4357694"/>
          <a:ext cx="3675063" cy="1092200"/>
        </p:xfrm>
        <a:graphic>
          <a:graphicData uri="http://schemas.openxmlformats.org/presentationml/2006/ole">
            <p:oleObj spid="_x0000_s33796" name="Equation" r:id="rId5" imgW="1536480" imgH="457200" progId="Equation.3">
              <p:embed/>
            </p:oleObj>
          </a:graphicData>
        </a:graphic>
      </p:graphicFrame>
      <p:graphicFrame>
        <p:nvGraphicFramePr>
          <p:cNvPr id="33797" name="Object 5"/>
          <p:cNvGraphicFramePr>
            <a:graphicFrameLocks noChangeAspect="1"/>
          </p:cNvGraphicFramePr>
          <p:nvPr/>
        </p:nvGraphicFramePr>
        <p:xfrm>
          <a:off x="4929190" y="4357694"/>
          <a:ext cx="3584575" cy="1092200"/>
        </p:xfrm>
        <a:graphic>
          <a:graphicData uri="http://schemas.openxmlformats.org/presentationml/2006/ole">
            <p:oleObj spid="_x0000_s33797" name="Equation" r:id="rId6" imgW="1498320" imgH="457200" progId="Equation.3">
              <p:embed/>
            </p:oleObj>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81328"/>
            <a:ext cx="9144000" cy="4525963"/>
          </a:xfrm>
        </p:spPr>
        <p:txBody>
          <a:bodyPr/>
          <a:lstStyle/>
          <a:p>
            <a:pPr algn="just"/>
            <a:r>
              <a:rPr lang="en-US" dirty="0" err="1" smtClean="0"/>
              <a:t>kondenzatorska</a:t>
            </a:r>
            <a:r>
              <a:rPr lang="en-US" dirty="0" smtClean="0"/>
              <a:t> </a:t>
            </a:r>
            <a:r>
              <a:rPr lang="en-US" dirty="0" err="1" smtClean="0"/>
              <a:t>baterija</a:t>
            </a:r>
            <a:r>
              <a:rPr lang="sr-Latn-CS" dirty="0" smtClean="0"/>
              <a:t>, kapaciteta kondenzatora </a:t>
            </a:r>
            <a:r>
              <a:rPr lang="sr-Latn-CS" i="1" dirty="0" smtClean="0"/>
              <a:t>C</a:t>
            </a:r>
            <a:r>
              <a:rPr lang="sr-Latn-CS" i="1" baseline="-25000" dirty="0" smtClean="0"/>
              <a:t>C</a:t>
            </a:r>
            <a:r>
              <a:rPr lang="sr-Latn-CS" dirty="0" smtClean="0"/>
              <a:t>, za kompenzaciju preostale reaktivne snage, koji se priključuju direktno na sabirnice, </a:t>
            </a:r>
            <a:r>
              <a:rPr lang="en-US" dirty="0" err="1" smtClean="0"/>
              <a:t>obezbe</a:t>
            </a:r>
            <a:r>
              <a:rPr lang="sr-Latn-CS" dirty="0" smtClean="0"/>
              <a:t>đ</a:t>
            </a:r>
            <a:r>
              <a:rPr lang="en-US" dirty="0" err="1" smtClean="0"/>
              <a:t>uje</a:t>
            </a:r>
            <a:r>
              <a:rPr lang="en-US" dirty="0" smtClean="0"/>
              <a:t> </a:t>
            </a:r>
            <a:r>
              <a:rPr lang="sr-Latn-CS" dirty="0" smtClean="0"/>
              <a:t>preostalih 50 % reaktivne snage (</a:t>
            </a:r>
            <a:r>
              <a:rPr lang="sr-Latn-CS" smtClean="0"/>
              <a:t>0.5*</a:t>
            </a:r>
            <a:r>
              <a:rPr lang="sr-Latn-CS" i="1" smtClean="0"/>
              <a:t>Q</a:t>
            </a:r>
            <a:r>
              <a:rPr lang="sr-Latn-CS" i="1" baseline="-25000" smtClean="0"/>
              <a:t>C</a:t>
            </a:r>
            <a:r>
              <a:rPr lang="sr-Latn-CS" smtClean="0"/>
              <a:t>). Kapacitivnost </a:t>
            </a:r>
            <a:r>
              <a:rPr lang="sr-Latn-CS" dirty="0" smtClean="0"/>
              <a:t>te baterije kondenzatora iznosi</a:t>
            </a:r>
            <a:r>
              <a:rPr lang="en-US" dirty="0" smtClean="0"/>
              <a:t>:</a:t>
            </a:r>
          </a:p>
          <a:p>
            <a:pPr algn="just"/>
            <a:endParaRPr lang="en-US" dirty="0" smtClean="0"/>
          </a:p>
          <a:p>
            <a:pPr algn="just"/>
            <a:endParaRPr lang="en-US" dirty="0" smtClean="0"/>
          </a:p>
          <a:p>
            <a:pPr algn="just">
              <a:buNone/>
            </a:pPr>
            <a:r>
              <a:rPr lang="en-US" dirty="0" smtClean="0"/>
              <a:t>                                              </a:t>
            </a:r>
            <a:r>
              <a:rPr lang="en-US" i="1" dirty="0" smtClean="0"/>
              <a:t>C</a:t>
            </a:r>
            <a:r>
              <a:rPr lang="sr-Latn-CS" i="1" baseline="-25000" dirty="0" smtClean="0"/>
              <a:t>C</a:t>
            </a:r>
            <a:r>
              <a:rPr lang="en-US" dirty="0" smtClean="0"/>
              <a:t> =71.53 µF</a:t>
            </a:r>
            <a:endParaRPr lang="en-US" dirty="0"/>
          </a:p>
        </p:txBody>
      </p:sp>
      <p:sp>
        <p:nvSpPr>
          <p:cNvPr id="3" name="Title 2"/>
          <p:cNvSpPr>
            <a:spLocks noGrp="1"/>
          </p:cNvSpPr>
          <p:nvPr>
            <p:ph type="title"/>
          </p:nvPr>
        </p:nvSpPr>
        <p:spPr/>
        <p:txBody>
          <a:bodyPr/>
          <a:lstStyle/>
          <a:p>
            <a:endParaRPr lang="en-US"/>
          </a:p>
        </p:txBody>
      </p:sp>
      <p:graphicFrame>
        <p:nvGraphicFramePr>
          <p:cNvPr id="34818" name="Object 2"/>
          <p:cNvGraphicFramePr>
            <a:graphicFrameLocks noChangeAspect="1"/>
          </p:cNvGraphicFramePr>
          <p:nvPr/>
        </p:nvGraphicFramePr>
        <p:xfrm>
          <a:off x="2428860" y="3786190"/>
          <a:ext cx="2520950" cy="2212975"/>
        </p:xfrm>
        <a:graphic>
          <a:graphicData uri="http://schemas.openxmlformats.org/presentationml/2006/ole">
            <p:oleObj spid="_x0000_s34818" name="Equation" r:id="rId3" imgW="1054080" imgH="927000" progId="Equation.3">
              <p:embed/>
            </p:oleObj>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endParaRPr lang="en-US" dirty="0" smtClean="0"/>
          </a:p>
          <a:p>
            <a:endParaRPr lang="en-US" dirty="0" smtClean="0"/>
          </a:p>
          <a:p>
            <a:pPr algn="ctr">
              <a:buNone/>
            </a:pPr>
            <a:r>
              <a:rPr lang="sr-Latn-CS" sz="4800" dirty="0" smtClean="0"/>
              <a:t>Hvala na pažnji!</a:t>
            </a:r>
            <a:r>
              <a:rPr lang="en-US" sz="4800" dirty="0" smtClean="0"/>
              <a:t>!</a:t>
            </a:r>
            <a:endParaRPr lang="en-US" sz="4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fontScale="92500" lnSpcReduction="20000"/>
          </a:bodyPr>
          <a:lstStyle/>
          <a:p>
            <a:pPr algn="just"/>
            <a:r>
              <a:rPr lang="sr-Latn-CS" dirty="0"/>
              <a:t>	Izračunati vrednost fluktuacije napona na nivou 35 </a:t>
            </a:r>
            <a:r>
              <a:rPr lang="sr-Latn-CS" dirty="0" smtClean="0"/>
              <a:t>kV, </a:t>
            </a:r>
            <a:r>
              <a:rPr lang="sr-Latn-CS" dirty="0"/>
              <a:t>pri promeni radne tačke između nominalne i kratkog spoja na kružnom dijagramu (do te promene radne tačke dolazi u fazi topljenja šarže). Električni luk se za osnovni harmonik može predstaviti omskom otpornošću. Odrediti potrebnu reaktivnu snagu (rezonantnih filtera i kondenzatora koji daju kapacitivnu - </a:t>
            </a:r>
            <a:r>
              <a:rPr lang="sr-Latn-CS" i="1" dirty="0"/>
              <a:t>Q</a:t>
            </a:r>
            <a:r>
              <a:rPr lang="sr-Latn-CS" i="1" baseline="-25000" dirty="0"/>
              <a:t>C</a:t>
            </a:r>
            <a:r>
              <a:rPr lang="sr-Latn-CS" dirty="0"/>
              <a:t> reaktivnu snagu i induktivnosti, priključenih na fazni regulator, koje troše reaktivnu snagu - </a:t>
            </a:r>
            <a:r>
              <a:rPr lang="sr-Latn-CS" i="1" dirty="0"/>
              <a:t>Q</a:t>
            </a:r>
            <a:r>
              <a:rPr lang="sr-Latn-CS" i="1" baseline="-25000" dirty="0"/>
              <a:t>L</a:t>
            </a:r>
            <a:r>
              <a:rPr lang="sr-Latn-CS" dirty="0"/>
              <a:t>) postrojenja za dinamičku kompenzaciju kojom bi se fluktuacija napona na sabirnicama 35 kV svela na vrednost 0.5 %; postrojenje je potrebno dimenzionisati tako da se faktor snage osnovnog harmonika u svakom trenutku može držati na jediničnoj vrednosti.</a:t>
            </a:r>
            <a:endParaRPr lang="en-US" dirty="0"/>
          </a:p>
          <a:p>
            <a:pPr algn="just"/>
            <a:endParaRPr lang="en-US" dirty="0"/>
          </a:p>
        </p:txBody>
      </p:sp>
    </p:spTree>
    <p:extLst>
      <p:ext uri="{BB962C8B-B14F-4D97-AF65-F5344CB8AC3E}">
        <p14:creationId xmlns:p14="http://schemas.microsoft.com/office/powerpoint/2010/main" xmlns="" val="5023445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fontScale="92500" lnSpcReduction="20000"/>
          </a:bodyPr>
          <a:lstStyle/>
          <a:p>
            <a:pPr algn="just"/>
            <a:r>
              <a:rPr lang="sr-Latn-CS" dirty="0"/>
              <a:t>	Spektar struje peći sadrži neparne harmonike do harmonika reda 13, čija je efektivna vrednost: </a:t>
            </a:r>
            <a:r>
              <a:rPr lang="sr-Latn-CS" i="1" dirty="0"/>
              <a:t>I</a:t>
            </a:r>
            <a:r>
              <a:rPr lang="sr-Latn-CS" i="1" baseline="-25000" dirty="0">
                <a:sym typeface="Symbol"/>
              </a:rPr>
              <a:t></a:t>
            </a:r>
            <a:r>
              <a:rPr lang="sr-Latn-CS" dirty="0"/>
              <a:t> = 1.25 </a:t>
            </a:r>
            <a:r>
              <a:rPr lang="sr-Latn-CS" i="1" dirty="0"/>
              <a:t>I</a:t>
            </a:r>
            <a:r>
              <a:rPr lang="sr-Latn-CS" i="1" baseline="-25000" dirty="0"/>
              <a:t>1</a:t>
            </a:r>
            <a:r>
              <a:rPr lang="sr-Latn-CS" dirty="0"/>
              <a:t> / </a:t>
            </a:r>
            <a:r>
              <a:rPr lang="sr-Latn-CS" i="1" dirty="0">
                <a:sym typeface="Symbol"/>
              </a:rPr>
              <a:t></a:t>
            </a:r>
            <a:r>
              <a:rPr lang="sr-Latn-CS" baseline="30000" dirty="0"/>
              <a:t>2</a:t>
            </a:r>
            <a:r>
              <a:rPr lang="sr-Latn-CS" dirty="0"/>
              <a:t>; </a:t>
            </a:r>
            <a:r>
              <a:rPr lang="sr-Latn-CS" i="1" dirty="0"/>
              <a:t>I</a:t>
            </a:r>
            <a:r>
              <a:rPr lang="sr-Latn-CS" i="1" baseline="-25000" dirty="0"/>
              <a:t>1</a:t>
            </a:r>
            <a:r>
              <a:rPr lang="sr-Latn-CS" dirty="0"/>
              <a:t> predstavlja efektivnu vrednost struje osnovnog harmonika. Odrediti vrednosti prigušnice i kondenzatora filtera za peti i sedmi harmonik, kao i struju (peti (sedmi) i osnovni harmonik struje) kroz filtre za peti (sedmi) </a:t>
            </a:r>
            <a:r>
              <a:rPr lang="sr-Latn-CS" dirty="0" smtClean="0"/>
              <a:t>harmonik, </a:t>
            </a:r>
            <a:r>
              <a:rPr lang="sr-Latn-CS" dirty="0"/>
              <a:t>koji obezbeđuju smanjenje ukupne struje petog (sedmog) harmonika (koja potiče od peći i faznog regulatora napona na prigušnici) na 20 % vrednosti, kao i po 25 % ukupne potrebne kapacitivne reaktivne snage (</a:t>
            </a:r>
            <a:r>
              <a:rPr lang="sr-Latn-CS" i="1" dirty="0"/>
              <a:t>Q</a:t>
            </a:r>
            <a:r>
              <a:rPr lang="sr-Latn-CS" i="1" baseline="-25000" dirty="0"/>
              <a:t>C</a:t>
            </a:r>
            <a:r>
              <a:rPr lang="sr-Latn-CS" dirty="0"/>
              <a:t>) koja obezbeđuje da se faktor snage </a:t>
            </a:r>
            <a:r>
              <a:rPr lang="sr-Latn-CS" dirty="0" smtClean="0"/>
              <a:t>osnovnog harmonika održava na jediničnoj vrednosti. </a:t>
            </a:r>
            <a:r>
              <a:rPr lang="sr-Latn-CS" dirty="0"/>
              <a:t>Koliko iznosi kapacitet kondenzatora za kompenzaciju reaktivne snage koji se priključuju direktno na sabirnice (njima se obezbeđuje preostalih 50 % reaktivne snage </a:t>
            </a:r>
            <a:r>
              <a:rPr lang="sr-Latn-CS" i="1" dirty="0"/>
              <a:t>Q</a:t>
            </a:r>
            <a:r>
              <a:rPr lang="sr-Latn-CS" i="1" baseline="-25000" dirty="0"/>
              <a:t>C</a:t>
            </a:r>
            <a:r>
              <a:rPr lang="sr-Latn-CS" dirty="0"/>
              <a:t>).</a:t>
            </a:r>
            <a:endParaRPr lang="en-US" dirty="0"/>
          </a:p>
          <a:p>
            <a:endParaRPr lang="en-US" dirty="0"/>
          </a:p>
        </p:txBody>
      </p:sp>
    </p:spTree>
    <p:extLst>
      <p:ext uri="{BB962C8B-B14F-4D97-AF65-F5344CB8AC3E}">
        <p14:creationId xmlns:p14="http://schemas.microsoft.com/office/powerpoint/2010/main" xmlns="" val="2021714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1285860"/>
            <a:ext cx="8229600" cy="3810000"/>
          </a:xfrm>
        </p:spPr>
        <p:txBody>
          <a:bodyPr>
            <a:normAutofit fontScale="77500" lnSpcReduction="20000"/>
          </a:bodyPr>
          <a:lstStyle/>
          <a:p>
            <a:pPr algn="just"/>
            <a:r>
              <a:rPr lang="sr-Latn-CS" dirty="0" smtClean="0"/>
              <a:t>	Kod  nekih prijemnika se u toku rada javlja stalna promena reaktivne snage, koja na ekvivalentnoj impedansi mreže izaziva stalne promene pada napona. Te promene pada napona izazivaju “ treperenje napona “ tj. stalnu promenu efektivne vrednosti napona na prijemnicima. U ovom zadatku se posmatraju problemi u vezi sa                               “ treperenjem napona “, zbog prisustva elektrolučne peći. Rad elektrolučne peći u stabilnom stanju karakteriše konstantna vrednost aktivne i promenljiva vrednost reaktivne snage. To je posledica automatskog pokretanja elektroda pomoću regulisanog pogona (na taj način se odrzava stalna vrednost impedanse luka) i pojava u električnom luku svake od faza.  Jednačina koja određuje promenu pada napona glasi:</a:t>
            </a:r>
          </a:p>
          <a:p>
            <a:endParaRPr lang="en-US" dirty="0"/>
          </a:p>
        </p:txBody>
      </p:sp>
      <p:sp>
        <p:nvSpPr>
          <p:cNvPr id="2" name="Title 1"/>
          <p:cNvSpPr>
            <a:spLocks noGrp="1"/>
          </p:cNvSpPr>
          <p:nvPr>
            <p:ph type="title"/>
          </p:nvPr>
        </p:nvSpPr>
        <p:spPr/>
        <p:txBody>
          <a:bodyPr/>
          <a:lstStyle/>
          <a:p>
            <a:r>
              <a:rPr lang="en-US" sz="3600" dirty="0" err="1" smtClean="0"/>
              <a:t>Teorijski</a:t>
            </a:r>
            <a:r>
              <a:rPr lang="en-US" dirty="0" smtClean="0"/>
              <a:t> </a:t>
            </a:r>
            <a:r>
              <a:rPr lang="en-US" sz="3600" dirty="0" err="1" smtClean="0"/>
              <a:t>uvod</a:t>
            </a:r>
            <a:endParaRPr lang="en-US" sz="3600" dirty="0"/>
          </a:p>
        </p:txBody>
      </p:sp>
      <p:graphicFrame>
        <p:nvGraphicFramePr>
          <p:cNvPr id="4" name="Object 3"/>
          <p:cNvGraphicFramePr>
            <a:graphicFrameLocks noChangeAspect="1"/>
          </p:cNvGraphicFramePr>
          <p:nvPr>
            <p:extLst>
              <p:ext uri="{D42A27DB-BD31-4B8C-83A1-F6EECF244321}">
                <p14:modId xmlns:p14="http://schemas.microsoft.com/office/powerpoint/2010/main" xmlns="" val="3084784818"/>
              </p:ext>
            </p:extLst>
          </p:nvPr>
        </p:nvGraphicFramePr>
        <p:xfrm>
          <a:off x="1214414" y="4929198"/>
          <a:ext cx="2798763" cy="1357312"/>
        </p:xfrm>
        <a:graphic>
          <a:graphicData uri="http://schemas.openxmlformats.org/presentationml/2006/ole">
            <p:oleObj spid="_x0000_s1029" name="Equation" r:id="rId3" imgW="40193640" imgH="19525320" progId="Equation.3">
              <p:embed/>
            </p:oleObj>
          </a:graphicData>
        </a:graphic>
      </p:graphicFrame>
      <p:sp>
        <p:nvSpPr>
          <p:cNvPr id="5" name="Rectangle 15"/>
          <p:cNvSpPr>
            <a:spLocks noChangeArrowheads="1"/>
          </p:cNvSpPr>
          <p:nvPr/>
        </p:nvSpPr>
        <p:spPr bwMode="auto">
          <a:xfrm>
            <a:off x="4714876" y="5072074"/>
            <a:ext cx="3200400" cy="1676400"/>
          </a:xfrm>
          <a:prstGeom prst="rect">
            <a:avLst/>
          </a:prstGeom>
          <a:noFill/>
          <a:ln w="9525">
            <a:noFill/>
            <a:miter lim="800000"/>
            <a:headEnd/>
            <a:tailEnd/>
          </a:ln>
          <a:effectLst/>
        </p:spPr>
        <p:txBody>
          <a:bodyPr/>
          <a:lstStyle/>
          <a:p>
            <a:pPr marL="342900" indent="-342900">
              <a:spcBef>
                <a:spcPct val="20000"/>
              </a:spcBef>
              <a:buClr>
                <a:schemeClr val="tx2"/>
              </a:buClr>
              <a:buSzPct val="70000"/>
              <a:buFont typeface="Wingdings" pitchFamily="2" charset="2"/>
              <a:buNone/>
            </a:pPr>
            <a:r>
              <a:rPr lang="sr-Latn-CS" altLang="zh-CN" sz="1600" dirty="0"/>
              <a:t>U</a:t>
            </a:r>
            <a:r>
              <a:rPr lang="sr-Latn-CS" altLang="zh-CN" sz="1600" baseline="-25000" dirty="0"/>
              <a:t>n</a:t>
            </a:r>
            <a:r>
              <a:rPr lang="sr-Latn-CS" altLang="zh-CN" sz="1600" dirty="0"/>
              <a:t> – nominalni napon na mestu priključka</a:t>
            </a:r>
          </a:p>
          <a:p>
            <a:pPr marL="342900" indent="-342900">
              <a:spcBef>
                <a:spcPct val="20000"/>
              </a:spcBef>
              <a:buClr>
                <a:schemeClr val="tx2"/>
              </a:buClr>
              <a:buSzPct val="70000"/>
              <a:buFont typeface="Wingdings" pitchFamily="2" charset="2"/>
              <a:buNone/>
            </a:pPr>
            <a:r>
              <a:rPr lang="sr-Latn-CS" sz="1600" dirty="0"/>
              <a:t>S</a:t>
            </a:r>
            <a:r>
              <a:rPr lang="sr-Latn-CS" sz="1600" baseline="-25000" dirty="0"/>
              <a:t>ks</a:t>
            </a:r>
            <a:r>
              <a:rPr lang="sr-Latn-CS" sz="1600" dirty="0"/>
              <a:t> – snaga kratkog spoja na mestu priključka</a:t>
            </a:r>
          </a:p>
          <a:p>
            <a:pPr marL="342900" indent="-342900">
              <a:spcBef>
                <a:spcPct val="20000"/>
              </a:spcBef>
              <a:buClr>
                <a:schemeClr val="tx2"/>
              </a:buClr>
              <a:buSzPct val="70000"/>
              <a:buFont typeface="Wingdings" pitchFamily="2" charset="2"/>
              <a:buNone/>
            </a:pPr>
            <a:r>
              <a:rPr lang="sr-Latn-CS" sz="1600" dirty="0"/>
              <a:t>Q</a:t>
            </a:r>
            <a:r>
              <a:rPr lang="sr-Latn-CS" sz="1600" baseline="-25000" dirty="0"/>
              <a:t>p</a:t>
            </a:r>
            <a:r>
              <a:rPr lang="sr-Latn-CS" sz="1600" dirty="0"/>
              <a:t> – promenljiva reaktivna snaga prijemnika</a:t>
            </a:r>
            <a:endParaRPr lang="en-US" sz="1600" dirty="0"/>
          </a:p>
        </p:txBody>
      </p:sp>
    </p:spTree>
    <p:extLst>
      <p:ext uri="{BB962C8B-B14F-4D97-AF65-F5344CB8AC3E}">
        <p14:creationId xmlns:p14="http://schemas.microsoft.com/office/powerpoint/2010/main" xmlns="" val="3096263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err="1" smtClean="0"/>
              <a:t>Priklju</a:t>
            </a:r>
            <a:r>
              <a:rPr lang="sr-Latn-CS" sz="3600" dirty="0" smtClean="0"/>
              <a:t>čak elektrolučne peći na EES</a:t>
            </a:r>
            <a:endParaRPr lang="sr-Latn-CS" sz="3600" dirty="0"/>
          </a:p>
        </p:txBody>
      </p:sp>
      <p:grpSp>
        <p:nvGrpSpPr>
          <p:cNvPr id="178" name="Group 177"/>
          <p:cNvGrpSpPr/>
          <p:nvPr/>
        </p:nvGrpSpPr>
        <p:grpSpPr>
          <a:xfrm>
            <a:off x="2357422" y="2176474"/>
            <a:ext cx="4714908" cy="4181484"/>
            <a:chOff x="457200" y="2143116"/>
            <a:chExt cx="4714908" cy="4181484"/>
          </a:xfrm>
        </p:grpSpPr>
        <p:sp>
          <p:nvSpPr>
            <p:cNvPr id="66" name="Line 75"/>
            <p:cNvSpPr>
              <a:spLocks noChangeShapeType="1"/>
            </p:cNvSpPr>
            <p:nvPr/>
          </p:nvSpPr>
          <p:spPr bwMode="auto">
            <a:xfrm>
              <a:off x="457200" y="2297292"/>
              <a:ext cx="3334745" cy="2194"/>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7" name="Line 76"/>
            <p:cNvSpPr>
              <a:spLocks noChangeShapeType="1"/>
            </p:cNvSpPr>
            <p:nvPr/>
          </p:nvSpPr>
          <p:spPr bwMode="auto">
            <a:xfrm>
              <a:off x="2140496" y="2297292"/>
              <a:ext cx="2612" cy="647441"/>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8" name="Freeform 77"/>
            <p:cNvSpPr>
              <a:spLocks/>
            </p:cNvSpPr>
            <p:nvPr/>
          </p:nvSpPr>
          <p:spPr bwMode="auto">
            <a:xfrm>
              <a:off x="1838626" y="2944734"/>
              <a:ext cx="569283" cy="478449"/>
            </a:xfrm>
            <a:custGeom>
              <a:avLst/>
              <a:gdLst/>
              <a:ahLst/>
              <a:cxnLst>
                <a:cxn ang="0">
                  <a:pos x="2168" y="982"/>
                </a:cxn>
                <a:cxn ang="0">
                  <a:pos x="2126" y="773"/>
                </a:cxn>
                <a:cxn ang="0">
                  <a:pos x="2044" y="575"/>
                </a:cxn>
                <a:cxn ang="0">
                  <a:pos x="1926" y="398"/>
                </a:cxn>
                <a:cxn ang="0">
                  <a:pos x="1776" y="247"/>
                </a:cxn>
                <a:cxn ang="0">
                  <a:pos x="1598" y="129"/>
                </a:cxn>
                <a:cxn ang="0">
                  <a:pos x="1402" y="47"/>
                </a:cxn>
                <a:cxn ang="0">
                  <a:pos x="1193" y="5"/>
                </a:cxn>
                <a:cxn ang="0">
                  <a:pos x="980" y="5"/>
                </a:cxn>
                <a:cxn ang="0">
                  <a:pos x="771" y="47"/>
                </a:cxn>
                <a:cxn ang="0">
                  <a:pos x="575" y="129"/>
                </a:cxn>
                <a:cxn ang="0">
                  <a:pos x="397" y="247"/>
                </a:cxn>
                <a:cxn ang="0">
                  <a:pos x="247" y="398"/>
                </a:cxn>
                <a:cxn ang="0">
                  <a:pos x="128" y="575"/>
                </a:cxn>
                <a:cxn ang="0">
                  <a:pos x="47" y="773"/>
                </a:cxn>
                <a:cxn ang="0">
                  <a:pos x="5" y="982"/>
                </a:cxn>
                <a:cxn ang="0">
                  <a:pos x="5" y="1195"/>
                </a:cxn>
                <a:cxn ang="0">
                  <a:pos x="47" y="1404"/>
                </a:cxn>
                <a:cxn ang="0">
                  <a:pos x="128" y="1602"/>
                </a:cxn>
                <a:cxn ang="0">
                  <a:pos x="247" y="1778"/>
                </a:cxn>
                <a:cxn ang="0">
                  <a:pos x="397" y="1930"/>
                </a:cxn>
                <a:cxn ang="0">
                  <a:pos x="575" y="2048"/>
                </a:cxn>
                <a:cxn ang="0">
                  <a:pos x="771" y="2129"/>
                </a:cxn>
                <a:cxn ang="0">
                  <a:pos x="980" y="2171"/>
                </a:cxn>
                <a:cxn ang="0">
                  <a:pos x="1193" y="2171"/>
                </a:cxn>
                <a:cxn ang="0">
                  <a:pos x="1402" y="2129"/>
                </a:cxn>
                <a:cxn ang="0">
                  <a:pos x="1598" y="2048"/>
                </a:cxn>
                <a:cxn ang="0">
                  <a:pos x="1776" y="1930"/>
                </a:cxn>
                <a:cxn ang="0">
                  <a:pos x="1926" y="1778"/>
                </a:cxn>
                <a:cxn ang="0">
                  <a:pos x="2044" y="1602"/>
                </a:cxn>
                <a:cxn ang="0">
                  <a:pos x="2126" y="1404"/>
                </a:cxn>
                <a:cxn ang="0">
                  <a:pos x="2168" y="1195"/>
                </a:cxn>
              </a:cxnLst>
              <a:rect l="0" t="0" r="r" b="b"/>
              <a:pathLst>
                <a:path w="2173" h="2177">
                  <a:moveTo>
                    <a:pt x="2173" y="1088"/>
                  </a:moveTo>
                  <a:lnTo>
                    <a:pt x="2168" y="982"/>
                  </a:lnTo>
                  <a:lnTo>
                    <a:pt x="2152" y="876"/>
                  </a:lnTo>
                  <a:lnTo>
                    <a:pt x="2126" y="773"/>
                  </a:lnTo>
                  <a:lnTo>
                    <a:pt x="2090" y="672"/>
                  </a:lnTo>
                  <a:lnTo>
                    <a:pt x="2044" y="575"/>
                  </a:lnTo>
                  <a:lnTo>
                    <a:pt x="1990" y="484"/>
                  </a:lnTo>
                  <a:lnTo>
                    <a:pt x="1926" y="398"/>
                  </a:lnTo>
                  <a:lnTo>
                    <a:pt x="1854" y="319"/>
                  </a:lnTo>
                  <a:lnTo>
                    <a:pt x="1776" y="247"/>
                  </a:lnTo>
                  <a:lnTo>
                    <a:pt x="1690" y="183"/>
                  </a:lnTo>
                  <a:lnTo>
                    <a:pt x="1598" y="129"/>
                  </a:lnTo>
                  <a:lnTo>
                    <a:pt x="1502" y="83"/>
                  </a:lnTo>
                  <a:lnTo>
                    <a:pt x="1402" y="47"/>
                  </a:lnTo>
                  <a:lnTo>
                    <a:pt x="1298" y="21"/>
                  </a:lnTo>
                  <a:lnTo>
                    <a:pt x="1193" y="5"/>
                  </a:lnTo>
                  <a:lnTo>
                    <a:pt x="1087" y="0"/>
                  </a:lnTo>
                  <a:lnTo>
                    <a:pt x="980" y="5"/>
                  </a:lnTo>
                  <a:lnTo>
                    <a:pt x="875" y="21"/>
                  </a:lnTo>
                  <a:lnTo>
                    <a:pt x="771" y="47"/>
                  </a:lnTo>
                  <a:lnTo>
                    <a:pt x="671" y="83"/>
                  </a:lnTo>
                  <a:lnTo>
                    <a:pt x="575" y="129"/>
                  </a:lnTo>
                  <a:lnTo>
                    <a:pt x="483" y="183"/>
                  </a:lnTo>
                  <a:lnTo>
                    <a:pt x="397" y="247"/>
                  </a:lnTo>
                  <a:lnTo>
                    <a:pt x="319" y="319"/>
                  </a:lnTo>
                  <a:lnTo>
                    <a:pt x="247" y="398"/>
                  </a:lnTo>
                  <a:lnTo>
                    <a:pt x="183" y="484"/>
                  </a:lnTo>
                  <a:lnTo>
                    <a:pt x="128" y="575"/>
                  </a:lnTo>
                  <a:lnTo>
                    <a:pt x="82" y="672"/>
                  </a:lnTo>
                  <a:lnTo>
                    <a:pt x="47" y="773"/>
                  </a:lnTo>
                  <a:lnTo>
                    <a:pt x="21" y="876"/>
                  </a:lnTo>
                  <a:lnTo>
                    <a:pt x="5" y="982"/>
                  </a:lnTo>
                  <a:lnTo>
                    <a:pt x="0" y="1088"/>
                  </a:lnTo>
                  <a:lnTo>
                    <a:pt x="5" y="1195"/>
                  </a:lnTo>
                  <a:lnTo>
                    <a:pt x="21" y="1300"/>
                  </a:lnTo>
                  <a:lnTo>
                    <a:pt x="47" y="1404"/>
                  </a:lnTo>
                  <a:lnTo>
                    <a:pt x="82" y="1504"/>
                  </a:lnTo>
                  <a:lnTo>
                    <a:pt x="128" y="1602"/>
                  </a:lnTo>
                  <a:lnTo>
                    <a:pt x="183" y="1693"/>
                  </a:lnTo>
                  <a:lnTo>
                    <a:pt x="247" y="1778"/>
                  </a:lnTo>
                  <a:lnTo>
                    <a:pt x="319" y="1858"/>
                  </a:lnTo>
                  <a:lnTo>
                    <a:pt x="397" y="1930"/>
                  </a:lnTo>
                  <a:lnTo>
                    <a:pt x="483" y="1994"/>
                  </a:lnTo>
                  <a:lnTo>
                    <a:pt x="575" y="2048"/>
                  </a:lnTo>
                  <a:lnTo>
                    <a:pt x="671" y="2094"/>
                  </a:lnTo>
                  <a:lnTo>
                    <a:pt x="771" y="2129"/>
                  </a:lnTo>
                  <a:lnTo>
                    <a:pt x="875" y="2156"/>
                  </a:lnTo>
                  <a:lnTo>
                    <a:pt x="980" y="2171"/>
                  </a:lnTo>
                  <a:lnTo>
                    <a:pt x="1087" y="2177"/>
                  </a:lnTo>
                  <a:lnTo>
                    <a:pt x="1193" y="2171"/>
                  </a:lnTo>
                  <a:lnTo>
                    <a:pt x="1298" y="2156"/>
                  </a:lnTo>
                  <a:lnTo>
                    <a:pt x="1402" y="2129"/>
                  </a:lnTo>
                  <a:lnTo>
                    <a:pt x="1502" y="2094"/>
                  </a:lnTo>
                  <a:lnTo>
                    <a:pt x="1598" y="2048"/>
                  </a:lnTo>
                  <a:lnTo>
                    <a:pt x="1690" y="1994"/>
                  </a:lnTo>
                  <a:lnTo>
                    <a:pt x="1776" y="1930"/>
                  </a:lnTo>
                  <a:lnTo>
                    <a:pt x="1854" y="1858"/>
                  </a:lnTo>
                  <a:lnTo>
                    <a:pt x="1926" y="1778"/>
                  </a:lnTo>
                  <a:lnTo>
                    <a:pt x="1990" y="1693"/>
                  </a:lnTo>
                  <a:lnTo>
                    <a:pt x="2044" y="1602"/>
                  </a:lnTo>
                  <a:lnTo>
                    <a:pt x="2090" y="1504"/>
                  </a:lnTo>
                  <a:lnTo>
                    <a:pt x="2126" y="1404"/>
                  </a:lnTo>
                  <a:lnTo>
                    <a:pt x="2152" y="1300"/>
                  </a:lnTo>
                  <a:lnTo>
                    <a:pt x="2168" y="1195"/>
                  </a:lnTo>
                  <a:lnTo>
                    <a:pt x="2173" y="1088"/>
                  </a:lnTo>
                  <a:close/>
                </a:path>
              </a:pathLst>
            </a:custGeom>
            <a:noFill/>
            <a:ln w="0">
              <a:solidFill>
                <a:sysClr val="windowText" lastClr="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9" name="Freeform 78"/>
            <p:cNvSpPr>
              <a:spLocks/>
            </p:cNvSpPr>
            <p:nvPr/>
          </p:nvSpPr>
          <p:spPr bwMode="auto">
            <a:xfrm>
              <a:off x="1838626" y="3183959"/>
              <a:ext cx="569283" cy="478449"/>
            </a:xfrm>
            <a:custGeom>
              <a:avLst/>
              <a:gdLst/>
              <a:ahLst/>
              <a:cxnLst>
                <a:cxn ang="0">
                  <a:pos x="2168" y="982"/>
                </a:cxn>
                <a:cxn ang="0">
                  <a:pos x="2126" y="773"/>
                </a:cxn>
                <a:cxn ang="0">
                  <a:pos x="2044" y="575"/>
                </a:cxn>
                <a:cxn ang="0">
                  <a:pos x="1926" y="399"/>
                </a:cxn>
                <a:cxn ang="0">
                  <a:pos x="1776" y="247"/>
                </a:cxn>
                <a:cxn ang="0">
                  <a:pos x="1598" y="129"/>
                </a:cxn>
                <a:cxn ang="0">
                  <a:pos x="1402" y="47"/>
                </a:cxn>
                <a:cxn ang="0">
                  <a:pos x="1193" y="6"/>
                </a:cxn>
                <a:cxn ang="0">
                  <a:pos x="980" y="6"/>
                </a:cxn>
                <a:cxn ang="0">
                  <a:pos x="771" y="47"/>
                </a:cxn>
                <a:cxn ang="0">
                  <a:pos x="575" y="129"/>
                </a:cxn>
                <a:cxn ang="0">
                  <a:pos x="397" y="247"/>
                </a:cxn>
                <a:cxn ang="0">
                  <a:pos x="247" y="399"/>
                </a:cxn>
                <a:cxn ang="0">
                  <a:pos x="128" y="575"/>
                </a:cxn>
                <a:cxn ang="0">
                  <a:pos x="47" y="773"/>
                </a:cxn>
                <a:cxn ang="0">
                  <a:pos x="5" y="982"/>
                </a:cxn>
                <a:cxn ang="0">
                  <a:pos x="5" y="1195"/>
                </a:cxn>
                <a:cxn ang="0">
                  <a:pos x="47" y="1404"/>
                </a:cxn>
                <a:cxn ang="0">
                  <a:pos x="128" y="1602"/>
                </a:cxn>
                <a:cxn ang="0">
                  <a:pos x="247" y="1778"/>
                </a:cxn>
                <a:cxn ang="0">
                  <a:pos x="397" y="1930"/>
                </a:cxn>
                <a:cxn ang="0">
                  <a:pos x="575" y="2048"/>
                </a:cxn>
                <a:cxn ang="0">
                  <a:pos x="771" y="2130"/>
                </a:cxn>
                <a:cxn ang="0">
                  <a:pos x="980" y="2172"/>
                </a:cxn>
                <a:cxn ang="0">
                  <a:pos x="1193" y="2172"/>
                </a:cxn>
                <a:cxn ang="0">
                  <a:pos x="1402" y="2130"/>
                </a:cxn>
                <a:cxn ang="0">
                  <a:pos x="1598" y="2048"/>
                </a:cxn>
                <a:cxn ang="0">
                  <a:pos x="1776" y="1930"/>
                </a:cxn>
                <a:cxn ang="0">
                  <a:pos x="1926" y="1778"/>
                </a:cxn>
                <a:cxn ang="0">
                  <a:pos x="2044" y="1602"/>
                </a:cxn>
                <a:cxn ang="0">
                  <a:pos x="2126" y="1404"/>
                </a:cxn>
                <a:cxn ang="0">
                  <a:pos x="2168" y="1195"/>
                </a:cxn>
              </a:cxnLst>
              <a:rect l="0" t="0" r="r" b="b"/>
              <a:pathLst>
                <a:path w="2173" h="2177">
                  <a:moveTo>
                    <a:pt x="2173" y="1089"/>
                  </a:moveTo>
                  <a:lnTo>
                    <a:pt x="2168" y="982"/>
                  </a:lnTo>
                  <a:lnTo>
                    <a:pt x="2152" y="876"/>
                  </a:lnTo>
                  <a:lnTo>
                    <a:pt x="2126" y="773"/>
                  </a:lnTo>
                  <a:lnTo>
                    <a:pt x="2090" y="672"/>
                  </a:lnTo>
                  <a:lnTo>
                    <a:pt x="2044" y="575"/>
                  </a:lnTo>
                  <a:lnTo>
                    <a:pt x="1990" y="484"/>
                  </a:lnTo>
                  <a:lnTo>
                    <a:pt x="1926" y="399"/>
                  </a:lnTo>
                  <a:lnTo>
                    <a:pt x="1854" y="319"/>
                  </a:lnTo>
                  <a:lnTo>
                    <a:pt x="1776" y="247"/>
                  </a:lnTo>
                  <a:lnTo>
                    <a:pt x="1690" y="183"/>
                  </a:lnTo>
                  <a:lnTo>
                    <a:pt x="1598" y="129"/>
                  </a:lnTo>
                  <a:lnTo>
                    <a:pt x="1502" y="83"/>
                  </a:lnTo>
                  <a:lnTo>
                    <a:pt x="1402" y="47"/>
                  </a:lnTo>
                  <a:lnTo>
                    <a:pt x="1298" y="21"/>
                  </a:lnTo>
                  <a:lnTo>
                    <a:pt x="1193" y="6"/>
                  </a:lnTo>
                  <a:lnTo>
                    <a:pt x="1087" y="0"/>
                  </a:lnTo>
                  <a:lnTo>
                    <a:pt x="980" y="6"/>
                  </a:lnTo>
                  <a:lnTo>
                    <a:pt x="875" y="21"/>
                  </a:lnTo>
                  <a:lnTo>
                    <a:pt x="771" y="47"/>
                  </a:lnTo>
                  <a:lnTo>
                    <a:pt x="671" y="83"/>
                  </a:lnTo>
                  <a:lnTo>
                    <a:pt x="575" y="129"/>
                  </a:lnTo>
                  <a:lnTo>
                    <a:pt x="483" y="183"/>
                  </a:lnTo>
                  <a:lnTo>
                    <a:pt x="397" y="247"/>
                  </a:lnTo>
                  <a:lnTo>
                    <a:pt x="319" y="319"/>
                  </a:lnTo>
                  <a:lnTo>
                    <a:pt x="247" y="399"/>
                  </a:lnTo>
                  <a:lnTo>
                    <a:pt x="183" y="484"/>
                  </a:lnTo>
                  <a:lnTo>
                    <a:pt x="128" y="575"/>
                  </a:lnTo>
                  <a:lnTo>
                    <a:pt x="82" y="672"/>
                  </a:lnTo>
                  <a:lnTo>
                    <a:pt x="47" y="773"/>
                  </a:lnTo>
                  <a:lnTo>
                    <a:pt x="21" y="876"/>
                  </a:lnTo>
                  <a:lnTo>
                    <a:pt x="5" y="982"/>
                  </a:lnTo>
                  <a:lnTo>
                    <a:pt x="0" y="1089"/>
                  </a:lnTo>
                  <a:lnTo>
                    <a:pt x="5" y="1195"/>
                  </a:lnTo>
                  <a:lnTo>
                    <a:pt x="21" y="1301"/>
                  </a:lnTo>
                  <a:lnTo>
                    <a:pt x="47" y="1404"/>
                  </a:lnTo>
                  <a:lnTo>
                    <a:pt x="82" y="1505"/>
                  </a:lnTo>
                  <a:lnTo>
                    <a:pt x="128" y="1602"/>
                  </a:lnTo>
                  <a:lnTo>
                    <a:pt x="183" y="1693"/>
                  </a:lnTo>
                  <a:lnTo>
                    <a:pt x="247" y="1778"/>
                  </a:lnTo>
                  <a:lnTo>
                    <a:pt x="319" y="1858"/>
                  </a:lnTo>
                  <a:lnTo>
                    <a:pt x="397" y="1930"/>
                  </a:lnTo>
                  <a:lnTo>
                    <a:pt x="483" y="1994"/>
                  </a:lnTo>
                  <a:lnTo>
                    <a:pt x="575" y="2048"/>
                  </a:lnTo>
                  <a:lnTo>
                    <a:pt x="671" y="2094"/>
                  </a:lnTo>
                  <a:lnTo>
                    <a:pt x="771" y="2130"/>
                  </a:lnTo>
                  <a:lnTo>
                    <a:pt x="875" y="2156"/>
                  </a:lnTo>
                  <a:lnTo>
                    <a:pt x="980" y="2172"/>
                  </a:lnTo>
                  <a:lnTo>
                    <a:pt x="1087" y="2177"/>
                  </a:lnTo>
                  <a:lnTo>
                    <a:pt x="1193" y="2172"/>
                  </a:lnTo>
                  <a:lnTo>
                    <a:pt x="1298" y="2156"/>
                  </a:lnTo>
                  <a:lnTo>
                    <a:pt x="1402" y="2130"/>
                  </a:lnTo>
                  <a:lnTo>
                    <a:pt x="1502" y="2094"/>
                  </a:lnTo>
                  <a:lnTo>
                    <a:pt x="1598" y="2048"/>
                  </a:lnTo>
                  <a:lnTo>
                    <a:pt x="1690" y="1994"/>
                  </a:lnTo>
                  <a:lnTo>
                    <a:pt x="1776" y="1930"/>
                  </a:lnTo>
                  <a:lnTo>
                    <a:pt x="1854" y="1858"/>
                  </a:lnTo>
                  <a:lnTo>
                    <a:pt x="1926" y="1778"/>
                  </a:lnTo>
                  <a:lnTo>
                    <a:pt x="1990" y="1693"/>
                  </a:lnTo>
                  <a:lnTo>
                    <a:pt x="2044" y="1602"/>
                  </a:lnTo>
                  <a:lnTo>
                    <a:pt x="2090" y="1505"/>
                  </a:lnTo>
                  <a:lnTo>
                    <a:pt x="2126" y="1404"/>
                  </a:lnTo>
                  <a:lnTo>
                    <a:pt x="2152" y="1301"/>
                  </a:lnTo>
                  <a:lnTo>
                    <a:pt x="2168" y="1195"/>
                  </a:lnTo>
                  <a:lnTo>
                    <a:pt x="2173" y="1089"/>
                  </a:lnTo>
                  <a:close/>
                </a:path>
              </a:pathLst>
            </a:custGeom>
            <a:noFill/>
            <a:ln w="0">
              <a:solidFill>
                <a:sysClr val="windowText" lastClr="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0" name="Line 79"/>
            <p:cNvSpPr>
              <a:spLocks noChangeShapeType="1"/>
            </p:cNvSpPr>
            <p:nvPr/>
          </p:nvSpPr>
          <p:spPr bwMode="auto">
            <a:xfrm>
              <a:off x="457200" y="4309848"/>
              <a:ext cx="3334745" cy="2195"/>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1" name="Line 80"/>
            <p:cNvSpPr>
              <a:spLocks noChangeShapeType="1"/>
            </p:cNvSpPr>
            <p:nvPr/>
          </p:nvSpPr>
          <p:spPr bwMode="auto">
            <a:xfrm flipV="1">
              <a:off x="2123266" y="3662407"/>
              <a:ext cx="2612" cy="647441"/>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2" name="Line 81"/>
            <p:cNvSpPr>
              <a:spLocks noChangeShapeType="1"/>
            </p:cNvSpPr>
            <p:nvPr/>
          </p:nvSpPr>
          <p:spPr bwMode="auto">
            <a:xfrm flipV="1">
              <a:off x="2123266" y="5674963"/>
              <a:ext cx="2612" cy="649637"/>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3" name="Freeform 82"/>
            <p:cNvSpPr>
              <a:spLocks/>
            </p:cNvSpPr>
            <p:nvPr/>
          </p:nvSpPr>
          <p:spPr bwMode="auto">
            <a:xfrm>
              <a:off x="1838626" y="5196515"/>
              <a:ext cx="569283" cy="478449"/>
            </a:xfrm>
            <a:custGeom>
              <a:avLst/>
              <a:gdLst/>
              <a:ahLst/>
              <a:cxnLst>
                <a:cxn ang="0">
                  <a:pos x="2168" y="981"/>
                </a:cxn>
                <a:cxn ang="0">
                  <a:pos x="2126" y="772"/>
                </a:cxn>
                <a:cxn ang="0">
                  <a:pos x="2044" y="576"/>
                </a:cxn>
                <a:cxn ang="0">
                  <a:pos x="1926" y="398"/>
                </a:cxn>
                <a:cxn ang="0">
                  <a:pos x="1776" y="247"/>
                </a:cxn>
                <a:cxn ang="0">
                  <a:pos x="1598" y="128"/>
                </a:cxn>
                <a:cxn ang="0">
                  <a:pos x="1402" y="47"/>
                </a:cxn>
                <a:cxn ang="0">
                  <a:pos x="1193" y="5"/>
                </a:cxn>
                <a:cxn ang="0">
                  <a:pos x="980" y="5"/>
                </a:cxn>
                <a:cxn ang="0">
                  <a:pos x="771" y="47"/>
                </a:cxn>
                <a:cxn ang="0">
                  <a:pos x="575" y="128"/>
                </a:cxn>
                <a:cxn ang="0">
                  <a:pos x="397" y="247"/>
                </a:cxn>
                <a:cxn ang="0">
                  <a:pos x="247" y="398"/>
                </a:cxn>
                <a:cxn ang="0">
                  <a:pos x="128" y="576"/>
                </a:cxn>
                <a:cxn ang="0">
                  <a:pos x="47" y="772"/>
                </a:cxn>
                <a:cxn ang="0">
                  <a:pos x="5" y="981"/>
                </a:cxn>
                <a:cxn ang="0">
                  <a:pos x="5" y="1195"/>
                </a:cxn>
                <a:cxn ang="0">
                  <a:pos x="47" y="1404"/>
                </a:cxn>
                <a:cxn ang="0">
                  <a:pos x="128" y="1601"/>
                </a:cxn>
                <a:cxn ang="0">
                  <a:pos x="247" y="1779"/>
                </a:cxn>
                <a:cxn ang="0">
                  <a:pos x="397" y="1929"/>
                </a:cxn>
                <a:cxn ang="0">
                  <a:pos x="575" y="2048"/>
                </a:cxn>
                <a:cxn ang="0">
                  <a:pos x="771" y="2130"/>
                </a:cxn>
                <a:cxn ang="0">
                  <a:pos x="980" y="2171"/>
                </a:cxn>
                <a:cxn ang="0">
                  <a:pos x="1193" y="2171"/>
                </a:cxn>
                <a:cxn ang="0">
                  <a:pos x="1402" y="2130"/>
                </a:cxn>
                <a:cxn ang="0">
                  <a:pos x="1598" y="2048"/>
                </a:cxn>
                <a:cxn ang="0">
                  <a:pos x="1776" y="1929"/>
                </a:cxn>
                <a:cxn ang="0">
                  <a:pos x="1926" y="1779"/>
                </a:cxn>
                <a:cxn ang="0">
                  <a:pos x="2044" y="1601"/>
                </a:cxn>
                <a:cxn ang="0">
                  <a:pos x="2126" y="1404"/>
                </a:cxn>
                <a:cxn ang="0">
                  <a:pos x="2168" y="1195"/>
                </a:cxn>
              </a:cxnLst>
              <a:rect l="0" t="0" r="r" b="b"/>
              <a:pathLst>
                <a:path w="2173" h="2176">
                  <a:moveTo>
                    <a:pt x="2173" y="1088"/>
                  </a:moveTo>
                  <a:lnTo>
                    <a:pt x="2168" y="981"/>
                  </a:lnTo>
                  <a:lnTo>
                    <a:pt x="2152" y="876"/>
                  </a:lnTo>
                  <a:lnTo>
                    <a:pt x="2126" y="772"/>
                  </a:lnTo>
                  <a:lnTo>
                    <a:pt x="2090" y="672"/>
                  </a:lnTo>
                  <a:lnTo>
                    <a:pt x="2044" y="576"/>
                  </a:lnTo>
                  <a:lnTo>
                    <a:pt x="1990" y="484"/>
                  </a:lnTo>
                  <a:lnTo>
                    <a:pt x="1926" y="398"/>
                  </a:lnTo>
                  <a:lnTo>
                    <a:pt x="1854" y="318"/>
                  </a:lnTo>
                  <a:lnTo>
                    <a:pt x="1776" y="247"/>
                  </a:lnTo>
                  <a:lnTo>
                    <a:pt x="1690" y="184"/>
                  </a:lnTo>
                  <a:lnTo>
                    <a:pt x="1598" y="128"/>
                  </a:lnTo>
                  <a:lnTo>
                    <a:pt x="1502" y="83"/>
                  </a:lnTo>
                  <a:lnTo>
                    <a:pt x="1402" y="47"/>
                  </a:lnTo>
                  <a:lnTo>
                    <a:pt x="1298" y="20"/>
                  </a:lnTo>
                  <a:lnTo>
                    <a:pt x="1193" y="5"/>
                  </a:lnTo>
                  <a:lnTo>
                    <a:pt x="1087" y="0"/>
                  </a:lnTo>
                  <a:lnTo>
                    <a:pt x="980" y="5"/>
                  </a:lnTo>
                  <a:lnTo>
                    <a:pt x="875" y="20"/>
                  </a:lnTo>
                  <a:lnTo>
                    <a:pt x="771" y="47"/>
                  </a:lnTo>
                  <a:lnTo>
                    <a:pt x="671" y="83"/>
                  </a:lnTo>
                  <a:lnTo>
                    <a:pt x="575" y="128"/>
                  </a:lnTo>
                  <a:lnTo>
                    <a:pt x="483" y="184"/>
                  </a:lnTo>
                  <a:lnTo>
                    <a:pt x="397" y="247"/>
                  </a:lnTo>
                  <a:lnTo>
                    <a:pt x="319" y="318"/>
                  </a:lnTo>
                  <a:lnTo>
                    <a:pt x="247" y="398"/>
                  </a:lnTo>
                  <a:lnTo>
                    <a:pt x="183" y="484"/>
                  </a:lnTo>
                  <a:lnTo>
                    <a:pt x="128" y="576"/>
                  </a:lnTo>
                  <a:lnTo>
                    <a:pt x="82" y="672"/>
                  </a:lnTo>
                  <a:lnTo>
                    <a:pt x="47" y="772"/>
                  </a:lnTo>
                  <a:lnTo>
                    <a:pt x="21" y="876"/>
                  </a:lnTo>
                  <a:lnTo>
                    <a:pt x="5" y="981"/>
                  </a:lnTo>
                  <a:lnTo>
                    <a:pt x="0" y="1088"/>
                  </a:lnTo>
                  <a:lnTo>
                    <a:pt x="5" y="1195"/>
                  </a:lnTo>
                  <a:lnTo>
                    <a:pt x="21" y="1301"/>
                  </a:lnTo>
                  <a:lnTo>
                    <a:pt x="47" y="1404"/>
                  </a:lnTo>
                  <a:lnTo>
                    <a:pt x="82" y="1505"/>
                  </a:lnTo>
                  <a:lnTo>
                    <a:pt x="128" y="1601"/>
                  </a:lnTo>
                  <a:lnTo>
                    <a:pt x="183" y="1693"/>
                  </a:lnTo>
                  <a:lnTo>
                    <a:pt x="247" y="1779"/>
                  </a:lnTo>
                  <a:lnTo>
                    <a:pt x="319" y="1858"/>
                  </a:lnTo>
                  <a:lnTo>
                    <a:pt x="397" y="1929"/>
                  </a:lnTo>
                  <a:lnTo>
                    <a:pt x="483" y="1993"/>
                  </a:lnTo>
                  <a:lnTo>
                    <a:pt x="575" y="2048"/>
                  </a:lnTo>
                  <a:lnTo>
                    <a:pt x="671" y="2093"/>
                  </a:lnTo>
                  <a:lnTo>
                    <a:pt x="771" y="2130"/>
                  </a:lnTo>
                  <a:lnTo>
                    <a:pt x="875" y="2155"/>
                  </a:lnTo>
                  <a:lnTo>
                    <a:pt x="980" y="2171"/>
                  </a:lnTo>
                  <a:lnTo>
                    <a:pt x="1087" y="2176"/>
                  </a:lnTo>
                  <a:lnTo>
                    <a:pt x="1193" y="2171"/>
                  </a:lnTo>
                  <a:lnTo>
                    <a:pt x="1298" y="2155"/>
                  </a:lnTo>
                  <a:lnTo>
                    <a:pt x="1402" y="2130"/>
                  </a:lnTo>
                  <a:lnTo>
                    <a:pt x="1502" y="2093"/>
                  </a:lnTo>
                  <a:lnTo>
                    <a:pt x="1598" y="2048"/>
                  </a:lnTo>
                  <a:lnTo>
                    <a:pt x="1690" y="1993"/>
                  </a:lnTo>
                  <a:lnTo>
                    <a:pt x="1776" y="1929"/>
                  </a:lnTo>
                  <a:lnTo>
                    <a:pt x="1854" y="1858"/>
                  </a:lnTo>
                  <a:lnTo>
                    <a:pt x="1926" y="1779"/>
                  </a:lnTo>
                  <a:lnTo>
                    <a:pt x="1990" y="1693"/>
                  </a:lnTo>
                  <a:lnTo>
                    <a:pt x="2044" y="1601"/>
                  </a:lnTo>
                  <a:lnTo>
                    <a:pt x="2090" y="1505"/>
                  </a:lnTo>
                  <a:lnTo>
                    <a:pt x="2126" y="1404"/>
                  </a:lnTo>
                  <a:lnTo>
                    <a:pt x="2152" y="1301"/>
                  </a:lnTo>
                  <a:lnTo>
                    <a:pt x="2168" y="1195"/>
                  </a:lnTo>
                  <a:lnTo>
                    <a:pt x="2173" y="1088"/>
                  </a:lnTo>
                  <a:close/>
                </a:path>
              </a:pathLst>
            </a:custGeom>
            <a:noFill/>
            <a:ln w="0">
              <a:solidFill>
                <a:sysClr val="windowText" lastClr="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4" name="Freeform 83"/>
            <p:cNvSpPr>
              <a:spLocks/>
            </p:cNvSpPr>
            <p:nvPr/>
          </p:nvSpPr>
          <p:spPr bwMode="auto">
            <a:xfrm>
              <a:off x="1838626" y="4959485"/>
              <a:ext cx="569283" cy="476255"/>
            </a:xfrm>
            <a:custGeom>
              <a:avLst/>
              <a:gdLst/>
              <a:ahLst/>
              <a:cxnLst>
                <a:cxn ang="0">
                  <a:pos x="2168" y="981"/>
                </a:cxn>
                <a:cxn ang="0">
                  <a:pos x="2126" y="772"/>
                </a:cxn>
                <a:cxn ang="0">
                  <a:pos x="2044" y="575"/>
                </a:cxn>
                <a:cxn ang="0">
                  <a:pos x="1926" y="398"/>
                </a:cxn>
                <a:cxn ang="0">
                  <a:pos x="1776" y="247"/>
                </a:cxn>
                <a:cxn ang="0">
                  <a:pos x="1598" y="128"/>
                </a:cxn>
                <a:cxn ang="0">
                  <a:pos x="1402" y="46"/>
                </a:cxn>
                <a:cxn ang="0">
                  <a:pos x="1193" y="6"/>
                </a:cxn>
                <a:cxn ang="0">
                  <a:pos x="980" y="6"/>
                </a:cxn>
                <a:cxn ang="0">
                  <a:pos x="771" y="46"/>
                </a:cxn>
                <a:cxn ang="0">
                  <a:pos x="575" y="128"/>
                </a:cxn>
                <a:cxn ang="0">
                  <a:pos x="397" y="247"/>
                </a:cxn>
                <a:cxn ang="0">
                  <a:pos x="247" y="398"/>
                </a:cxn>
                <a:cxn ang="0">
                  <a:pos x="128" y="575"/>
                </a:cxn>
                <a:cxn ang="0">
                  <a:pos x="47" y="772"/>
                </a:cxn>
                <a:cxn ang="0">
                  <a:pos x="5" y="981"/>
                </a:cxn>
                <a:cxn ang="0">
                  <a:pos x="5" y="1195"/>
                </a:cxn>
                <a:cxn ang="0">
                  <a:pos x="47" y="1404"/>
                </a:cxn>
                <a:cxn ang="0">
                  <a:pos x="128" y="1601"/>
                </a:cxn>
                <a:cxn ang="0">
                  <a:pos x="247" y="1779"/>
                </a:cxn>
                <a:cxn ang="0">
                  <a:pos x="397" y="1929"/>
                </a:cxn>
                <a:cxn ang="0">
                  <a:pos x="575" y="2048"/>
                </a:cxn>
                <a:cxn ang="0">
                  <a:pos x="771" y="2130"/>
                </a:cxn>
                <a:cxn ang="0">
                  <a:pos x="980" y="2171"/>
                </a:cxn>
                <a:cxn ang="0">
                  <a:pos x="1193" y="2171"/>
                </a:cxn>
                <a:cxn ang="0">
                  <a:pos x="1402" y="2130"/>
                </a:cxn>
                <a:cxn ang="0">
                  <a:pos x="1598" y="2048"/>
                </a:cxn>
                <a:cxn ang="0">
                  <a:pos x="1776" y="1929"/>
                </a:cxn>
                <a:cxn ang="0">
                  <a:pos x="1926" y="1779"/>
                </a:cxn>
                <a:cxn ang="0">
                  <a:pos x="2044" y="1601"/>
                </a:cxn>
                <a:cxn ang="0">
                  <a:pos x="2126" y="1404"/>
                </a:cxn>
                <a:cxn ang="0">
                  <a:pos x="2168" y="1195"/>
                </a:cxn>
              </a:cxnLst>
              <a:rect l="0" t="0" r="r" b="b"/>
              <a:pathLst>
                <a:path w="2173" h="2176">
                  <a:moveTo>
                    <a:pt x="2173" y="1088"/>
                  </a:moveTo>
                  <a:lnTo>
                    <a:pt x="2168" y="981"/>
                  </a:lnTo>
                  <a:lnTo>
                    <a:pt x="2152" y="875"/>
                  </a:lnTo>
                  <a:lnTo>
                    <a:pt x="2126" y="772"/>
                  </a:lnTo>
                  <a:lnTo>
                    <a:pt x="2090" y="671"/>
                  </a:lnTo>
                  <a:lnTo>
                    <a:pt x="2044" y="575"/>
                  </a:lnTo>
                  <a:lnTo>
                    <a:pt x="1990" y="483"/>
                  </a:lnTo>
                  <a:lnTo>
                    <a:pt x="1926" y="398"/>
                  </a:lnTo>
                  <a:lnTo>
                    <a:pt x="1854" y="318"/>
                  </a:lnTo>
                  <a:lnTo>
                    <a:pt x="1776" y="247"/>
                  </a:lnTo>
                  <a:lnTo>
                    <a:pt x="1690" y="183"/>
                  </a:lnTo>
                  <a:lnTo>
                    <a:pt x="1598" y="128"/>
                  </a:lnTo>
                  <a:lnTo>
                    <a:pt x="1502" y="83"/>
                  </a:lnTo>
                  <a:lnTo>
                    <a:pt x="1402" y="46"/>
                  </a:lnTo>
                  <a:lnTo>
                    <a:pt x="1298" y="21"/>
                  </a:lnTo>
                  <a:lnTo>
                    <a:pt x="1193" y="6"/>
                  </a:lnTo>
                  <a:lnTo>
                    <a:pt x="1087" y="0"/>
                  </a:lnTo>
                  <a:lnTo>
                    <a:pt x="980" y="6"/>
                  </a:lnTo>
                  <a:lnTo>
                    <a:pt x="875" y="21"/>
                  </a:lnTo>
                  <a:lnTo>
                    <a:pt x="771" y="46"/>
                  </a:lnTo>
                  <a:lnTo>
                    <a:pt x="671" y="83"/>
                  </a:lnTo>
                  <a:lnTo>
                    <a:pt x="575" y="128"/>
                  </a:lnTo>
                  <a:lnTo>
                    <a:pt x="483" y="183"/>
                  </a:lnTo>
                  <a:lnTo>
                    <a:pt x="397" y="247"/>
                  </a:lnTo>
                  <a:lnTo>
                    <a:pt x="319" y="318"/>
                  </a:lnTo>
                  <a:lnTo>
                    <a:pt x="247" y="398"/>
                  </a:lnTo>
                  <a:lnTo>
                    <a:pt x="183" y="483"/>
                  </a:lnTo>
                  <a:lnTo>
                    <a:pt x="128" y="575"/>
                  </a:lnTo>
                  <a:lnTo>
                    <a:pt x="82" y="671"/>
                  </a:lnTo>
                  <a:lnTo>
                    <a:pt x="47" y="772"/>
                  </a:lnTo>
                  <a:lnTo>
                    <a:pt x="21" y="875"/>
                  </a:lnTo>
                  <a:lnTo>
                    <a:pt x="5" y="981"/>
                  </a:lnTo>
                  <a:lnTo>
                    <a:pt x="0" y="1088"/>
                  </a:lnTo>
                  <a:lnTo>
                    <a:pt x="5" y="1195"/>
                  </a:lnTo>
                  <a:lnTo>
                    <a:pt x="21" y="1301"/>
                  </a:lnTo>
                  <a:lnTo>
                    <a:pt x="47" y="1404"/>
                  </a:lnTo>
                  <a:lnTo>
                    <a:pt x="82" y="1505"/>
                  </a:lnTo>
                  <a:lnTo>
                    <a:pt x="128" y="1601"/>
                  </a:lnTo>
                  <a:lnTo>
                    <a:pt x="183" y="1693"/>
                  </a:lnTo>
                  <a:lnTo>
                    <a:pt x="247" y="1779"/>
                  </a:lnTo>
                  <a:lnTo>
                    <a:pt x="319" y="1858"/>
                  </a:lnTo>
                  <a:lnTo>
                    <a:pt x="397" y="1929"/>
                  </a:lnTo>
                  <a:lnTo>
                    <a:pt x="483" y="1993"/>
                  </a:lnTo>
                  <a:lnTo>
                    <a:pt x="575" y="2048"/>
                  </a:lnTo>
                  <a:lnTo>
                    <a:pt x="671" y="2093"/>
                  </a:lnTo>
                  <a:lnTo>
                    <a:pt x="771" y="2130"/>
                  </a:lnTo>
                  <a:lnTo>
                    <a:pt x="875" y="2155"/>
                  </a:lnTo>
                  <a:lnTo>
                    <a:pt x="980" y="2171"/>
                  </a:lnTo>
                  <a:lnTo>
                    <a:pt x="1087" y="2176"/>
                  </a:lnTo>
                  <a:lnTo>
                    <a:pt x="1193" y="2171"/>
                  </a:lnTo>
                  <a:lnTo>
                    <a:pt x="1298" y="2155"/>
                  </a:lnTo>
                  <a:lnTo>
                    <a:pt x="1402" y="2130"/>
                  </a:lnTo>
                  <a:lnTo>
                    <a:pt x="1502" y="2093"/>
                  </a:lnTo>
                  <a:lnTo>
                    <a:pt x="1598" y="2048"/>
                  </a:lnTo>
                  <a:lnTo>
                    <a:pt x="1690" y="1993"/>
                  </a:lnTo>
                  <a:lnTo>
                    <a:pt x="1776" y="1929"/>
                  </a:lnTo>
                  <a:lnTo>
                    <a:pt x="1854" y="1858"/>
                  </a:lnTo>
                  <a:lnTo>
                    <a:pt x="1926" y="1779"/>
                  </a:lnTo>
                  <a:lnTo>
                    <a:pt x="1990" y="1693"/>
                  </a:lnTo>
                  <a:lnTo>
                    <a:pt x="2044" y="1601"/>
                  </a:lnTo>
                  <a:lnTo>
                    <a:pt x="2090" y="1505"/>
                  </a:lnTo>
                  <a:lnTo>
                    <a:pt x="2126" y="1404"/>
                  </a:lnTo>
                  <a:lnTo>
                    <a:pt x="2152" y="1301"/>
                  </a:lnTo>
                  <a:lnTo>
                    <a:pt x="2168" y="1195"/>
                  </a:lnTo>
                  <a:lnTo>
                    <a:pt x="2173" y="1088"/>
                  </a:lnTo>
                  <a:close/>
                </a:path>
              </a:pathLst>
            </a:custGeom>
            <a:noFill/>
            <a:ln w="0">
              <a:solidFill>
                <a:sysClr val="windowText" lastClr="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5" name="Line 84"/>
            <p:cNvSpPr>
              <a:spLocks noChangeShapeType="1"/>
            </p:cNvSpPr>
            <p:nvPr/>
          </p:nvSpPr>
          <p:spPr bwMode="auto">
            <a:xfrm>
              <a:off x="2123266" y="4309848"/>
              <a:ext cx="2612" cy="649637"/>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6" name="Line 85"/>
            <p:cNvSpPr>
              <a:spLocks noChangeShapeType="1"/>
            </p:cNvSpPr>
            <p:nvPr/>
          </p:nvSpPr>
          <p:spPr bwMode="auto">
            <a:xfrm flipV="1">
              <a:off x="2123266" y="6203891"/>
              <a:ext cx="52228" cy="120709"/>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7" name="Line 86"/>
            <p:cNvSpPr>
              <a:spLocks noChangeShapeType="1"/>
            </p:cNvSpPr>
            <p:nvPr/>
          </p:nvSpPr>
          <p:spPr bwMode="auto">
            <a:xfrm flipH="1" flipV="1">
              <a:off x="2071039" y="6203891"/>
              <a:ext cx="52228" cy="120709"/>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0" name="Oval 169"/>
            <p:cNvSpPr/>
            <p:nvPr/>
          </p:nvSpPr>
          <p:spPr>
            <a:xfrm>
              <a:off x="2071670" y="2214554"/>
              <a:ext cx="142876" cy="14287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r-Latn-CS"/>
            </a:p>
          </p:txBody>
        </p:sp>
        <p:sp>
          <p:nvSpPr>
            <p:cNvPr id="171" name="TextBox 170"/>
            <p:cNvSpPr txBox="1"/>
            <p:nvPr/>
          </p:nvSpPr>
          <p:spPr>
            <a:xfrm>
              <a:off x="1500166" y="5000636"/>
              <a:ext cx="571504" cy="646331"/>
            </a:xfrm>
            <a:prstGeom prst="rect">
              <a:avLst/>
            </a:prstGeom>
            <a:noFill/>
          </p:spPr>
          <p:txBody>
            <a:bodyPr wrap="square" rtlCol="0">
              <a:spAutoFit/>
            </a:bodyPr>
            <a:lstStyle/>
            <a:p>
              <a:r>
                <a:rPr lang="el-GR" dirty="0" smtClean="0"/>
                <a:t>Δ</a:t>
              </a:r>
              <a:endParaRPr lang="sr-Latn-CS" dirty="0" smtClean="0"/>
            </a:p>
            <a:p>
              <a:r>
                <a:rPr lang="sr-Latn-CS" dirty="0" smtClean="0"/>
                <a:t>Y</a:t>
              </a:r>
              <a:endParaRPr lang="sr-Latn-CS" dirty="0"/>
            </a:p>
          </p:txBody>
        </p:sp>
        <p:sp>
          <p:nvSpPr>
            <p:cNvPr id="172" name="TextBox 171"/>
            <p:cNvSpPr txBox="1"/>
            <p:nvPr/>
          </p:nvSpPr>
          <p:spPr>
            <a:xfrm>
              <a:off x="2500298" y="2714620"/>
              <a:ext cx="1885992" cy="1477328"/>
            </a:xfrm>
            <a:prstGeom prst="rect">
              <a:avLst/>
            </a:prstGeom>
            <a:noFill/>
          </p:spPr>
          <p:txBody>
            <a:bodyPr wrap="square" rtlCol="0">
              <a:spAutoFit/>
            </a:bodyPr>
            <a:lstStyle/>
            <a:p>
              <a:r>
                <a:rPr lang="sr-Latn-CS" dirty="0" smtClean="0">
                  <a:latin typeface="+mj-lt"/>
                </a:rPr>
                <a:t>T1</a:t>
              </a:r>
            </a:p>
            <a:p>
              <a:r>
                <a:rPr lang="sr-Latn-CS" dirty="0" smtClean="0">
                  <a:latin typeface="+mj-lt"/>
                </a:rPr>
                <a:t>110kV</a:t>
              </a:r>
              <a:r>
                <a:rPr lang="en-US" dirty="0" smtClean="0">
                  <a:latin typeface="+mj-lt"/>
                </a:rPr>
                <a:t>/35kV</a:t>
              </a:r>
            </a:p>
            <a:p>
              <a:r>
                <a:rPr lang="en-US" dirty="0" smtClean="0">
                  <a:latin typeface="+mj-lt"/>
                </a:rPr>
                <a:t>S</a:t>
              </a:r>
              <a:r>
                <a:rPr lang="en-US" sz="1400" dirty="0" smtClean="0">
                  <a:latin typeface="+mj-lt"/>
                </a:rPr>
                <a:t>nT1</a:t>
              </a:r>
              <a:r>
                <a:rPr lang="en-US" dirty="0" smtClean="0">
                  <a:latin typeface="+mj-lt"/>
                </a:rPr>
                <a:t>=100</a:t>
              </a:r>
              <a:r>
                <a:rPr lang="sr-Latn-CS" dirty="0" smtClean="0">
                  <a:latin typeface="+mj-lt"/>
                </a:rPr>
                <a:t> </a:t>
              </a:r>
              <a:r>
                <a:rPr lang="en-US" dirty="0" smtClean="0">
                  <a:latin typeface="+mj-lt"/>
                </a:rPr>
                <a:t>MVA</a:t>
              </a:r>
              <a:endParaRPr lang="en-US" dirty="0">
                <a:latin typeface="+mj-lt"/>
              </a:endParaRPr>
            </a:p>
            <a:p>
              <a:r>
                <a:rPr lang="en-US" dirty="0" err="1">
                  <a:latin typeface="+mj-lt"/>
                </a:rPr>
                <a:t>u</a:t>
              </a:r>
              <a:r>
                <a:rPr lang="en-US" sz="1100" dirty="0" err="1">
                  <a:latin typeface="+mj-lt"/>
                </a:rPr>
                <a:t>kt</a:t>
              </a:r>
              <a:r>
                <a:rPr lang="en-US" dirty="0">
                  <a:latin typeface="+mj-lt"/>
                </a:rPr>
                <a:t>=13%</a:t>
              </a:r>
            </a:p>
            <a:p>
              <a:endParaRPr lang="sr-Latn-CS" dirty="0">
                <a:latin typeface="+mj-lt"/>
              </a:endParaRPr>
            </a:p>
          </p:txBody>
        </p:sp>
        <p:sp>
          <p:nvSpPr>
            <p:cNvPr id="175" name="TextBox 174"/>
            <p:cNvSpPr txBox="1"/>
            <p:nvPr/>
          </p:nvSpPr>
          <p:spPr>
            <a:xfrm>
              <a:off x="2571736" y="4752964"/>
              <a:ext cx="2600372" cy="1477328"/>
            </a:xfrm>
            <a:prstGeom prst="rect">
              <a:avLst/>
            </a:prstGeom>
            <a:noFill/>
          </p:spPr>
          <p:txBody>
            <a:bodyPr wrap="square" rtlCol="0">
              <a:spAutoFit/>
            </a:bodyPr>
            <a:lstStyle/>
            <a:p>
              <a:r>
                <a:rPr lang="sr-Latn-CS" dirty="0" smtClean="0">
                  <a:latin typeface="+mj-lt"/>
                </a:rPr>
                <a:t>T</a:t>
              </a:r>
              <a:r>
                <a:rPr lang="en-US" dirty="0" smtClean="0">
                  <a:latin typeface="+mj-lt"/>
                </a:rPr>
                <a:t>2</a:t>
              </a:r>
              <a:endParaRPr lang="sr-Latn-CS" dirty="0" smtClean="0">
                <a:latin typeface="+mj-lt"/>
              </a:endParaRPr>
            </a:p>
            <a:p>
              <a:r>
                <a:rPr lang="en-US" dirty="0" smtClean="0">
                  <a:latin typeface="+mj-lt"/>
                </a:rPr>
                <a:t>35</a:t>
              </a:r>
              <a:r>
                <a:rPr lang="sr-Latn-CS" dirty="0" smtClean="0">
                  <a:latin typeface="+mj-lt"/>
                </a:rPr>
                <a:t>kV</a:t>
              </a:r>
              <a:r>
                <a:rPr lang="en-US" dirty="0" smtClean="0">
                  <a:latin typeface="+mj-lt"/>
                </a:rPr>
                <a:t>/761V</a:t>
              </a:r>
            </a:p>
            <a:p>
              <a:r>
                <a:rPr lang="en-US" dirty="0" smtClean="0"/>
                <a:t>S</a:t>
              </a:r>
              <a:r>
                <a:rPr lang="en-US" sz="1400" dirty="0" smtClean="0"/>
                <a:t>nT2</a:t>
              </a:r>
              <a:r>
                <a:rPr lang="en-US" dirty="0" smtClean="0"/>
                <a:t>=80 MVA</a:t>
              </a:r>
            </a:p>
            <a:p>
              <a:r>
                <a:rPr lang="en-US" u="sng" dirty="0" err="1" smtClean="0">
                  <a:latin typeface="+mj-lt"/>
                </a:rPr>
                <a:t>Zpt</a:t>
              </a:r>
              <a:r>
                <a:rPr lang="en-US" dirty="0" smtClean="0">
                  <a:latin typeface="+mj-lt"/>
                </a:rPr>
                <a:t>=(0,05+j0,39)m</a:t>
              </a:r>
              <a:r>
                <a:rPr lang="el-GR" dirty="0" smtClean="0"/>
                <a:t>Ω</a:t>
              </a:r>
              <a:endParaRPr lang="en-US" dirty="0">
                <a:latin typeface="+mj-lt"/>
              </a:endParaRPr>
            </a:p>
            <a:p>
              <a:endParaRPr lang="sr-Latn-CS" dirty="0">
                <a:latin typeface="+mj-lt"/>
              </a:endParaRPr>
            </a:p>
          </p:txBody>
        </p:sp>
        <p:sp>
          <p:nvSpPr>
            <p:cNvPr id="176" name="TextBox 175"/>
            <p:cNvSpPr txBox="1"/>
            <p:nvPr/>
          </p:nvSpPr>
          <p:spPr>
            <a:xfrm>
              <a:off x="3857620" y="2143116"/>
              <a:ext cx="1028736" cy="369332"/>
            </a:xfrm>
            <a:prstGeom prst="rect">
              <a:avLst/>
            </a:prstGeom>
            <a:noFill/>
          </p:spPr>
          <p:txBody>
            <a:bodyPr wrap="square" rtlCol="0">
              <a:spAutoFit/>
            </a:bodyPr>
            <a:lstStyle/>
            <a:p>
              <a:r>
                <a:rPr lang="sr-Latn-CS" dirty="0" smtClean="0">
                  <a:latin typeface="+mj-lt"/>
                </a:rPr>
                <a:t>110kV</a:t>
              </a:r>
              <a:endParaRPr lang="sr-Latn-CS" dirty="0">
                <a:latin typeface="+mj-lt"/>
              </a:endParaRPr>
            </a:p>
          </p:txBody>
        </p:sp>
        <p:sp>
          <p:nvSpPr>
            <p:cNvPr id="177" name="TextBox 176"/>
            <p:cNvSpPr txBox="1"/>
            <p:nvPr/>
          </p:nvSpPr>
          <p:spPr>
            <a:xfrm>
              <a:off x="3857620" y="4143380"/>
              <a:ext cx="785818" cy="369332"/>
            </a:xfrm>
            <a:prstGeom prst="rect">
              <a:avLst/>
            </a:prstGeom>
            <a:noFill/>
          </p:spPr>
          <p:txBody>
            <a:bodyPr wrap="square" rtlCol="0">
              <a:spAutoFit/>
            </a:bodyPr>
            <a:lstStyle/>
            <a:p>
              <a:r>
                <a:rPr lang="sr-Latn-CS" dirty="0" smtClean="0">
                  <a:latin typeface="+mj-lt"/>
                </a:rPr>
                <a:t>35kV</a:t>
              </a:r>
              <a:endParaRPr lang="sr-Latn-CS" dirty="0">
                <a:latin typeface="+mj-lt"/>
              </a:endParaRPr>
            </a:p>
          </p:txBody>
        </p:sp>
      </p:grpSp>
    </p:spTree>
    <p:extLst>
      <p:ext uri="{BB962C8B-B14F-4D97-AF65-F5344CB8AC3E}">
        <p14:creationId xmlns:p14="http://schemas.microsoft.com/office/powerpoint/2010/main" xmlns="" val="29669682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0108"/>
            <a:ext cx="8229600" cy="2500330"/>
          </a:xfrm>
        </p:spPr>
        <p:txBody>
          <a:bodyPr>
            <a:normAutofit fontScale="70000" lnSpcReduction="20000"/>
          </a:bodyPr>
          <a:lstStyle/>
          <a:p>
            <a:pPr algn="just"/>
            <a:r>
              <a:rPr lang="sr-Latn-CS" sz="2800" dirty="0" smtClean="0"/>
              <a:t>    Od promene reaktivne snage zavisiće promena pada napona. Promena pada napona biće veća ukoliko je veći odnos promene reaktivne snage prema snazi kratkog spoja mreže. Učestanost promena efektivne vrednosti napona je nekoliko Hz. Zbog toga će, na primer, svetosni fluks inkadascentnih električnih izvora treperiti istom učestanošću. Ukoliko je “ treperenje napona “ ispod prihvatljivog nivoa, potrebno je izvršiti kompenzaciju reaktivne energije promenljivom snagom.</a:t>
            </a:r>
            <a:endParaRPr lang="sr-Latn-CS" dirty="0"/>
          </a:p>
        </p:txBody>
      </p:sp>
      <p:pic>
        <p:nvPicPr>
          <p:cNvPr id="4" name="Picture 3"/>
          <p:cNvPicPr>
            <a:picLocks noChangeAspect="1" noChangeArrowheads="1"/>
          </p:cNvPicPr>
          <p:nvPr/>
        </p:nvPicPr>
        <p:blipFill>
          <a:blip r:embed="rId2"/>
          <a:srcRect/>
          <a:stretch>
            <a:fillRect/>
          </a:stretch>
        </p:blipFill>
        <p:spPr bwMode="auto">
          <a:xfrm>
            <a:off x="857224" y="3643314"/>
            <a:ext cx="4572000" cy="2668588"/>
          </a:xfrm>
          <a:prstGeom prst="rect">
            <a:avLst/>
          </a:prstGeom>
          <a:noFill/>
          <a:ln w="9525">
            <a:noFill/>
            <a:miter lim="800000"/>
            <a:headEnd/>
            <a:tailEnd/>
          </a:ln>
        </p:spPr>
      </p:pic>
      <p:sp>
        <p:nvSpPr>
          <p:cNvPr id="5" name="TextBox 4"/>
          <p:cNvSpPr txBox="1"/>
          <p:nvPr/>
        </p:nvSpPr>
        <p:spPr>
          <a:xfrm>
            <a:off x="5572132" y="3786190"/>
            <a:ext cx="3429024" cy="1754326"/>
          </a:xfrm>
          <a:prstGeom prst="rect">
            <a:avLst/>
          </a:prstGeom>
          <a:noFill/>
        </p:spPr>
        <p:txBody>
          <a:bodyPr wrap="square" rtlCol="0">
            <a:spAutoFit/>
          </a:bodyPr>
          <a:lstStyle/>
          <a:p>
            <a:pPr algn="just"/>
            <a:r>
              <a:rPr lang="sr-Latn-CS" dirty="0" smtClean="0"/>
              <a:t>Kružni dijagram elektrolučne peći sa kojeg se vidi da </a:t>
            </a:r>
            <a:r>
              <a:rPr lang="en-US" dirty="0" smtClean="0"/>
              <a:t>s</a:t>
            </a:r>
            <a:r>
              <a:rPr lang="sr-Latn-CS" dirty="0" smtClean="0"/>
              <a:t>e za malo kretanje radne tačke oko nominalne (B2) malo menja aktivna, a mnogo reaktivna snaga</a:t>
            </a:r>
            <a:endParaRPr lang="sr-Latn-CS" dirty="0"/>
          </a:p>
        </p:txBody>
      </p:sp>
    </p:spTree>
    <p:extLst>
      <p:ext uri="{BB962C8B-B14F-4D97-AF65-F5344CB8AC3E}">
        <p14:creationId xmlns:p14="http://schemas.microsoft.com/office/powerpoint/2010/main" xmlns="" val="32820099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err="1" smtClean="0"/>
              <a:t>Zamenska</a:t>
            </a:r>
            <a:r>
              <a:rPr lang="en-US" sz="3600" dirty="0" smtClean="0"/>
              <a:t> </a:t>
            </a:r>
            <a:r>
              <a:rPr lang="en-US" sz="3600" dirty="0" err="1" smtClean="0"/>
              <a:t>sema</a:t>
            </a:r>
            <a:r>
              <a:rPr lang="en-US" sz="3600" dirty="0" smtClean="0"/>
              <a:t> </a:t>
            </a:r>
            <a:r>
              <a:rPr lang="en-US" sz="3600" dirty="0" err="1" smtClean="0"/>
              <a:t>i</a:t>
            </a:r>
            <a:r>
              <a:rPr lang="en-US" sz="3600" dirty="0" smtClean="0"/>
              <a:t> </a:t>
            </a:r>
            <a:r>
              <a:rPr lang="en-US" sz="3600" dirty="0" err="1" smtClean="0"/>
              <a:t>proracun</a:t>
            </a:r>
            <a:r>
              <a:rPr lang="en-US" sz="3600" dirty="0" smtClean="0"/>
              <a:t> </a:t>
            </a:r>
            <a:r>
              <a:rPr lang="en-US" sz="3600" dirty="0" err="1" smtClean="0"/>
              <a:t>parametara</a:t>
            </a:r>
            <a:endParaRPr lang="en-US" sz="3600" dirty="0"/>
          </a:p>
        </p:txBody>
      </p:sp>
      <p:graphicFrame>
        <p:nvGraphicFramePr>
          <p:cNvPr id="4" name="Object 3"/>
          <p:cNvGraphicFramePr>
            <a:graphicFrameLocks noGrp="1" noChangeAspect="1"/>
          </p:cNvGraphicFramePr>
          <p:nvPr/>
        </p:nvGraphicFramePr>
        <p:xfrm>
          <a:off x="714375" y="2143125"/>
          <a:ext cx="2484438" cy="785813"/>
        </p:xfrm>
        <a:graphic>
          <a:graphicData uri="http://schemas.openxmlformats.org/presentationml/2006/ole">
            <p:oleObj spid="_x0000_s2072" name="Equation" r:id="rId3" imgW="1485720" imgH="469800" progId="Equation.3">
              <p:embed/>
            </p:oleObj>
          </a:graphicData>
        </a:graphic>
      </p:graphicFrame>
      <p:graphicFrame>
        <p:nvGraphicFramePr>
          <p:cNvPr id="5" name="Object 4"/>
          <p:cNvGraphicFramePr>
            <a:graphicFrameLocks noChangeAspect="1"/>
          </p:cNvGraphicFramePr>
          <p:nvPr/>
        </p:nvGraphicFramePr>
        <p:xfrm>
          <a:off x="714375" y="3214688"/>
          <a:ext cx="2670175" cy="830262"/>
        </p:xfrm>
        <a:graphic>
          <a:graphicData uri="http://schemas.openxmlformats.org/presentationml/2006/ole">
            <p:oleObj spid="_x0000_s2073" name="Equation" r:id="rId4" imgW="1511280" imgH="469800" progId="Equation.3">
              <p:embed/>
            </p:oleObj>
          </a:graphicData>
        </a:graphic>
      </p:graphicFrame>
      <p:graphicFrame>
        <p:nvGraphicFramePr>
          <p:cNvPr id="6" name="Object 5"/>
          <p:cNvGraphicFramePr>
            <a:graphicFrameLocks noChangeAspect="1"/>
          </p:cNvGraphicFramePr>
          <p:nvPr/>
        </p:nvGraphicFramePr>
        <p:xfrm>
          <a:off x="793750" y="4143375"/>
          <a:ext cx="4559300" cy="835025"/>
        </p:xfrm>
        <a:graphic>
          <a:graphicData uri="http://schemas.openxmlformats.org/presentationml/2006/ole">
            <p:oleObj spid="_x0000_s2074" name="Equation" r:id="rId5" imgW="2565360" imgH="469800" progId="Equation.3">
              <p:embed/>
            </p:oleObj>
          </a:graphicData>
        </a:graphic>
      </p:graphicFrame>
      <p:graphicFrame>
        <p:nvGraphicFramePr>
          <p:cNvPr id="7" name="Object 6"/>
          <p:cNvGraphicFramePr>
            <a:graphicFrameLocks noChangeAspect="1"/>
          </p:cNvGraphicFramePr>
          <p:nvPr/>
        </p:nvGraphicFramePr>
        <p:xfrm>
          <a:off x="714375" y="5143500"/>
          <a:ext cx="5016500" cy="871538"/>
        </p:xfrm>
        <a:graphic>
          <a:graphicData uri="http://schemas.openxmlformats.org/presentationml/2006/ole">
            <p:oleObj spid="_x0000_s2075" name="Equation" r:id="rId6" imgW="2705040" imgH="469800" progId="Equation.3">
              <p:embed/>
            </p:oleObj>
          </a:graphicData>
        </a:graphic>
      </p:graphicFrame>
      <p:sp>
        <p:nvSpPr>
          <p:cNvPr id="8" name="Line 182"/>
          <p:cNvSpPr>
            <a:spLocks noChangeShapeType="1"/>
          </p:cNvSpPr>
          <p:nvPr/>
        </p:nvSpPr>
        <p:spPr bwMode="auto">
          <a:xfrm>
            <a:off x="6869027" y="2387962"/>
            <a:ext cx="2084" cy="276649"/>
          </a:xfrm>
          <a:prstGeom prst="line">
            <a:avLst/>
          </a:prstGeom>
          <a:noFill/>
          <a:ln w="0">
            <a:solidFill>
              <a:srgbClr val="000000"/>
            </a:solidFill>
            <a:round/>
            <a:headEnd/>
            <a:tailEnd/>
          </a:ln>
        </p:spPr>
        <p:txBody>
          <a:bodyPr/>
          <a:lstStyle/>
          <a:p>
            <a:endParaRPr lang="en-US"/>
          </a:p>
        </p:txBody>
      </p:sp>
      <p:sp>
        <p:nvSpPr>
          <p:cNvPr id="9" name="Line 183"/>
          <p:cNvSpPr>
            <a:spLocks noChangeShapeType="1"/>
          </p:cNvSpPr>
          <p:nvPr/>
        </p:nvSpPr>
        <p:spPr bwMode="auto">
          <a:xfrm>
            <a:off x="6869027" y="3279845"/>
            <a:ext cx="2084" cy="276649"/>
          </a:xfrm>
          <a:prstGeom prst="line">
            <a:avLst/>
          </a:prstGeom>
          <a:noFill/>
          <a:ln w="0">
            <a:solidFill>
              <a:srgbClr val="000000"/>
            </a:solidFill>
            <a:round/>
            <a:headEnd/>
            <a:tailEnd/>
          </a:ln>
        </p:spPr>
        <p:txBody>
          <a:bodyPr/>
          <a:lstStyle/>
          <a:p>
            <a:endParaRPr lang="en-US"/>
          </a:p>
        </p:txBody>
      </p:sp>
      <p:sp>
        <p:nvSpPr>
          <p:cNvPr id="10" name="Line 184"/>
          <p:cNvSpPr>
            <a:spLocks noChangeShapeType="1"/>
          </p:cNvSpPr>
          <p:nvPr/>
        </p:nvSpPr>
        <p:spPr bwMode="auto">
          <a:xfrm>
            <a:off x="6869027" y="4169663"/>
            <a:ext cx="2084" cy="276649"/>
          </a:xfrm>
          <a:prstGeom prst="line">
            <a:avLst/>
          </a:prstGeom>
          <a:noFill/>
          <a:ln w="0">
            <a:solidFill>
              <a:srgbClr val="000000"/>
            </a:solidFill>
            <a:round/>
            <a:headEnd/>
            <a:tailEnd/>
          </a:ln>
        </p:spPr>
        <p:txBody>
          <a:bodyPr/>
          <a:lstStyle/>
          <a:p>
            <a:endParaRPr lang="en-US"/>
          </a:p>
        </p:txBody>
      </p:sp>
      <p:sp>
        <p:nvSpPr>
          <p:cNvPr id="11" name="Line 185"/>
          <p:cNvSpPr>
            <a:spLocks noChangeShapeType="1"/>
          </p:cNvSpPr>
          <p:nvPr/>
        </p:nvSpPr>
        <p:spPr bwMode="auto">
          <a:xfrm>
            <a:off x="6869027" y="5941042"/>
            <a:ext cx="2084" cy="274584"/>
          </a:xfrm>
          <a:prstGeom prst="line">
            <a:avLst/>
          </a:prstGeom>
          <a:noFill/>
          <a:ln w="0">
            <a:solidFill>
              <a:srgbClr val="000000"/>
            </a:solidFill>
            <a:round/>
            <a:headEnd/>
            <a:tailEnd/>
          </a:ln>
        </p:spPr>
        <p:txBody>
          <a:bodyPr/>
          <a:lstStyle/>
          <a:p>
            <a:endParaRPr lang="en-US"/>
          </a:p>
        </p:txBody>
      </p:sp>
      <p:sp>
        <p:nvSpPr>
          <p:cNvPr id="12" name="Line 186"/>
          <p:cNvSpPr>
            <a:spLocks noChangeShapeType="1"/>
          </p:cNvSpPr>
          <p:nvPr/>
        </p:nvSpPr>
        <p:spPr bwMode="auto">
          <a:xfrm>
            <a:off x="6869027" y="1498143"/>
            <a:ext cx="2084" cy="276649"/>
          </a:xfrm>
          <a:prstGeom prst="line">
            <a:avLst/>
          </a:prstGeom>
          <a:noFill/>
          <a:ln w="0">
            <a:solidFill>
              <a:srgbClr val="000000"/>
            </a:solidFill>
            <a:round/>
            <a:headEnd/>
            <a:tailEnd/>
          </a:ln>
        </p:spPr>
        <p:txBody>
          <a:bodyPr/>
          <a:lstStyle/>
          <a:p>
            <a:endParaRPr lang="en-US"/>
          </a:p>
        </p:txBody>
      </p:sp>
      <p:sp>
        <p:nvSpPr>
          <p:cNvPr id="13" name="Line 187"/>
          <p:cNvSpPr>
            <a:spLocks noChangeShapeType="1"/>
          </p:cNvSpPr>
          <p:nvPr/>
        </p:nvSpPr>
        <p:spPr bwMode="auto">
          <a:xfrm>
            <a:off x="6650249" y="6215627"/>
            <a:ext cx="437555" cy="2065"/>
          </a:xfrm>
          <a:prstGeom prst="line">
            <a:avLst/>
          </a:prstGeom>
          <a:noFill/>
          <a:ln w="0">
            <a:solidFill>
              <a:srgbClr val="000000"/>
            </a:solidFill>
            <a:round/>
            <a:headEnd/>
            <a:tailEnd/>
          </a:ln>
        </p:spPr>
        <p:txBody>
          <a:bodyPr/>
          <a:lstStyle/>
          <a:p>
            <a:endParaRPr lang="en-US"/>
          </a:p>
        </p:txBody>
      </p:sp>
      <p:sp>
        <p:nvSpPr>
          <p:cNvPr id="14" name="Line 188"/>
          <p:cNvSpPr>
            <a:spLocks noChangeShapeType="1"/>
          </p:cNvSpPr>
          <p:nvPr/>
        </p:nvSpPr>
        <p:spPr bwMode="auto">
          <a:xfrm>
            <a:off x="6694005" y="6256918"/>
            <a:ext cx="350044" cy="2065"/>
          </a:xfrm>
          <a:prstGeom prst="line">
            <a:avLst/>
          </a:prstGeom>
          <a:noFill/>
          <a:ln w="0">
            <a:solidFill>
              <a:srgbClr val="000000"/>
            </a:solidFill>
            <a:round/>
            <a:headEnd/>
            <a:tailEnd/>
          </a:ln>
        </p:spPr>
        <p:txBody>
          <a:bodyPr/>
          <a:lstStyle/>
          <a:p>
            <a:endParaRPr lang="en-US"/>
          </a:p>
        </p:txBody>
      </p:sp>
      <p:sp>
        <p:nvSpPr>
          <p:cNvPr id="15" name="Line 189"/>
          <p:cNvSpPr>
            <a:spLocks noChangeShapeType="1"/>
          </p:cNvSpPr>
          <p:nvPr/>
        </p:nvSpPr>
        <p:spPr bwMode="auto">
          <a:xfrm>
            <a:off x="6739844" y="6298208"/>
            <a:ext cx="260450" cy="2065"/>
          </a:xfrm>
          <a:prstGeom prst="line">
            <a:avLst/>
          </a:prstGeom>
          <a:noFill/>
          <a:ln w="0">
            <a:solidFill>
              <a:srgbClr val="000000"/>
            </a:solidFill>
            <a:round/>
            <a:headEnd/>
            <a:tailEnd/>
          </a:ln>
        </p:spPr>
        <p:txBody>
          <a:bodyPr/>
          <a:lstStyle/>
          <a:p>
            <a:endParaRPr lang="en-US"/>
          </a:p>
        </p:txBody>
      </p:sp>
      <p:sp>
        <p:nvSpPr>
          <p:cNvPr id="16" name="Line 190"/>
          <p:cNvSpPr>
            <a:spLocks noChangeShapeType="1"/>
          </p:cNvSpPr>
          <p:nvPr/>
        </p:nvSpPr>
        <p:spPr bwMode="auto">
          <a:xfrm>
            <a:off x="6783599" y="6339499"/>
            <a:ext cx="170855" cy="2065"/>
          </a:xfrm>
          <a:prstGeom prst="line">
            <a:avLst/>
          </a:prstGeom>
          <a:noFill/>
          <a:ln w="0">
            <a:solidFill>
              <a:srgbClr val="000000"/>
            </a:solidFill>
            <a:round/>
            <a:headEnd/>
            <a:tailEnd/>
          </a:ln>
        </p:spPr>
        <p:txBody>
          <a:bodyPr/>
          <a:lstStyle/>
          <a:p>
            <a:endParaRPr lang="en-US"/>
          </a:p>
        </p:txBody>
      </p:sp>
      <p:sp>
        <p:nvSpPr>
          <p:cNvPr id="17" name="Line 191"/>
          <p:cNvSpPr>
            <a:spLocks noChangeShapeType="1"/>
          </p:cNvSpPr>
          <p:nvPr/>
        </p:nvSpPr>
        <p:spPr bwMode="auto">
          <a:xfrm>
            <a:off x="6827355" y="6382854"/>
            <a:ext cx="83344" cy="2065"/>
          </a:xfrm>
          <a:prstGeom prst="line">
            <a:avLst/>
          </a:prstGeom>
          <a:noFill/>
          <a:ln w="0">
            <a:solidFill>
              <a:srgbClr val="000000"/>
            </a:solidFill>
            <a:round/>
            <a:headEnd/>
            <a:tailEnd/>
          </a:ln>
        </p:spPr>
        <p:txBody>
          <a:bodyPr/>
          <a:lstStyle/>
          <a:p>
            <a:endParaRPr lang="en-US"/>
          </a:p>
        </p:txBody>
      </p:sp>
      <p:sp>
        <p:nvSpPr>
          <p:cNvPr id="18" name="Line 192"/>
          <p:cNvSpPr>
            <a:spLocks noChangeShapeType="1"/>
          </p:cNvSpPr>
          <p:nvPr/>
        </p:nvSpPr>
        <p:spPr bwMode="auto">
          <a:xfrm>
            <a:off x="6650249" y="1498143"/>
            <a:ext cx="437555" cy="2065"/>
          </a:xfrm>
          <a:prstGeom prst="line">
            <a:avLst/>
          </a:prstGeom>
          <a:noFill/>
          <a:ln w="0">
            <a:solidFill>
              <a:srgbClr val="000000"/>
            </a:solidFill>
            <a:round/>
            <a:headEnd/>
            <a:tailEnd/>
          </a:ln>
        </p:spPr>
        <p:txBody>
          <a:bodyPr/>
          <a:lstStyle/>
          <a:p>
            <a:endParaRPr lang="en-US"/>
          </a:p>
        </p:txBody>
      </p:sp>
      <p:sp>
        <p:nvSpPr>
          <p:cNvPr id="19" name="Line 197"/>
          <p:cNvSpPr>
            <a:spLocks noChangeShapeType="1"/>
          </p:cNvSpPr>
          <p:nvPr/>
        </p:nvSpPr>
        <p:spPr bwMode="auto">
          <a:xfrm>
            <a:off x="6779432" y="3556493"/>
            <a:ext cx="179189" cy="2065"/>
          </a:xfrm>
          <a:prstGeom prst="line">
            <a:avLst/>
          </a:prstGeom>
          <a:noFill/>
          <a:ln w="0">
            <a:solidFill>
              <a:srgbClr val="000000"/>
            </a:solidFill>
            <a:round/>
            <a:headEnd/>
            <a:tailEnd/>
          </a:ln>
        </p:spPr>
        <p:txBody>
          <a:bodyPr/>
          <a:lstStyle/>
          <a:p>
            <a:endParaRPr lang="en-US"/>
          </a:p>
        </p:txBody>
      </p:sp>
      <p:sp>
        <p:nvSpPr>
          <p:cNvPr id="20" name="Line 198"/>
          <p:cNvSpPr>
            <a:spLocks noChangeShapeType="1"/>
          </p:cNvSpPr>
          <p:nvPr/>
        </p:nvSpPr>
        <p:spPr bwMode="auto">
          <a:xfrm>
            <a:off x="6958621" y="3556493"/>
            <a:ext cx="2084" cy="613169"/>
          </a:xfrm>
          <a:prstGeom prst="line">
            <a:avLst/>
          </a:prstGeom>
          <a:noFill/>
          <a:ln w="0">
            <a:solidFill>
              <a:srgbClr val="000000"/>
            </a:solidFill>
            <a:round/>
            <a:headEnd/>
            <a:tailEnd/>
          </a:ln>
        </p:spPr>
        <p:txBody>
          <a:bodyPr/>
          <a:lstStyle/>
          <a:p>
            <a:endParaRPr lang="en-US"/>
          </a:p>
        </p:txBody>
      </p:sp>
      <p:sp>
        <p:nvSpPr>
          <p:cNvPr id="21" name="Line 199"/>
          <p:cNvSpPr>
            <a:spLocks noChangeShapeType="1"/>
          </p:cNvSpPr>
          <p:nvPr/>
        </p:nvSpPr>
        <p:spPr bwMode="auto">
          <a:xfrm flipH="1">
            <a:off x="6779432" y="4169663"/>
            <a:ext cx="179189" cy="2065"/>
          </a:xfrm>
          <a:prstGeom prst="line">
            <a:avLst/>
          </a:prstGeom>
          <a:noFill/>
          <a:ln w="0">
            <a:solidFill>
              <a:srgbClr val="000000"/>
            </a:solidFill>
            <a:round/>
            <a:headEnd/>
            <a:tailEnd/>
          </a:ln>
        </p:spPr>
        <p:txBody>
          <a:bodyPr/>
          <a:lstStyle/>
          <a:p>
            <a:endParaRPr lang="en-US"/>
          </a:p>
        </p:txBody>
      </p:sp>
      <p:sp>
        <p:nvSpPr>
          <p:cNvPr id="22" name="Line 200"/>
          <p:cNvSpPr>
            <a:spLocks noChangeShapeType="1"/>
          </p:cNvSpPr>
          <p:nvPr/>
        </p:nvSpPr>
        <p:spPr bwMode="auto">
          <a:xfrm flipV="1">
            <a:off x="6779432" y="3556493"/>
            <a:ext cx="2084" cy="613169"/>
          </a:xfrm>
          <a:prstGeom prst="line">
            <a:avLst/>
          </a:prstGeom>
          <a:noFill/>
          <a:ln w="0">
            <a:solidFill>
              <a:srgbClr val="000000"/>
            </a:solidFill>
            <a:round/>
            <a:headEnd/>
            <a:tailEnd/>
          </a:ln>
        </p:spPr>
        <p:txBody>
          <a:bodyPr/>
          <a:lstStyle/>
          <a:p>
            <a:endParaRPr lang="en-US"/>
          </a:p>
        </p:txBody>
      </p:sp>
      <p:sp>
        <p:nvSpPr>
          <p:cNvPr id="23" name="Line 201"/>
          <p:cNvSpPr>
            <a:spLocks noChangeShapeType="1"/>
          </p:cNvSpPr>
          <p:nvPr/>
        </p:nvSpPr>
        <p:spPr bwMode="auto">
          <a:xfrm>
            <a:off x="6779432" y="5325808"/>
            <a:ext cx="179189" cy="2065"/>
          </a:xfrm>
          <a:prstGeom prst="line">
            <a:avLst/>
          </a:prstGeom>
          <a:noFill/>
          <a:ln w="0">
            <a:solidFill>
              <a:srgbClr val="000000"/>
            </a:solidFill>
            <a:round/>
            <a:headEnd/>
            <a:tailEnd/>
          </a:ln>
        </p:spPr>
        <p:txBody>
          <a:bodyPr/>
          <a:lstStyle/>
          <a:p>
            <a:endParaRPr lang="en-US"/>
          </a:p>
        </p:txBody>
      </p:sp>
      <p:sp>
        <p:nvSpPr>
          <p:cNvPr id="24" name="Line 202"/>
          <p:cNvSpPr>
            <a:spLocks noChangeShapeType="1"/>
          </p:cNvSpPr>
          <p:nvPr/>
        </p:nvSpPr>
        <p:spPr bwMode="auto">
          <a:xfrm>
            <a:off x="6958621" y="5325808"/>
            <a:ext cx="2084" cy="615234"/>
          </a:xfrm>
          <a:prstGeom prst="line">
            <a:avLst/>
          </a:prstGeom>
          <a:noFill/>
          <a:ln w="0">
            <a:solidFill>
              <a:srgbClr val="000000"/>
            </a:solidFill>
            <a:round/>
            <a:headEnd/>
            <a:tailEnd/>
          </a:ln>
        </p:spPr>
        <p:txBody>
          <a:bodyPr/>
          <a:lstStyle/>
          <a:p>
            <a:endParaRPr lang="en-US"/>
          </a:p>
        </p:txBody>
      </p:sp>
      <p:sp>
        <p:nvSpPr>
          <p:cNvPr id="25" name="Line 203"/>
          <p:cNvSpPr>
            <a:spLocks noChangeShapeType="1"/>
          </p:cNvSpPr>
          <p:nvPr/>
        </p:nvSpPr>
        <p:spPr bwMode="auto">
          <a:xfrm flipH="1">
            <a:off x="6779432" y="5941042"/>
            <a:ext cx="179189" cy="2065"/>
          </a:xfrm>
          <a:prstGeom prst="line">
            <a:avLst/>
          </a:prstGeom>
          <a:noFill/>
          <a:ln w="0">
            <a:solidFill>
              <a:srgbClr val="000000"/>
            </a:solidFill>
            <a:round/>
            <a:headEnd/>
            <a:tailEnd/>
          </a:ln>
        </p:spPr>
        <p:txBody>
          <a:bodyPr/>
          <a:lstStyle/>
          <a:p>
            <a:endParaRPr lang="en-US"/>
          </a:p>
        </p:txBody>
      </p:sp>
      <p:sp>
        <p:nvSpPr>
          <p:cNvPr id="26" name="Line 204"/>
          <p:cNvSpPr>
            <a:spLocks noChangeShapeType="1"/>
          </p:cNvSpPr>
          <p:nvPr/>
        </p:nvSpPr>
        <p:spPr bwMode="auto">
          <a:xfrm flipV="1">
            <a:off x="6779432" y="5325808"/>
            <a:ext cx="2084" cy="615234"/>
          </a:xfrm>
          <a:prstGeom prst="line">
            <a:avLst/>
          </a:prstGeom>
          <a:noFill/>
          <a:ln w="0">
            <a:solidFill>
              <a:srgbClr val="000000"/>
            </a:solidFill>
            <a:round/>
            <a:headEnd/>
            <a:tailEnd/>
          </a:ln>
        </p:spPr>
        <p:txBody>
          <a:bodyPr/>
          <a:lstStyle/>
          <a:p>
            <a:endParaRPr lang="en-US"/>
          </a:p>
        </p:txBody>
      </p:sp>
      <p:sp>
        <p:nvSpPr>
          <p:cNvPr id="27" name="Line 205"/>
          <p:cNvSpPr>
            <a:spLocks noChangeShapeType="1"/>
          </p:cNvSpPr>
          <p:nvPr/>
        </p:nvSpPr>
        <p:spPr bwMode="auto">
          <a:xfrm>
            <a:off x="6779432" y="2664610"/>
            <a:ext cx="179189" cy="2065"/>
          </a:xfrm>
          <a:prstGeom prst="line">
            <a:avLst/>
          </a:prstGeom>
          <a:noFill/>
          <a:ln w="0">
            <a:solidFill>
              <a:srgbClr val="000000"/>
            </a:solidFill>
            <a:round/>
            <a:headEnd/>
            <a:tailEnd/>
          </a:ln>
        </p:spPr>
        <p:txBody>
          <a:bodyPr/>
          <a:lstStyle/>
          <a:p>
            <a:endParaRPr lang="en-US"/>
          </a:p>
        </p:txBody>
      </p:sp>
      <p:sp>
        <p:nvSpPr>
          <p:cNvPr id="28" name="Line 206"/>
          <p:cNvSpPr>
            <a:spLocks noChangeShapeType="1"/>
          </p:cNvSpPr>
          <p:nvPr/>
        </p:nvSpPr>
        <p:spPr bwMode="auto">
          <a:xfrm>
            <a:off x="6958621" y="2664610"/>
            <a:ext cx="2084" cy="615234"/>
          </a:xfrm>
          <a:prstGeom prst="line">
            <a:avLst/>
          </a:prstGeom>
          <a:noFill/>
          <a:ln w="0">
            <a:solidFill>
              <a:srgbClr val="000000"/>
            </a:solidFill>
            <a:round/>
            <a:headEnd/>
            <a:tailEnd/>
          </a:ln>
        </p:spPr>
        <p:txBody>
          <a:bodyPr/>
          <a:lstStyle/>
          <a:p>
            <a:endParaRPr lang="en-US"/>
          </a:p>
        </p:txBody>
      </p:sp>
      <p:sp>
        <p:nvSpPr>
          <p:cNvPr id="29" name="Line 207"/>
          <p:cNvSpPr>
            <a:spLocks noChangeShapeType="1"/>
          </p:cNvSpPr>
          <p:nvPr/>
        </p:nvSpPr>
        <p:spPr bwMode="auto">
          <a:xfrm flipH="1">
            <a:off x="6779432" y="3279845"/>
            <a:ext cx="179189" cy="2065"/>
          </a:xfrm>
          <a:prstGeom prst="line">
            <a:avLst/>
          </a:prstGeom>
          <a:noFill/>
          <a:ln w="0">
            <a:solidFill>
              <a:srgbClr val="000000"/>
            </a:solidFill>
            <a:round/>
            <a:headEnd/>
            <a:tailEnd/>
          </a:ln>
        </p:spPr>
        <p:txBody>
          <a:bodyPr/>
          <a:lstStyle/>
          <a:p>
            <a:endParaRPr lang="en-US"/>
          </a:p>
        </p:txBody>
      </p:sp>
      <p:sp>
        <p:nvSpPr>
          <p:cNvPr id="30" name="Line 208"/>
          <p:cNvSpPr>
            <a:spLocks noChangeShapeType="1"/>
          </p:cNvSpPr>
          <p:nvPr/>
        </p:nvSpPr>
        <p:spPr bwMode="auto">
          <a:xfrm flipV="1">
            <a:off x="6779432" y="2664610"/>
            <a:ext cx="2084" cy="615234"/>
          </a:xfrm>
          <a:prstGeom prst="line">
            <a:avLst/>
          </a:prstGeom>
          <a:noFill/>
          <a:ln w="0">
            <a:solidFill>
              <a:srgbClr val="000000"/>
            </a:solidFill>
            <a:round/>
            <a:headEnd/>
            <a:tailEnd/>
          </a:ln>
        </p:spPr>
        <p:txBody>
          <a:bodyPr/>
          <a:lstStyle/>
          <a:p>
            <a:endParaRPr lang="en-US"/>
          </a:p>
        </p:txBody>
      </p:sp>
      <p:sp>
        <p:nvSpPr>
          <p:cNvPr id="31" name="Line 209"/>
          <p:cNvSpPr>
            <a:spLocks noChangeShapeType="1"/>
          </p:cNvSpPr>
          <p:nvPr/>
        </p:nvSpPr>
        <p:spPr bwMode="auto">
          <a:xfrm>
            <a:off x="6779432" y="1774792"/>
            <a:ext cx="179189" cy="2065"/>
          </a:xfrm>
          <a:prstGeom prst="line">
            <a:avLst/>
          </a:prstGeom>
          <a:noFill/>
          <a:ln w="0">
            <a:solidFill>
              <a:srgbClr val="000000"/>
            </a:solidFill>
            <a:round/>
            <a:headEnd/>
            <a:tailEnd/>
          </a:ln>
        </p:spPr>
        <p:txBody>
          <a:bodyPr/>
          <a:lstStyle/>
          <a:p>
            <a:endParaRPr lang="en-US"/>
          </a:p>
        </p:txBody>
      </p:sp>
      <p:sp>
        <p:nvSpPr>
          <p:cNvPr id="32" name="Line 210"/>
          <p:cNvSpPr>
            <a:spLocks noChangeShapeType="1"/>
          </p:cNvSpPr>
          <p:nvPr/>
        </p:nvSpPr>
        <p:spPr bwMode="auto">
          <a:xfrm>
            <a:off x="6958621" y="1774792"/>
            <a:ext cx="2084" cy="613169"/>
          </a:xfrm>
          <a:prstGeom prst="line">
            <a:avLst/>
          </a:prstGeom>
          <a:noFill/>
          <a:ln w="0">
            <a:solidFill>
              <a:srgbClr val="000000"/>
            </a:solidFill>
            <a:round/>
            <a:headEnd/>
            <a:tailEnd/>
          </a:ln>
        </p:spPr>
        <p:txBody>
          <a:bodyPr/>
          <a:lstStyle/>
          <a:p>
            <a:endParaRPr lang="en-US"/>
          </a:p>
        </p:txBody>
      </p:sp>
      <p:sp>
        <p:nvSpPr>
          <p:cNvPr id="33" name="Line 211"/>
          <p:cNvSpPr>
            <a:spLocks noChangeShapeType="1"/>
          </p:cNvSpPr>
          <p:nvPr/>
        </p:nvSpPr>
        <p:spPr bwMode="auto">
          <a:xfrm flipH="1">
            <a:off x="6779432" y="2387962"/>
            <a:ext cx="179189" cy="2065"/>
          </a:xfrm>
          <a:prstGeom prst="line">
            <a:avLst/>
          </a:prstGeom>
          <a:noFill/>
          <a:ln w="0">
            <a:solidFill>
              <a:srgbClr val="000000"/>
            </a:solidFill>
            <a:round/>
            <a:headEnd/>
            <a:tailEnd/>
          </a:ln>
        </p:spPr>
        <p:txBody>
          <a:bodyPr/>
          <a:lstStyle/>
          <a:p>
            <a:endParaRPr lang="en-US"/>
          </a:p>
        </p:txBody>
      </p:sp>
      <p:sp>
        <p:nvSpPr>
          <p:cNvPr id="34" name="Line 212"/>
          <p:cNvSpPr>
            <a:spLocks noChangeShapeType="1"/>
          </p:cNvSpPr>
          <p:nvPr/>
        </p:nvSpPr>
        <p:spPr bwMode="auto">
          <a:xfrm flipV="1">
            <a:off x="6779432" y="1774792"/>
            <a:ext cx="2084" cy="613169"/>
          </a:xfrm>
          <a:prstGeom prst="line">
            <a:avLst/>
          </a:prstGeom>
          <a:noFill/>
          <a:ln w="0">
            <a:solidFill>
              <a:srgbClr val="000000"/>
            </a:solidFill>
            <a:round/>
            <a:headEnd/>
            <a:tailEnd/>
          </a:ln>
        </p:spPr>
        <p:txBody>
          <a:bodyPr/>
          <a:lstStyle/>
          <a:p>
            <a:endParaRPr lang="en-US"/>
          </a:p>
        </p:txBody>
      </p:sp>
      <p:sp>
        <p:nvSpPr>
          <p:cNvPr id="35" name="Line 213"/>
          <p:cNvSpPr>
            <a:spLocks noChangeShapeType="1"/>
          </p:cNvSpPr>
          <p:nvPr/>
        </p:nvSpPr>
        <p:spPr bwMode="auto">
          <a:xfrm>
            <a:off x="6869027" y="5055353"/>
            <a:ext cx="2084" cy="276649"/>
          </a:xfrm>
          <a:prstGeom prst="line">
            <a:avLst/>
          </a:prstGeom>
          <a:noFill/>
          <a:ln w="0">
            <a:solidFill>
              <a:srgbClr val="000000"/>
            </a:solidFill>
            <a:round/>
            <a:headEnd/>
            <a:tailEnd/>
          </a:ln>
        </p:spPr>
        <p:txBody>
          <a:bodyPr/>
          <a:lstStyle/>
          <a:p>
            <a:endParaRPr lang="en-US"/>
          </a:p>
        </p:txBody>
      </p:sp>
      <p:sp>
        <p:nvSpPr>
          <p:cNvPr id="36" name="Line 214"/>
          <p:cNvSpPr>
            <a:spLocks noChangeShapeType="1"/>
          </p:cNvSpPr>
          <p:nvPr/>
        </p:nvSpPr>
        <p:spPr bwMode="auto">
          <a:xfrm>
            <a:off x="6779432" y="4442183"/>
            <a:ext cx="179189" cy="2065"/>
          </a:xfrm>
          <a:prstGeom prst="line">
            <a:avLst/>
          </a:prstGeom>
          <a:noFill/>
          <a:ln w="0">
            <a:solidFill>
              <a:srgbClr val="000000"/>
            </a:solidFill>
            <a:round/>
            <a:headEnd/>
            <a:tailEnd/>
          </a:ln>
        </p:spPr>
        <p:txBody>
          <a:bodyPr/>
          <a:lstStyle/>
          <a:p>
            <a:endParaRPr lang="en-US"/>
          </a:p>
        </p:txBody>
      </p:sp>
      <p:sp>
        <p:nvSpPr>
          <p:cNvPr id="37" name="Line 215"/>
          <p:cNvSpPr>
            <a:spLocks noChangeShapeType="1"/>
          </p:cNvSpPr>
          <p:nvPr/>
        </p:nvSpPr>
        <p:spPr bwMode="auto">
          <a:xfrm>
            <a:off x="6958621" y="4442183"/>
            <a:ext cx="2084" cy="613169"/>
          </a:xfrm>
          <a:prstGeom prst="line">
            <a:avLst/>
          </a:prstGeom>
          <a:noFill/>
          <a:ln w="0">
            <a:solidFill>
              <a:srgbClr val="000000"/>
            </a:solidFill>
            <a:round/>
            <a:headEnd/>
            <a:tailEnd/>
          </a:ln>
        </p:spPr>
        <p:txBody>
          <a:bodyPr/>
          <a:lstStyle/>
          <a:p>
            <a:endParaRPr lang="en-US"/>
          </a:p>
        </p:txBody>
      </p:sp>
      <p:sp>
        <p:nvSpPr>
          <p:cNvPr id="38" name="Line 216"/>
          <p:cNvSpPr>
            <a:spLocks noChangeShapeType="1"/>
          </p:cNvSpPr>
          <p:nvPr/>
        </p:nvSpPr>
        <p:spPr bwMode="auto">
          <a:xfrm flipH="1">
            <a:off x="6779432" y="5055353"/>
            <a:ext cx="179189" cy="2065"/>
          </a:xfrm>
          <a:prstGeom prst="line">
            <a:avLst/>
          </a:prstGeom>
          <a:noFill/>
          <a:ln w="0">
            <a:solidFill>
              <a:srgbClr val="000000"/>
            </a:solidFill>
            <a:round/>
            <a:headEnd/>
            <a:tailEnd/>
          </a:ln>
        </p:spPr>
        <p:txBody>
          <a:bodyPr/>
          <a:lstStyle/>
          <a:p>
            <a:endParaRPr lang="en-US"/>
          </a:p>
        </p:txBody>
      </p:sp>
      <p:sp>
        <p:nvSpPr>
          <p:cNvPr id="39" name="Line 217"/>
          <p:cNvSpPr>
            <a:spLocks noChangeShapeType="1"/>
          </p:cNvSpPr>
          <p:nvPr/>
        </p:nvSpPr>
        <p:spPr bwMode="auto">
          <a:xfrm flipV="1">
            <a:off x="6779432" y="4442183"/>
            <a:ext cx="2084" cy="613169"/>
          </a:xfrm>
          <a:prstGeom prst="line">
            <a:avLst/>
          </a:prstGeom>
          <a:noFill/>
          <a:ln w="0">
            <a:solidFill>
              <a:srgbClr val="000000"/>
            </a:solidFill>
            <a:round/>
            <a:headEnd/>
            <a:tailEnd/>
          </a:ln>
        </p:spPr>
        <p:txBody>
          <a:bodyPr/>
          <a:lstStyle/>
          <a:p>
            <a:endParaRPr lang="en-US"/>
          </a:p>
        </p:txBody>
      </p:sp>
      <p:graphicFrame>
        <p:nvGraphicFramePr>
          <p:cNvPr id="40" name="Object 218"/>
          <p:cNvGraphicFramePr>
            <a:graphicFrameLocks noChangeAspect="1"/>
          </p:cNvGraphicFramePr>
          <p:nvPr/>
        </p:nvGraphicFramePr>
        <p:xfrm>
          <a:off x="6991962" y="1991569"/>
          <a:ext cx="843856" cy="278713"/>
        </p:xfrm>
        <a:graphic>
          <a:graphicData uri="http://schemas.openxmlformats.org/presentationml/2006/ole">
            <p:oleObj spid="_x0000_s2076" name="Equation" r:id="rId7" imgW="520560" imgH="215640" progId="Equation.3">
              <p:embed/>
            </p:oleObj>
          </a:graphicData>
        </a:graphic>
      </p:graphicFrame>
      <p:graphicFrame>
        <p:nvGraphicFramePr>
          <p:cNvPr id="41" name="Object 219"/>
          <p:cNvGraphicFramePr>
            <a:graphicFrameLocks noChangeAspect="1"/>
          </p:cNvGraphicFramePr>
          <p:nvPr/>
        </p:nvGraphicFramePr>
        <p:xfrm>
          <a:off x="6991962" y="2827355"/>
          <a:ext cx="522983" cy="279850"/>
        </p:xfrm>
        <a:graphic>
          <a:graphicData uri="http://schemas.openxmlformats.org/presentationml/2006/ole">
            <p:oleObj spid="_x0000_s2077" name="Equation" r:id="rId8" imgW="317160" imgH="215640" progId="Equation.3">
              <p:embed/>
            </p:oleObj>
          </a:graphicData>
        </a:graphic>
      </p:graphicFrame>
      <p:graphicFrame>
        <p:nvGraphicFramePr>
          <p:cNvPr id="42" name="Object 220"/>
          <p:cNvGraphicFramePr>
            <a:graphicFrameLocks noChangeAspect="1"/>
          </p:cNvGraphicFramePr>
          <p:nvPr/>
        </p:nvGraphicFramePr>
        <p:xfrm>
          <a:off x="7012777" y="3721777"/>
          <a:ext cx="350044" cy="279851"/>
        </p:xfrm>
        <a:graphic>
          <a:graphicData uri="http://schemas.openxmlformats.org/presentationml/2006/ole">
            <p:oleObj spid="_x0000_s2078" name="Equation" r:id="rId9" imgW="266400" imgH="215640" progId="Equation.3">
              <p:embed/>
            </p:oleObj>
          </a:graphicData>
        </a:graphic>
      </p:graphicFrame>
      <p:graphicFrame>
        <p:nvGraphicFramePr>
          <p:cNvPr id="43" name="Object 221"/>
          <p:cNvGraphicFramePr>
            <a:graphicFrameLocks noChangeAspect="1"/>
          </p:cNvGraphicFramePr>
          <p:nvPr/>
        </p:nvGraphicFramePr>
        <p:xfrm>
          <a:off x="7029463" y="4597024"/>
          <a:ext cx="316706" cy="280778"/>
        </p:xfrm>
        <a:graphic>
          <a:graphicData uri="http://schemas.openxmlformats.org/presentationml/2006/ole">
            <p:oleObj spid="_x0000_s2079" name="Equation" r:id="rId10" imgW="241200" imgH="215640" progId="Equation.3">
              <p:embed/>
            </p:oleObj>
          </a:graphicData>
        </a:graphic>
      </p:graphicFrame>
      <p:graphicFrame>
        <p:nvGraphicFramePr>
          <p:cNvPr id="44" name="Object 222"/>
          <p:cNvGraphicFramePr>
            <a:graphicFrameLocks noChangeAspect="1"/>
          </p:cNvGraphicFramePr>
          <p:nvPr/>
        </p:nvGraphicFramePr>
        <p:xfrm>
          <a:off x="7085721" y="5530197"/>
          <a:ext cx="266700" cy="284908"/>
        </p:xfrm>
        <a:graphic>
          <a:graphicData uri="http://schemas.openxmlformats.org/presentationml/2006/ole">
            <p:oleObj spid="_x0000_s2080" name="Equation" r:id="rId11" imgW="203040" imgH="215640" progId="Equation.3">
              <p:embed/>
            </p:oleObj>
          </a:graphicData>
        </a:graphic>
      </p:graphicFrame>
      <p:sp>
        <p:nvSpPr>
          <p:cNvPr id="45" name="Rectangle 223"/>
          <p:cNvSpPr>
            <a:spLocks noChangeArrowheads="1"/>
          </p:cNvSpPr>
          <p:nvPr/>
        </p:nvSpPr>
        <p:spPr bwMode="auto">
          <a:xfrm>
            <a:off x="6429388" y="4316246"/>
            <a:ext cx="1500188" cy="1783766"/>
          </a:xfrm>
          <a:prstGeom prst="rect">
            <a:avLst/>
          </a:prstGeom>
          <a:noFill/>
          <a:ln w="9525">
            <a:solidFill>
              <a:schemeClr val="bg1"/>
            </a:solidFill>
            <a:prstDash val="dash"/>
            <a:miter lim="800000"/>
            <a:headEnd/>
            <a:tailEnd/>
          </a:ln>
          <a:effectLst/>
        </p:spPr>
        <p:txBody>
          <a:bodyPr wrap="none" anchor="ctr"/>
          <a:lstStyle/>
          <a:p>
            <a:endParaRPr lang="en-US"/>
          </a:p>
        </p:txBody>
      </p:sp>
      <p:sp>
        <p:nvSpPr>
          <p:cNvPr id="46" name="Text Box 224"/>
          <p:cNvSpPr txBox="1">
            <a:spLocks noChangeArrowheads="1"/>
          </p:cNvSpPr>
          <p:nvPr/>
        </p:nvSpPr>
        <p:spPr bwMode="auto">
          <a:xfrm>
            <a:off x="7467018" y="4006564"/>
            <a:ext cx="241697" cy="396393"/>
          </a:xfrm>
          <a:prstGeom prst="rect">
            <a:avLst/>
          </a:prstGeom>
          <a:noFill/>
          <a:ln w="9525">
            <a:noFill/>
            <a:miter lim="800000"/>
            <a:headEnd/>
            <a:tailEnd/>
          </a:ln>
          <a:effectLst/>
        </p:spPr>
        <p:txBody>
          <a:bodyPr wrap="none">
            <a:spAutoFit/>
          </a:bodyPr>
          <a:lstStyle/>
          <a:p>
            <a:pPr eaLnBrk="0" hangingPunct="0"/>
            <a:endParaRPr lang="sr-Latn-CS" sz="1400">
              <a:latin typeface="Times New Roman" pitchFamily="18" charset="0"/>
            </a:endParaRPr>
          </a:p>
        </p:txBody>
      </p:sp>
      <p:sp>
        <p:nvSpPr>
          <p:cNvPr id="47" name="TextBox 46"/>
          <p:cNvSpPr txBox="1"/>
          <p:nvPr/>
        </p:nvSpPr>
        <p:spPr>
          <a:xfrm>
            <a:off x="6429388" y="1142984"/>
            <a:ext cx="1500198" cy="354614"/>
          </a:xfrm>
          <a:prstGeom prst="rect">
            <a:avLst/>
          </a:prstGeom>
          <a:noFill/>
        </p:spPr>
        <p:txBody>
          <a:bodyPr wrap="square" rtlCol="0">
            <a:spAutoFit/>
          </a:bodyPr>
          <a:lstStyle/>
          <a:p>
            <a:r>
              <a:rPr lang="sr-Latn-CS" sz="1400" dirty="0" smtClean="0">
                <a:latin typeface="+mj-lt"/>
              </a:rPr>
              <a:t>110kV</a:t>
            </a:r>
            <a:endParaRPr lang="sr-Latn-CS" sz="1400" dirty="0">
              <a:latin typeface="+mj-lt"/>
            </a:endParaRPr>
          </a:p>
        </p:txBody>
      </p:sp>
    </p:spTree>
    <p:extLst>
      <p:ext uri="{BB962C8B-B14F-4D97-AF65-F5344CB8AC3E}">
        <p14:creationId xmlns:p14="http://schemas.microsoft.com/office/powerpoint/2010/main" xmlns="" val="40000652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99050"/>
            <a:ext cx="8472518" cy="938962"/>
          </a:xfrm>
        </p:spPr>
        <p:txBody>
          <a:bodyPr>
            <a:noAutofit/>
          </a:bodyPr>
          <a:lstStyle/>
          <a:p>
            <a:r>
              <a:rPr lang="sr-Latn-CS" sz="3600" dirty="0" smtClean="0"/>
              <a:t>Impedansa peći pri nominalnom radu</a:t>
            </a:r>
            <a:endParaRPr lang="sr-Latn-CS" sz="3600" dirty="0"/>
          </a:p>
        </p:txBody>
      </p:sp>
      <p:graphicFrame>
        <p:nvGraphicFramePr>
          <p:cNvPr id="21507" name="Object 3"/>
          <p:cNvGraphicFramePr>
            <a:graphicFrameLocks noChangeAspect="1"/>
          </p:cNvGraphicFramePr>
          <p:nvPr/>
        </p:nvGraphicFramePr>
        <p:xfrm>
          <a:off x="571472" y="2071678"/>
          <a:ext cx="2667000" cy="914400"/>
        </p:xfrm>
        <a:graphic>
          <a:graphicData uri="http://schemas.openxmlformats.org/presentationml/2006/ole">
            <p:oleObj spid="_x0000_s4116" name="Equation" r:id="rId3" imgW="1333440" imgH="457200" progId="Equation.3">
              <p:embed/>
            </p:oleObj>
          </a:graphicData>
        </a:graphic>
      </p:graphicFrame>
      <p:graphicFrame>
        <p:nvGraphicFramePr>
          <p:cNvPr id="21508" name="Object 4"/>
          <p:cNvGraphicFramePr>
            <a:graphicFrameLocks noChangeAspect="1"/>
          </p:cNvGraphicFramePr>
          <p:nvPr/>
        </p:nvGraphicFramePr>
        <p:xfrm>
          <a:off x="642910" y="3214686"/>
          <a:ext cx="1879600" cy="508000"/>
        </p:xfrm>
        <a:graphic>
          <a:graphicData uri="http://schemas.openxmlformats.org/presentationml/2006/ole">
            <p:oleObj spid="_x0000_s4117" name="Equation" r:id="rId4" imgW="939600" imgH="253800" progId="Equation.3">
              <p:embed/>
            </p:oleObj>
          </a:graphicData>
        </a:graphic>
      </p:graphicFrame>
      <p:graphicFrame>
        <p:nvGraphicFramePr>
          <p:cNvPr id="21509" name="Object 5"/>
          <p:cNvGraphicFramePr>
            <a:graphicFrameLocks noChangeAspect="1"/>
          </p:cNvGraphicFramePr>
          <p:nvPr/>
        </p:nvGraphicFramePr>
        <p:xfrm>
          <a:off x="687388" y="4143380"/>
          <a:ext cx="4211637" cy="534988"/>
        </p:xfrm>
        <a:graphic>
          <a:graphicData uri="http://schemas.openxmlformats.org/presentationml/2006/ole">
            <p:oleObj spid="_x0000_s4118" name="Equation" r:id="rId5" imgW="2400120" imgH="304560" progId="Equation.3">
              <p:embed/>
            </p:oleObj>
          </a:graphicData>
        </a:graphic>
      </p:graphicFrame>
      <p:sp>
        <p:nvSpPr>
          <p:cNvPr id="9" name="Line 182"/>
          <p:cNvSpPr>
            <a:spLocks noChangeShapeType="1"/>
          </p:cNvSpPr>
          <p:nvPr/>
        </p:nvSpPr>
        <p:spPr bwMode="auto">
          <a:xfrm>
            <a:off x="6869027" y="2387962"/>
            <a:ext cx="2084" cy="276649"/>
          </a:xfrm>
          <a:prstGeom prst="line">
            <a:avLst/>
          </a:prstGeom>
          <a:noFill/>
          <a:ln w="0">
            <a:solidFill>
              <a:srgbClr val="000000"/>
            </a:solidFill>
            <a:round/>
            <a:headEnd/>
            <a:tailEnd/>
          </a:ln>
        </p:spPr>
        <p:txBody>
          <a:bodyPr/>
          <a:lstStyle/>
          <a:p>
            <a:endParaRPr lang="en-US"/>
          </a:p>
        </p:txBody>
      </p:sp>
      <p:sp>
        <p:nvSpPr>
          <p:cNvPr id="10" name="Line 183"/>
          <p:cNvSpPr>
            <a:spLocks noChangeShapeType="1"/>
          </p:cNvSpPr>
          <p:nvPr/>
        </p:nvSpPr>
        <p:spPr bwMode="auto">
          <a:xfrm>
            <a:off x="6869027" y="3279845"/>
            <a:ext cx="2084" cy="276649"/>
          </a:xfrm>
          <a:prstGeom prst="line">
            <a:avLst/>
          </a:prstGeom>
          <a:noFill/>
          <a:ln w="0">
            <a:solidFill>
              <a:srgbClr val="000000"/>
            </a:solidFill>
            <a:round/>
            <a:headEnd/>
            <a:tailEnd/>
          </a:ln>
        </p:spPr>
        <p:txBody>
          <a:bodyPr/>
          <a:lstStyle/>
          <a:p>
            <a:endParaRPr lang="en-US"/>
          </a:p>
        </p:txBody>
      </p:sp>
      <p:sp>
        <p:nvSpPr>
          <p:cNvPr id="11" name="Line 184"/>
          <p:cNvSpPr>
            <a:spLocks noChangeShapeType="1"/>
          </p:cNvSpPr>
          <p:nvPr/>
        </p:nvSpPr>
        <p:spPr bwMode="auto">
          <a:xfrm>
            <a:off x="6869027" y="4169663"/>
            <a:ext cx="2084" cy="276649"/>
          </a:xfrm>
          <a:prstGeom prst="line">
            <a:avLst/>
          </a:prstGeom>
          <a:noFill/>
          <a:ln w="0">
            <a:solidFill>
              <a:srgbClr val="000000"/>
            </a:solidFill>
            <a:round/>
            <a:headEnd/>
            <a:tailEnd/>
          </a:ln>
        </p:spPr>
        <p:txBody>
          <a:bodyPr/>
          <a:lstStyle/>
          <a:p>
            <a:endParaRPr lang="en-US"/>
          </a:p>
        </p:txBody>
      </p:sp>
      <p:sp>
        <p:nvSpPr>
          <p:cNvPr id="12" name="Line 185"/>
          <p:cNvSpPr>
            <a:spLocks noChangeShapeType="1"/>
          </p:cNvSpPr>
          <p:nvPr/>
        </p:nvSpPr>
        <p:spPr bwMode="auto">
          <a:xfrm>
            <a:off x="6869027" y="5941042"/>
            <a:ext cx="2084" cy="274584"/>
          </a:xfrm>
          <a:prstGeom prst="line">
            <a:avLst/>
          </a:prstGeom>
          <a:noFill/>
          <a:ln w="0">
            <a:solidFill>
              <a:srgbClr val="000000"/>
            </a:solidFill>
            <a:round/>
            <a:headEnd/>
            <a:tailEnd/>
          </a:ln>
        </p:spPr>
        <p:txBody>
          <a:bodyPr/>
          <a:lstStyle/>
          <a:p>
            <a:endParaRPr lang="en-US"/>
          </a:p>
        </p:txBody>
      </p:sp>
      <p:sp>
        <p:nvSpPr>
          <p:cNvPr id="13" name="Line 186"/>
          <p:cNvSpPr>
            <a:spLocks noChangeShapeType="1"/>
          </p:cNvSpPr>
          <p:nvPr/>
        </p:nvSpPr>
        <p:spPr bwMode="auto">
          <a:xfrm>
            <a:off x="6869027" y="1498143"/>
            <a:ext cx="2084" cy="276649"/>
          </a:xfrm>
          <a:prstGeom prst="line">
            <a:avLst/>
          </a:prstGeom>
          <a:noFill/>
          <a:ln w="0">
            <a:solidFill>
              <a:srgbClr val="000000"/>
            </a:solidFill>
            <a:round/>
            <a:headEnd/>
            <a:tailEnd/>
          </a:ln>
        </p:spPr>
        <p:txBody>
          <a:bodyPr/>
          <a:lstStyle/>
          <a:p>
            <a:endParaRPr lang="en-US"/>
          </a:p>
        </p:txBody>
      </p:sp>
      <p:sp>
        <p:nvSpPr>
          <p:cNvPr id="14" name="Line 187"/>
          <p:cNvSpPr>
            <a:spLocks noChangeShapeType="1"/>
          </p:cNvSpPr>
          <p:nvPr/>
        </p:nvSpPr>
        <p:spPr bwMode="auto">
          <a:xfrm>
            <a:off x="6650249" y="6215627"/>
            <a:ext cx="437555" cy="2065"/>
          </a:xfrm>
          <a:prstGeom prst="line">
            <a:avLst/>
          </a:prstGeom>
          <a:noFill/>
          <a:ln w="0">
            <a:solidFill>
              <a:srgbClr val="000000"/>
            </a:solidFill>
            <a:round/>
            <a:headEnd/>
            <a:tailEnd/>
          </a:ln>
        </p:spPr>
        <p:txBody>
          <a:bodyPr/>
          <a:lstStyle/>
          <a:p>
            <a:endParaRPr lang="en-US"/>
          </a:p>
        </p:txBody>
      </p:sp>
      <p:sp>
        <p:nvSpPr>
          <p:cNvPr id="15" name="Line 188"/>
          <p:cNvSpPr>
            <a:spLocks noChangeShapeType="1"/>
          </p:cNvSpPr>
          <p:nvPr/>
        </p:nvSpPr>
        <p:spPr bwMode="auto">
          <a:xfrm>
            <a:off x="6694005" y="6256918"/>
            <a:ext cx="350044" cy="2065"/>
          </a:xfrm>
          <a:prstGeom prst="line">
            <a:avLst/>
          </a:prstGeom>
          <a:noFill/>
          <a:ln w="0">
            <a:solidFill>
              <a:srgbClr val="000000"/>
            </a:solidFill>
            <a:round/>
            <a:headEnd/>
            <a:tailEnd/>
          </a:ln>
        </p:spPr>
        <p:txBody>
          <a:bodyPr/>
          <a:lstStyle/>
          <a:p>
            <a:endParaRPr lang="en-US"/>
          </a:p>
        </p:txBody>
      </p:sp>
      <p:sp>
        <p:nvSpPr>
          <p:cNvPr id="16" name="Line 189"/>
          <p:cNvSpPr>
            <a:spLocks noChangeShapeType="1"/>
          </p:cNvSpPr>
          <p:nvPr/>
        </p:nvSpPr>
        <p:spPr bwMode="auto">
          <a:xfrm>
            <a:off x="6739844" y="6298208"/>
            <a:ext cx="260450" cy="2065"/>
          </a:xfrm>
          <a:prstGeom prst="line">
            <a:avLst/>
          </a:prstGeom>
          <a:noFill/>
          <a:ln w="0">
            <a:solidFill>
              <a:srgbClr val="000000"/>
            </a:solidFill>
            <a:round/>
            <a:headEnd/>
            <a:tailEnd/>
          </a:ln>
        </p:spPr>
        <p:txBody>
          <a:bodyPr/>
          <a:lstStyle/>
          <a:p>
            <a:endParaRPr lang="en-US"/>
          </a:p>
        </p:txBody>
      </p:sp>
      <p:sp>
        <p:nvSpPr>
          <p:cNvPr id="17" name="Line 190"/>
          <p:cNvSpPr>
            <a:spLocks noChangeShapeType="1"/>
          </p:cNvSpPr>
          <p:nvPr/>
        </p:nvSpPr>
        <p:spPr bwMode="auto">
          <a:xfrm>
            <a:off x="6783599" y="6339499"/>
            <a:ext cx="170855" cy="2065"/>
          </a:xfrm>
          <a:prstGeom prst="line">
            <a:avLst/>
          </a:prstGeom>
          <a:noFill/>
          <a:ln w="0">
            <a:solidFill>
              <a:srgbClr val="000000"/>
            </a:solidFill>
            <a:round/>
            <a:headEnd/>
            <a:tailEnd/>
          </a:ln>
        </p:spPr>
        <p:txBody>
          <a:bodyPr/>
          <a:lstStyle/>
          <a:p>
            <a:endParaRPr lang="en-US"/>
          </a:p>
        </p:txBody>
      </p:sp>
      <p:sp>
        <p:nvSpPr>
          <p:cNvPr id="18" name="Line 191"/>
          <p:cNvSpPr>
            <a:spLocks noChangeShapeType="1"/>
          </p:cNvSpPr>
          <p:nvPr/>
        </p:nvSpPr>
        <p:spPr bwMode="auto">
          <a:xfrm>
            <a:off x="6827355" y="6382854"/>
            <a:ext cx="83344" cy="2065"/>
          </a:xfrm>
          <a:prstGeom prst="line">
            <a:avLst/>
          </a:prstGeom>
          <a:noFill/>
          <a:ln w="0">
            <a:solidFill>
              <a:srgbClr val="000000"/>
            </a:solidFill>
            <a:round/>
            <a:headEnd/>
            <a:tailEnd/>
          </a:ln>
        </p:spPr>
        <p:txBody>
          <a:bodyPr/>
          <a:lstStyle/>
          <a:p>
            <a:endParaRPr lang="en-US"/>
          </a:p>
        </p:txBody>
      </p:sp>
      <p:sp>
        <p:nvSpPr>
          <p:cNvPr id="19" name="Line 192"/>
          <p:cNvSpPr>
            <a:spLocks noChangeShapeType="1"/>
          </p:cNvSpPr>
          <p:nvPr/>
        </p:nvSpPr>
        <p:spPr bwMode="auto">
          <a:xfrm>
            <a:off x="6650249" y="1498143"/>
            <a:ext cx="437555" cy="2065"/>
          </a:xfrm>
          <a:prstGeom prst="line">
            <a:avLst/>
          </a:prstGeom>
          <a:noFill/>
          <a:ln w="0">
            <a:solidFill>
              <a:srgbClr val="000000"/>
            </a:solidFill>
            <a:round/>
            <a:headEnd/>
            <a:tailEnd/>
          </a:ln>
        </p:spPr>
        <p:txBody>
          <a:bodyPr/>
          <a:lstStyle/>
          <a:p>
            <a:endParaRPr lang="en-US"/>
          </a:p>
        </p:txBody>
      </p:sp>
      <p:sp>
        <p:nvSpPr>
          <p:cNvPr id="20" name="Line 197"/>
          <p:cNvSpPr>
            <a:spLocks noChangeShapeType="1"/>
          </p:cNvSpPr>
          <p:nvPr/>
        </p:nvSpPr>
        <p:spPr bwMode="auto">
          <a:xfrm>
            <a:off x="6779432" y="3556493"/>
            <a:ext cx="179189" cy="2065"/>
          </a:xfrm>
          <a:prstGeom prst="line">
            <a:avLst/>
          </a:prstGeom>
          <a:noFill/>
          <a:ln w="0">
            <a:solidFill>
              <a:srgbClr val="000000"/>
            </a:solidFill>
            <a:round/>
            <a:headEnd/>
            <a:tailEnd/>
          </a:ln>
        </p:spPr>
        <p:txBody>
          <a:bodyPr/>
          <a:lstStyle/>
          <a:p>
            <a:endParaRPr lang="en-US"/>
          </a:p>
        </p:txBody>
      </p:sp>
      <p:sp>
        <p:nvSpPr>
          <p:cNvPr id="21" name="Line 198"/>
          <p:cNvSpPr>
            <a:spLocks noChangeShapeType="1"/>
          </p:cNvSpPr>
          <p:nvPr/>
        </p:nvSpPr>
        <p:spPr bwMode="auto">
          <a:xfrm>
            <a:off x="6958621" y="3556493"/>
            <a:ext cx="2084" cy="613169"/>
          </a:xfrm>
          <a:prstGeom prst="line">
            <a:avLst/>
          </a:prstGeom>
          <a:noFill/>
          <a:ln w="0">
            <a:solidFill>
              <a:srgbClr val="000000"/>
            </a:solidFill>
            <a:round/>
            <a:headEnd/>
            <a:tailEnd/>
          </a:ln>
        </p:spPr>
        <p:txBody>
          <a:bodyPr/>
          <a:lstStyle/>
          <a:p>
            <a:endParaRPr lang="en-US"/>
          </a:p>
        </p:txBody>
      </p:sp>
      <p:sp>
        <p:nvSpPr>
          <p:cNvPr id="22" name="Line 199"/>
          <p:cNvSpPr>
            <a:spLocks noChangeShapeType="1"/>
          </p:cNvSpPr>
          <p:nvPr/>
        </p:nvSpPr>
        <p:spPr bwMode="auto">
          <a:xfrm flipH="1">
            <a:off x="6779432" y="4169663"/>
            <a:ext cx="179189" cy="2065"/>
          </a:xfrm>
          <a:prstGeom prst="line">
            <a:avLst/>
          </a:prstGeom>
          <a:noFill/>
          <a:ln w="0">
            <a:solidFill>
              <a:srgbClr val="000000"/>
            </a:solidFill>
            <a:round/>
            <a:headEnd/>
            <a:tailEnd/>
          </a:ln>
        </p:spPr>
        <p:txBody>
          <a:bodyPr/>
          <a:lstStyle/>
          <a:p>
            <a:endParaRPr lang="en-US"/>
          </a:p>
        </p:txBody>
      </p:sp>
      <p:sp>
        <p:nvSpPr>
          <p:cNvPr id="23" name="Line 200"/>
          <p:cNvSpPr>
            <a:spLocks noChangeShapeType="1"/>
          </p:cNvSpPr>
          <p:nvPr/>
        </p:nvSpPr>
        <p:spPr bwMode="auto">
          <a:xfrm flipV="1">
            <a:off x="6779432" y="3556493"/>
            <a:ext cx="2084" cy="613169"/>
          </a:xfrm>
          <a:prstGeom prst="line">
            <a:avLst/>
          </a:prstGeom>
          <a:noFill/>
          <a:ln w="0">
            <a:solidFill>
              <a:srgbClr val="000000"/>
            </a:solidFill>
            <a:round/>
            <a:headEnd/>
            <a:tailEnd/>
          </a:ln>
        </p:spPr>
        <p:txBody>
          <a:bodyPr/>
          <a:lstStyle/>
          <a:p>
            <a:endParaRPr lang="en-US"/>
          </a:p>
        </p:txBody>
      </p:sp>
      <p:sp>
        <p:nvSpPr>
          <p:cNvPr id="24" name="Line 201"/>
          <p:cNvSpPr>
            <a:spLocks noChangeShapeType="1"/>
          </p:cNvSpPr>
          <p:nvPr/>
        </p:nvSpPr>
        <p:spPr bwMode="auto">
          <a:xfrm>
            <a:off x="6779432" y="5325808"/>
            <a:ext cx="179189" cy="2065"/>
          </a:xfrm>
          <a:prstGeom prst="line">
            <a:avLst/>
          </a:prstGeom>
          <a:noFill/>
          <a:ln w="0">
            <a:solidFill>
              <a:srgbClr val="000000"/>
            </a:solidFill>
            <a:round/>
            <a:headEnd/>
            <a:tailEnd/>
          </a:ln>
        </p:spPr>
        <p:txBody>
          <a:bodyPr/>
          <a:lstStyle/>
          <a:p>
            <a:endParaRPr lang="en-US"/>
          </a:p>
        </p:txBody>
      </p:sp>
      <p:sp>
        <p:nvSpPr>
          <p:cNvPr id="25" name="Line 202"/>
          <p:cNvSpPr>
            <a:spLocks noChangeShapeType="1"/>
          </p:cNvSpPr>
          <p:nvPr/>
        </p:nvSpPr>
        <p:spPr bwMode="auto">
          <a:xfrm>
            <a:off x="6958621" y="5325808"/>
            <a:ext cx="2084" cy="615234"/>
          </a:xfrm>
          <a:prstGeom prst="line">
            <a:avLst/>
          </a:prstGeom>
          <a:noFill/>
          <a:ln w="0">
            <a:solidFill>
              <a:srgbClr val="000000"/>
            </a:solidFill>
            <a:round/>
            <a:headEnd/>
            <a:tailEnd/>
          </a:ln>
        </p:spPr>
        <p:txBody>
          <a:bodyPr/>
          <a:lstStyle/>
          <a:p>
            <a:endParaRPr lang="en-US"/>
          </a:p>
        </p:txBody>
      </p:sp>
      <p:sp>
        <p:nvSpPr>
          <p:cNvPr id="26" name="Line 203"/>
          <p:cNvSpPr>
            <a:spLocks noChangeShapeType="1"/>
          </p:cNvSpPr>
          <p:nvPr/>
        </p:nvSpPr>
        <p:spPr bwMode="auto">
          <a:xfrm flipH="1">
            <a:off x="6779432" y="5941042"/>
            <a:ext cx="179189" cy="2065"/>
          </a:xfrm>
          <a:prstGeom prst="line">
            <a:avLst/>
          </a:prstGeom>
          <a:noFill/>
          <a:ln w="0">
            <a:solidFill>
              <a:srgbClr val="000000"/>
            </a:solidFill>
            <a:round/>
            <a:headEnd/>
            <a:tailEnd/>
          </a:ln>
        </p:spPr>
        <p:txBody>
          <a:bodyPr/>
          <a:lstStyle/>
          <a:p>
            <a:endParaRPr lang="en-US"/>
          </a:p>
        </p:txBody>
      </p:sp>
      <p:sp>
        <p:nvSpPr>
          <p:cNvPr id="27" name="Line 204"/>
          <p:cNvSpPr>
            <a:spLocks noChangeShapeType="1"/>
          </p:cNvSpPr>
          <p:nvPr/>
        </p:nvSpPr>
        <p:spPr bwMode="auto">
          <a:xfrm flipV="1">
            <a:off x="6779432" y="5325808"/>
            <a:ext cx="2084" cy="615234"/>
          </a:xfrm>
          <a:prstGeom prst="line">
            <a:avLst/>
          </a:prstGeom>
          <a:noFill/>
          <a:ln w="0">
            <a:solidFill>
              <a:srgbClr val="000000"/>
            </a:solidFill>
            <a:round/>
            <a:headEnd/>
            <a:tailEnd/>
          </a:ln>
        </p:spPr>
        <p:txBody>
          <a:bodyPr/>
          <a:lstStyle/>
          <a:p>
            <a:endParaRPr lang="en-US"/>
          </a:p>
        </p:txBody>
      </p:sp>
      <p:sp>
        <p:nvSpPr>
          <p:cNvPr id="28" name="Line 205"/>
          <p:cNvSpPr>
            <a:spLocks noChangeShapeType="1"/>
          </p:cNvSpPr>
          <p:nvPr/>
        </p:nvSpPr>
        <p:spPr bwMode="auto">
          <a:xfrm>
            <a:off x="6779432" y="2664610"/>
            <a:ext cx="179189" cy="2065"/>
          </a:xfrm>
          <a:prstGeom prst="line">
            <a:avLst/>
          </a:prstGeom>
          <a:noFill/>
          <a:ln w="0">
            <a:solidFill>
              <a:srgbClr val="000000"/>
            </a:solidFill>
            <a:round/>
            <a:headEnd/>
            <a:tailEnd/>
          </a:ln>
        </p:spPr>
        <p:txBody>
          <a:bodyPr/>
          <a:lstStyle/>
          <a:p>
            <a:endParaRPr lang="en-US"/>
          </a:p>
        </p:txBody>
      </p:sp>
      <p:sp>
        <p:nvSpPr>
          <p:cNvPr id="29" name="Line 206"/>
          <p:cNvSpPr>
            <a:spLocks noChangeShapeType="1"/>
          </p:cNvSpPr>
          <p:nvPr/>
        </p:nvSpPr>
        <p:spPr bwMode="auto">
          <a:xfrm>
            <a:off x="6958621" y="2664610"/>
            <a:ext cx="2084" cy="615234"/>
          </a:xfrm>
          <a:prstGeom prst="line">
            <a:avLst/>
          </a:prstGeom>
          <a:noFill/>
          <a:ln w="0">
            <a:solidFill>
              <a:srgbClr val="000000"/>
            </a:solidFill>
            <a:round/>
            <a:headEnd/>
            <a:tailEnd/>
          </a:ln>
        </p:spPr>
        <p:txBody>
          <a:bodyPr/>
          <a:lstStyle/>
          <a:p>
            <a:endParaRPr lang="en-US"/>
          </a:p>
        </p:txBody>
      </p:sp>
      <p:sp>
        <p:nvSpPr>
          <p:cNvPr id="30" name="Line 207"/>
          <p:cNvSpPr>
            <a:spLocks noChangeShapeType="1"/>
          </p:cNvSpPr>
          <p:nvPr/>
        </p:nvSpPr>
        <p:spPr bwMode="auto">
          <a:xfrm flipH="1">
            <a:off x="6779432" y="3279845"/>
            <a:ext cx="179189" cy="2065"/>
          </a:xfrm>
          <a:prstGeom prst="line">
            <a:avLst/>
          </a:prstGeom>
          <a:noFill/>
          <a:ln w="0">
            <a:solidFill>
              <a:srgbClr val="000000"/>
            </a:solidFill>
            <a:round/>
            <a:headEnd/>
            <a:tailEnd/>
          </a:ln>
        </p:spPr>
        <p:txBody>
          <a:bodyPr/>
          <a:lstStyle/>
          <a:p>
            <a:endParaRPr lang="en-US"/>
          </a:p>
        </p:txBody>
      </p:sp>
      <p:sp>
        <p:nvSpPr>
          <p:cNvPr id="31" name="Line 208"/>
          <p:cNvSpPr>
            <a:spLocks noChangeShapeType="1"/>
          </p:cNvSpPr>
          <p:nvPr/>
        </p:nvSpPr>
        <p:spPr bwMode="auto">
          <a:xfrm flipV="1">
            <a:off x="6779432" y="2664610"/>
            <a:ext cx="2084" cy="615234"/>
          </a:xfrm>
          <a:prstGeom prst="line">
            <a:avLst/>
          </a:prstGeom>
          <a:noFill/>
          <a:ln w="0">
            <a:solidFill>
              <a:srgbClr val="000000"/>
            </a:solidFill>
            <a:round/>
            <a:headEnd/>
            <a:tailEnd/>
          </a:ln>
        </p:spPr>
        <p:txBody>
          <a:bodyPr/>
          <a:lstStyle/>
          <a:p>
            <a:endParaRPr lang="en-US"/>
          </a:p>
        </p:txBody>
      </p:sp>
      <p:sp>
        <p:nvSpPr>
          <p:cNvPr id="32" name="Line 209"/>
          <p:cNvSpPr>
            <a:spLocks noChangeShapeType="1"/>
          </p:cNvSpPr>
          <p:nvPr/>
        </p:nvSpPr>
        <p:spPr bwMode="auto">
          <a:xfrm>
            <a:off x="6779432" y="1774792"/>
            <a:ext cx="179189" cy="2065"/>
          </a:xfrm>
          <a:prstGeom prst="line">
            <a:avLst/>
          </a:prstGeom>
          <a:noFill/>
          <a:ln w="0">
            <a:solidFill>
              <a:srgbClr val="000000"/>
            </a:solidFill>
            <a:round/>
            <a:headEnd/>
            <a:tailEnd/>
          </a:ln>
        </p:spPr>
        <p:txBody>
          <a:bodyPr/>
          <a:lstStyle/>
          <a:p>
            <a:endParaRPr lang="en-US"/>
          </a:p>
        </p:txBody>
      </p:sp>
      <p:sp>
        <p:nvSpPr>
          <p:cNvPr id="33" name="Line 210"/>
          <p:cNvSpPr>
            <a:spLocks noChangeShapeType="1"/>
          </p:cNvSpPr>
          <p:nvPr/>
        </p:nvSpPr>
        <p:spPr bwMode="auto">
          <a:xfrm>
            <a:off x="6958621" y="1774792"/>
            <a:ext cx="2084" cy="613169"/>
          </a:xfrm>
          <a:prstGeom prst="line">
            <a:avLst/>
          </a:prstGeom>
          <a:noFill/>
          <a:ln w="0">
            <a:solidFill>
              <a:srgbClr val="000000"/>
            </a:solidFill>
            <a:round/>
            <a:headEnd/>
            <a:tailEnd/>
          </a:ln>
        </p:spPr>
        <p:txBody>
          <a:bodyPr/>
          <a:lstStyle/>
          <a:p>
            <a:endParaRPr lang="en-US"/>
          </a:p>
        </p:txBody>
      </p:sp>
      <p:sp>
        <p:nvSpPr>
          <p:cNvPr id="34" name="Line 211"/>
          <p:cNvSpPr>
            <a:spLocks noChangeShapeType="1"/>
          </p:cNvSpPr>
          <p:nvPr/>
        </p:nvSpPr>
        <p:spPr bwMode="auto">
          <a:xfrm flipH="1">
            <a:off x="6779432" y="2387962"/>
            <a:ext cx="179189" cy="2065"/>
          </a:xfrm>
          <a:prstGeom prst="line">
            <a:avLst/>
          </a:prstGeom>
          <a:noFill/>
          <a:ln w="0">
            <a:solidFill>
              <a:srgbClr val="000000"/>
            </a:solidFill>
            <a:round/>
            <a:headEnd/>
            <a:tailEnd/>
          </a:ln>
        </p:spPr>
        <p:txBody>
          <a:bodyPr/>
          <a:lstStyle/>
          <a:p>
            <a:endParaRPr lang="en-US"/>
          </a:p>
        </p:txBody>
      </p:sp>
      <p:sp>
        <p:nvSpPr>
          <p:cNvPr id="35" name="Line 212"/>
          <p:cNvSpPr>
            <a:spLocks noChangeShapeType="1"/>
          </p:cNvSpPr>
          <p:nvPr/>
        </p:nvSpPr>
        <p:spPr bwMode="auto">
          <a:xfrm flipV="1">
            <a:off x="6779432" y="1774792"/>
            <a:ext cx="2084" cy="613169"/>
          </a:xfrm>
          <a:prstGeom prst="line">
            <a:avLst/>
          </a:prstGeom>
          <a:noFill/>
          <a:ln w="0">
            <a:solidFill>
              <a:srgbClr val="000000"/>
            </a:solidFill>
            <a:round/>
            <a:headEnd/>
            <a:tailEnd/>
          </a:ln>
        </p:spPr>
        <p:txBody>
          <a:bodyPr/>
          <a:lstStyle/>
          <a:p>
            <a:endParaRPr lang="en-US"/>
          </a:p>
        </p:txBody>
      </p:sp>
      <p:sp>
        <p:nvSpPr>
          <p:cNvPr id="36" name="Line 213"/>
          <p:cNvSpPr>
            <a:spLocks noChangeShapeType="1"/>
          </p:cNvSpPr>
          <p:nvPr/>
        </p:nvSpPr>
        <p:spPr bwMode="auto">
          <a:xfrm>
            <a:off x="6869027" y="5055353"/>
            <a:ext cx="2084" cy="276649"/>
          </a:xfrm>
          <a:prstGeom prst="line">
            <a:avLst/>
          </a:prstGeom>
          <a:noFill/>
          <a:ln w="0">
            <a:solidFill>
              <a:srgbClr val="000000"/>
            </a:solidFill>
            <a:round/>
            <a:headEnd/>
            <a:tailEnd/>
          </a:ln>
        </p:spPr>
        <p:txBody>
          <a:bodyPr/>
          <a:lstStyle/>
          <a:p>
            <a:endParaRPr lang="en-US"/>
          </a:p>
        </p:txBody>
      </p:sp>
      <p:sp>
        <p:nvSpPr>
          <p:cNvPr id="37" name="Line 214"/>
          <p:cNvSpPr>
            <a:spLocks noChangeShapeType="1"/>
          </p:cNvSpPr>
          <p:nvPr/>
        </p:nvSpPr>
        <p:spPr bwMode="auto">
          <a:xfrm>
            <a:off x="6779432" y="4442183"/>
            <a:ext cx="179189" cy="2065"/>
          </a:xfrm>
          <a:prstGeom prst="line">
            <a:avLst/>
          </a:prstGeom>
          <a:noFill/>
          <a:ln w="0">
            <a:solidFill>
              <a:srgbClr val="000000"/>
            </a:solidFill>
            <a:round/>
            <a:headEnd/>
            <a:tailEnd/>
          </a:ln>
        </p:spPr>
        <p:txBody>
          <a:bodyPr/>
          <a:lstStyle/>
          <a:p>
            <a:endParaRPr lang="en-US"/>
          </a:p>
        </p:txBody>
      </p:sp>
      <p:sp>
        <p:nvSpPr>
          <p:cNvPr id="38" name="Line 215"/>
          <p:cNvSpPr>
            <a:spLocks noChangeShapeType="1"/>
          </p:cNvSpPr>
          <p:nvPr/>
        </p:nvSpPr>
        <p:spPr bwMode="auto">
          <a:xfrm>
            <a:off x="6958621" y="4442183"/>
            <a:ext cx="2084" cy="613169"/>
          </a:xfrm>
          <a:prstGeom prst="line">
            <a:avLst/>
          </a:prstGeom>
          <a:noFill/>
          <a:ln w="0">
            <a:solidFill>
              <a:srgbClr val="000000"/>
            </a:solidFill>
            <a:round/>
            <a:headEnd/>
            <a:tailEnd/>
          </a:ln>
        </p:spPr>
        <p:txBody>
          <a:bodyPr/>
          <a:lstStyle/>
          <a:p>
            <a:endParaRPr lang="en-US"/>
          </a:p>
        </p:txBody>
      </p:sp>
      <p:sp>
        <p:nvSpPr>
          <p:cNvPr id="39" name="Line 216"/>
          <p:cNvSpPr>
            <a:spLocks noChangeShapeType="1"/>
          </p:cNvSpPr>
          <p:nvPr/>
        </p:nvSpPr>
        <p:spPr bwMode="auto">
          <a:xfrm flipH="1">
            <a:off x="6779432" y="5055353"/>
            <a:ext cx="179189" cy="2065"/>
          </a:xfrm>
          <a:prstGeom prst="line">
            <a:avLst/>
          </a:prstGeom>
          <a:noFill/>
          <a:ln w="0">
            <a:solidFill>
              <a:srgbClr val="000000"/>
            </a:solidFill>
            <a:round/>
            <a:headEnd/>
            <a:tailEnd/>
          </a:ln>
        </p:spPr>
        <p:txBody>
          <a:bodyPr/>
          <a:lstStyle/>
          <a:p>
            <a:endParaRPr lang="en-US"/>
          </a:p>
        </p:txBody>
      </p:sp>
      <p:sp>
        <p:nvSpPr>
          <p:cNvPr id="40" name="Line 217"/>
          <p:cNvSpPr>
            <a:spLocks noChangeShapeType="1"/>
          </p:cNvSpPr>
          <p:nvPr/>
        </p:nvSpPr>
        <p:spPr bwMode="auto">
          <a:xfrm flipV="1">
            <a:off x="6779432" y="4442183"/>
            <a:ext cx="2084" cy="613169"/>
          </a:xfrm>
          <a:prstGeom prst="line">
            <a:avLst/>
          </a:prstGeom>
          <a:noFill/>
          <a:ln w="0">
            <a:solidFill>
              <a:srgbClr val="000000"/>
            </a:solidFill>
            <a:round/>
            <a:headEnd/>
            <a:tailEnd/>
          </a:ln>
        </p:spPr>
        <p:txBody>
          <a:bodyPr/>
          <a:lstStyle/>
          <a:p>
            <a:endParaRPr lang="en-US"/>
          </a:p>
        </p:txBody>
      </p:sp>
      <p:graphicFrame>
        <p:nvGraphicFramePr>
          <p:cNvPr id="41" name="Object 218"/>
          <p:cNvGraphicFramePr>
            <a:graphicFrameLocks noChangeAspect="1"/>
          </p:cNvGraphicFramePr>
          <p:nvPr/>
        </p:nvGraphicFramePr>
        <p:xfrm>
          <a:off x="6991962" y="1991569"/>
          <a:ext cx="843856" cy="278713"/>
        </p:xfrm>
        <a:graphic>
          <a:graphicData uri="http://schemas.openxmlformats.org/presentationml/2006/ole">
            <p:oleObj spid="_x0000_s4119" name="Equation" r:id="rId6" imgW="520560" imgH="215640" progId="Equation.3">
              <p:embed/>
            </p:oleObj>
          </a:graphicData>
        </a:graphic>
      </p:graphicFrame>
      <p:graphicFrame>
        <p:nvGraphicFramePr>
          <p:cNvPr id="42" name="Object 219"/>
          <p:cNvGraphicFramePr>
            <a:graphicFrameLocks noChangeAspect="1"/>
          </p:cNvGraphicFramePr>
          <p:nvPr/>
        </p:nvGraphicFramePr>
        <p:xfrm>
          <a:off x="6991962" y="2827355"/>
          <a:ext cx="522983" cy="279850"/>
        </p:xfrm>
        <a:graphic>
          <a:graphicData uri="http://schemas.openxmlformats.org/presentationml/2006/ole">
            <p:oleObj spid="_x0000_s4120" name="Equation" r:id="rId7" imgW="317160" imgH="215640" progId="Equation.3">
              <p:embed/>
            </p:oleObj>
          </a:graphicData>
        </a:graphic>
      </p:graphicFrame>
      <p:graphicFrame>
        <p:nvGraphicFramePr>
          <p:cNvPr id="43" name="Object 220"/>
          <p:cNvGraphicFramePr>
            <a:graphicFrameLocks noChangeAspect="1"/>
          </p:cNvGraphicFramePr>
          <p:nvPr/>
        </p:nvGraphicFramePr>
        <p:xfrm>
          <a:off x="7012777" y="3721777"/>
          <a:ext cx="350044" cy="279851"/>
        </p:xfrm>
        <a:graphic>
          <a:graphicData uri="http://schemas.openxmlformats.org/presentationml/2006/ole">
            <p:oleObj spid="_x0000_s4121" name="Equation" r:id="rId8" imgW="266400" imgH="215640" progId="Equation.3">
              <p:embed/>
            </p:oleObj>
          </a:graphicData>
        </a:graphic>
      </p:graphicFrame>
      <p:graphicFrame>
        <p:nvGraphicFramePr>
          <p:cNvPr id="44" name="Object 221"/>
          <p:cNvGraphicFramePr>
            <a:graphicFrameLocks noChangeAspect="1"/>
          </p:cNvGraphicFramePr>
          <p:nvPr/>
        </p:nvGraphicFramePr>
        <p:xfrm>
          <a:off x="7029463" y="4597024"/>
          <a:ext cx="316706" cy="280778"/>
        </p:xfrm>
        <a:graphic>
          <a:graphicData uri="http://schemas.openxmlformats.org/presentationml/2006/ole">
            <p:oleObj spid="_x0000_s4122" name="Equation" r:id="rId9" imgW="241200" imgH="215640" progId="Equation.3">
              <p:embed/>
            </p:oleObj>
          </a:graphicData>
        </a:graphic>
      </p:graphicFrame>
      <p:graphicFrame>
        <p:nvGraphicFramePr>
          <p:cNvPr id="45" name="Object 222"/>
          <p:cNvGraphicFramePr>
            <a:graphicFrameLocks noChangeAspect="1"/>
          </p:cNvGraphicFramePr>
          <p:nvPr/>
        </p:nvGraphicFramePr>
        <p:xfrm>
          <a:off x="7085721" y="5530197"/>
          <a:ext cx="266700" cy="284908"/>
        </p:xfrm>
        <a:graphic>
          <a:graphicData uri="http://schemas.openxmlformats.org/presentationml/2006/ole">
            <p:oleObj spid="_x0000_s4123" name="Equation" r:id="rId10" imgW="203040" imgH="215640" progId="Equation.3">
              <p:embed/>
            </p:oleObj>
          </a:graphicData>
        </a:graphic>
      </p:graphicFrame>
      <p:sp>
        <p:nvSpPr>
          <p:cNvPr id="46" name="Rectangle 223"/>
          <p:cNvSpPr>
            <a:spLocks noChangeArrowheads="1"/>
          </p:cNvSpPr>
          <p:nvPr/>
        </p:nvSpPr>
        <p:spPr bwMode="auto">
          <a:xfrm>
            <a:off x="6429388" y="4316246"/>
            <a:ext cx="1500188" cy="1783766"/>
          </a:xfrm>
          <a:prstGeom prst="rect">
            <a:avLst/>
          </a:prstGeom>
          <a:noFill/>
          <a:ln w="9525">
            <a:solidFill>
              <a:schemeClr val="bg1"/>
            </a:solidFill>
            <a:prstDash val="dash"/>
            <a:miter lim="800000"/>
            <a:headEnd/>
            <a:tailEnd/>
          </a:ln>
          <a:effectLst/>
        </p:spPr>
        <p:txBody>
          <a:bodyPr wrap="none" anchor="ctr"/>
          <a:lstStyle/>
          <a:p>
            <a:endParaRPr lang="en-US"/>
          </a:p>
        </p:txBody>
      </p:sp>
      <p:sp>
        <p:nvSpPr>
          <p:cNvPr id="47" name="Text Box 224"/>
          <p:cNvSpPr txBox="1">
            <a:spLocks noChangeArrowheads="1"/>
          </p:cNvSpPr>
          <p:nvPr/>
        </p:nvSpPr>
        <p:spPr bwMode="auto">
          <a:xfrm>
            <a:off x="7467018" y="4006564"/>
            <a:ext cx="241697" cy="396393"/>
          </a:xfrm>
          <a:prstGeom prst="rect">
            <a:avLst/>
          </a:prstGeom>
          <a:noFill/>
          <a:ln w="9525">
            <a:noFill/>
            <a:miter lim="800000"/>
            <a:headEnd/>
            <a:tailEnd/>
          </a:ln>
          <a:effectLst/>
        </p:spPr>
        <p:txBody>
          <a:bodyPr wrap="none">
            <a:spAutoFit/>
          </a:bodyPr>
          <a:lstStyle/>
          <a:p>
            <a:pPr eaLnBrk="0" hangingPunct="0"/>
            <a:endParaRPr lang="sr-Latn-CS" sz="1400">
              <a:latin typeface="Times New Roman" pitchFamily="18" charset="0"/>
            </a:endParaRPr>
          </a:p>
        </p:txBody>
      </p:sp>
      <p:sp>
        <p:nvSpPr>
          <p:cNvPr id="48" name="TextBox 47"/>
          <p:cNvSpPr txBox="1"/>
          <p:nvPr/>
        </p:nvSpPr>
        <p:spPr>
          <a:xfrm>
            <a:off x="6429388" y="1142984"/>
            <a:ext cx="1500198" cy="354614"/>
          </a:xfrm>
          <a:prstGeom prst="rect">
            <a:avLst/>
          </a:prstGeom>
          <a:noFill/>
        </p:spPr>
        <p:txBody>
          <a:bodyPr wrap="square" rtlCol="0">
            <a:spAutoFit/>
          </a:bodyPr>
          <a:lstStyle/>
          <a:p>
            <a:r>
              <a:rPr lang="sr-Latn-CS" sz="1400" dirty="0" smtClean="0">
                <a:latin typeface="+mj-lt"/>
              </a:rPr>
              <a:t>110kV</a:t>
            </a:r>
            <a:endParaRPr lang="sr-Latn-CS" sz="1400" dirty="0">
              <a:latin typeface="+mj-lt"/>
            </a:endParaRPr>
          </a:p>
        </p:txBody>
      </p:sp>
      <p:sp>
        <p:nvSpPr>
          <p:cNvPr id="49" name="Right Bracket 48"/>
          <p:cNvSpPr/>
          <p:nvPr/>
        </p:nvSpPr>
        <p:spPr>
          <a:xfrm>
            <a:off x="7429520" y="4500570"/>
            <a:ext cx="142876" cy="1500198"/>
          </a:xfrm>
          <a:prstGeom prst="rightBracket">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sr-Latn-CS"/>
          </a:p>
        </p:txBody>
      </p:sp>
      <p:grpSp>
        <p:nvGrpSpPr>
          <p:cNvPr id="58" name="Group 57"/>
          <p:cNvGrpSpPr/>
          <p:nvPr/>
        </p:nvGrpSpPr>
        <p:grpSpPr>
          <a:xfrm>
            <a:off x="7786710" y="4656678"/>
            <a:ext cx="181273" cy="1162339"/>
            <a:chOff x="7893273" y="4656678"/>
            <a:chExt cx="181273" cy="1162339"/>
          </a:xfrm>
        </p:grpSpPr>
        <p:sp>
          <p:nvSpPr>
            <p:cNvPr id="50" name="Line 184"/>
            <p:cNvSpPr>
              <a:spLocks noChangeShapeType="1"/>
            </p:cNvSpPr>
            <p:nvPr/>
          </p:nvSpPr>
          <p:spPr bwMode="auto">
            <a:xfrm>
              <a:off x="7982868" y="4656678"/>
              <a:ext cx="2084" cy="276649"/>
            </a:xfrm>
            <a:prstGeom prst="line">
              <a:avLst/>
            </a:prstGeom>
            <a:noFill/>
            <a:ln w="0">
              <a:solidFill>
                <a:srgbClr val="000000"/>
              </a:solidFill>
              <a:round/>
              <a:headEnd/>
              <a:tailEnd/>
            </a:ln>
          </p:spPr>
          <p:txBody>
            <a:bodyPr/>
            <a:lstStyle/>
            <a:p>
              <a:endParaRPr lang="en-US"/>
            </a:p>
          </p:txBody>
        </p:sp>
        <p:sp>
          <p:nvSpPr>
            <p:cNvPr id="53" name="Line 213"/>
            <p:cNvSpPr>
              <a:spLocks noChangeShapeType="1"/>
            </p:cNvSpPr>
            <p:nvPr/>
          </p:nvSpPr>
          <p:spPr bwMode="auto">
            <a:xfrm>
              <a:off x="7982868" y="5542368"/>
              <a:ext cx="2084" cy="276649"/>
            </a:xfrm>
            <a:prstGeom prst="line">
              <a:avLst/>
            </a:prstGeom>
            <a:noFill/>
            <a:ln w="0">
              <a:solidFill>
                <a:srgbClr val="000000"/>
              </a:solidFill>
              <a:round/>
              <a:headEnd/>
              <a:tailEnd/>
            </a:ln>
          </p:spPr>
          <p:txBody>
            <a:bodyPr/>
            <a:lstStyle/>
            <a:p>
              <a:endParaRPr lang="en-US"/>
            </a:p>
          </p:txBody>
        </p:sp>
        <p:sp>
          <p:nvSpPr>
            <p:cNvPr id="54" name="Line 214"/>
            <p:cNvSpPr>
              <a:spLocks noChangeShapeType="1"/>
            </p:cNvSpPr>
            <p:nvPr/>
          </p:nvSpPr>
          <p:spPr bwMode="auto">
            <a:xfrm>
              <a:off x="7893273" y="4929198"/>
              <a:ext cx="179189" cy="2065"/>
            </a:xfrm>
            <a:prstGeom prst="line">
              <a:avLst/>
            </a:prstGeom>
            <a:noFill/>
            <a:ln w="0">
              <a:solidFill>
                <a:srgbClr val="000000"/>
              </a:solidFill>
              <a:round/>
              <a:headEnd/>
              <a:tailEnd/>
            </a:ln>
          </p:spPr>
          <p:txBody>
            <a:bodyPr/>
            <a:lstStyle/>
            <a:p>
              <a:endParaRPr lang="en-US"/>
            </a:p>
          </p:txBody>
        </p:sp>
        <p:sp>
          <p:nvSpPr>
            <p:cNvPr id="55" name="Line 215"/>
            <p:cNvSpPr>
              <a:spLocks noChangeShapeType="1"/>
            </p:cNvSpPr>
            <p:nvPr/>
          </p:nvSpPr>
          <p:spPr bwMode="auto">
            <a:xfrm>
              <a:off x="8072462" y="4929198"/>
              <a:ext cx="2084" cy="613169"/>
            </a:xfrm>
            <a:prstGeom prst="line">
              <a:avLst/>
            </a:prstGeom>
            <a:noFill/>
            <a:ln w="0">
              <a:solidFill>
                <a:srgbClr val="000000"/>
              </a:solidFill>
              <a:round/>
              <a:headEnd/>
              <a:tailEnd/>
            </a:ln>
          </p:spPr>
          <p:txBody>
            <a:bodyPr/>
            <a:lstStyle/>
            <a:p>
              <a:endParaRPr lang="en-US"/>
            </a:p>
          </p:txBody>
        </p:sp>
        <p:sp>
          <p:nvSpPr>
            <p:cNvPr id="56" name="Line 216"/>
            <p:cNvSpPr>
              <a:spLocks noChangeShapeType="1"/>
            </p:cNvSpPr>
            <p:nvPr/>
          </p:nvSpPr>
          <p:spPr bwMode="auto">
            <a:xfrm flipH="1">
              <a:off x="7893273" y="5542368"/>
              <a:ext cx="179189" cy="2065"/>
            </a:xfrm>
            <a:prstGeom prst="line">
              <a:avLst/>
            </a:prstGeom>
            <a:noFill/>
            <a:ln w="0">
              <a:solidFill>
                <a:srgbClr val="000000"/>
              </a:solidFill>
              <a:round/>
              <a:headEnd/>
              <a:tailEnd/>
            </a:ln>
          </p:spPr>
          <p:txBody>
            <a:bodyPr/>
            <a:lstStyle/>
            <a:p>
              <a:endParaRPr lang="en-US"/>
            </a:p>
          </p:txBody>
        </p:sp>
        <p:sp>
          <p:nvSpPr>
            <p:cNvPr id="57" name="Line 217"/>
            <p:cNvSpPr>
              <a:spLocks noChangeShapeType="1"/>
            </p:cNvSpPr>
            <p:nvPr/>
          </p:nvSpPr>
          <p:spPr bwMode="auto">
            <a:xfrm flipV="1">
              <a:off x="7893273" y="4929198"/>
              <a:ext cx="2084" cy="613169"/>
            </a:xfrm>
            <a:prstGeom prst="line">
              <a:avLst/>
            </a:prstGeom>
            <a:noFill/>
            <a:ln w="0">
              <a:solidFill>
                <a:srgbClr val="000000"/>
              </a:solidFill>
              <a:round/>
              <a:headEnd/>
              <a:tailEnd/>
            </a:ln>
          </p:spPr>
          <p:txBody>
            <a:bodyPr/>
            <a:lstStyle/>
            <a:p>
              <a:endParaRPr lang="en-US"/>
            </a:p>
          </p:txBody>
        </p:sp>
      </p:grpSp>
      <p:graphicFrame>
        <p:nvGraphicFramePr>
          <p:cNvPr id="21515" name="Object 11"/>
          <p:cNvGraphicFramePr>
            <a:graphicFrameLocks noChangeAspect="1"/>
          </p:cNvGraphicFramePr>
          <p:nvPr/>
        </p:nvGraphicFramePr>
        <p:xfrm>
          <a:off x="8064500" y="5072063"/>
          <a:ext cx="368300" cy="280987"/>
        </p:xfrm>
        <a:graphic>
          <a:graphicData uri="http://schemas.openxmlformats.org/presentationml/2006/ole">
            <p:oleObj spid="_x0000_s4124" name="Equation" r:id="rId11" imgW="279360" imgH="215640" progId="Equation.3">
              <p:embed/>
            </p:oleObj>
          </a:graphicData>
        </a:graphic>
      </p:graphicFrame>
    </p:spTree>
    <p:extLst>
      <p:ext uri="{BB962C8B-B14F-4D97-AF65-F5344CB8AC3E}">
        <p14:creationId xmlns:p14="http://schemas.microsoft.com/office/powerpoint/2010/main" xmlns="" val="266360254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522</TotalTime>
  <Words>792</Words>
  <Application>Microsoft Office PowerPoint</Application>
  <PresentationFormat>On-screen Show (4:3)</PresentationFormat>
  <Paragraphs>95</Paragraphs>
  <Slides>23</Slides>
  <Notes>1</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23</vt:i4>
      </vt:variant>
    </vt:vector>
  </HeadingPairs>
  <TitlesOfParts>
    <vt:vector size="26" baseType="lpstr">
      <vt:lpstr>Concourse</vt:lpstr>
      <vt:lpstr>Equation</vt:lpstr>
      <vt:lpstr>Microsoft Equation 3.0</vt:lpstr>
      <vt:lpstr>PRIKLJUCENJE ELEKROLUČNE PEĆI NA EES</vt:lpstr>
      <vt:lpstr>Zadatak</vt:lpstr>
      <vt:lpstr>Slide 3</vt:lpstr>
      <vt:lpstr>Slide 4</vt:lpstr>
      <vt:lpstr>Teorijski uvod</vt:lpstr>
      <vt:lpstr>Priključak elektrolučne peći na EES</vt:lpstr>
      <vt:lpstr>Slide 7</vt:lpstr>
      <vt:lpstr>Zamenska sema i proracun parametara</vt:lpstr>
      <vt:lpstr>Impedansa peći pri nominalnom radu</vt:lpstr>
      <vt:lpstr>Snaga  u rezimu kratkog spoja</vt:lpstr>
      <vt:lpstr>Snaga pri nominalnom rezimu</vt:lpstr>
      <vt:lpstr>Slide 12</vt:lpstr>
      <vt:lpstr>Slide 13</vt:lpstr>
      <vt:lpstr>Vidi se da je potrebno izvršiti kompenzaciju reaktivne snage.</vt:lpstr>
      <vt:lpstr>Problem harmonijskog izobličenja</vt:lpstr>
      <vt:lpstr>Slide 16</vt:lpstr>
      <vt:lpstr>Slide 17</vt:lpstr>
      <vt:lpstr>*Filtracija viših harmonika(petog i sedmog)*</vt:lpstr>
      <vt:lpstr>Slide 19</vt:lpstr>
      <vt:lpstr>Slide 20</vt:lpstr>
      <vt:lpstr>*Proračun parametara filtra*</vt:lpstr>
      <vt:lpstr>Slide 22</vt:lpstr>
      <vt:lpstr>Slide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PRIKLJUCENJE ELEKROLUCNE PECI NA EES</dc:title>
  <dc:creator>Bojana</dc:creator>
  <cp:lastModifiedBy>Nikola</cp:lastModifiedBy>
  <cp:revision>58</cp:revision>
  <dcterms:created xsi:type="dcterms:W3CDTF">2013-02-17T15:02:27Z</dcterms:created>
  <dcterms:modified xsi:type="dcterms:W3CDTF">2013-02-22T18:22:50Z</dcterms:modified>
</cp:coreProperties>
</file>