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D5A0461-952A-4A7E-9095-2FA30F9B8C9F}" type="datetimeFigureOut">
              <a:rPr lang="en-US" smtClean="0"/>
              <a:t>18-Feb-13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E7483C-BF59-4AE3-82A2-46D017BF4F9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6480048" cy="2743200"/>
          </a:xfrm>
        </p:spPr>
        <p:txBody>
          <a:bodyPr>
            <a:normAutofit fontScale="90000"/>
          </a:bodyPr>
          <a:lstStyle/>
          <a:p>
            <a:r>
              <a:rPr lang="sr-Latn-RS" dirty="0" smtClean="0"/>
              <a:t>Princip rada </a:t>
            </a:r>
            <a:r>
              <a:rPr lang="sr-Latn-RS" dirty="0" err="1" smtClean="0"/>
              <a:t>elektrolučne</a:t>
            </a:r>
            <a:r>
              <a:rPr lang="sr-Latn-RS" dirty="0" smtClean="0"/>
              <a:t> peći i negativni efekti njenog rada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953000"/>
            <a:ext cx="8842248" cy="1752600"/>
          </a:xfrm>
        </p:spPr>
        <p:txBody>
          <a:bodyPr/>
          <a:lstStyle/>
          <a:p>
            <a:r>
              <a:rPr lang="sr-Latn-RS" dirty="0" smtClean="0"/>
              <a:t>Miroslav </a:t>
            </a:r>
            <a:r>
              <a:rPr lang="sr-Latn-RS" dirty="0" err="1" smtClean="0"/>
              <a:t>Ribarić</a:t>
            </a:r>
            <a:r>
              <a:rPr lang="sr-Latn-RS" dirty="0" smtClean="0"/>
              <a:t> </a:t>
            </a:r>
            <a:r>
              <a:rPr lang="en-US" dirty="0" smtClean="0"/>
              <a:t>492</a:t>
            </a:r>
            <a:r>
              <a:rPr lang="sr-Latn-RS" dirty="0" smtClean="0"/>
              <a:t>/07</a:t>
            </a:r>
            <a:endParaRPr lang="sr-Latn-RS" dirty="0" smtClean="0"/>
          </a:p>
          <a:p>
            <a:r>
              <a:rPr lang="sr-Latn-RS" dirty="0" smtClean="0"/>
              <a:t>Predrag Tanasković 347/07</a:t>
            </a:r>
          </a:p>
          <a:p>
            <a:endParaRPr lang="sr-Latn-RS" dirty="0"/>
          </a:p>
          <a:p>
            <a:pPr algn="ctr"/>
            <a:r>
              <a:rPr lang="sr-Latn-RS" dirty="0" smtClean="0"/>
              <a:t>Beograd, februar 2013.</a:t>
            </a:r>
          </a:p>
        </p:txBody>
      </p:sp>
    </p:spTree>
    <p:extLst>
      <p:ext uri="{BB962C8B-B14F-4D97-AF65-F5344CB8AC3E}">
        <p14:creationId xmlns:p14="http://schemas.microsoft.com/office/powerpoint/2010/main" val="11610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b="1" dirty="0" smtClean="0"/>
              <a:t>TREPERENJE NAPONA (FLICKERS)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362322"/>
              </p:ext>
            </p:extLst>
          </p:nvPr>
        </p:nvGraphicFramePr>
        <p:xfrm>
          <a:off x="685800" y="1676400"/>
          <a:ext cx="7620000" cy="4648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0000"/>
                <a:gridCol w="1270000"/>
                <a:gridCol w="1270000"/>
                <a:gridCol w="1270000"/>
                <a:gridCol w="1270000"/>
                <a:gridCol w="1270000"/>
              </a:tblGrid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 VREDNOSTI TREPERENJA NAPONA BEZ SVC-a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IZMERENE VREDNOSTI  TREPERENJA NAPONA U FABRICI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DAN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0,125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6,031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6,313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6,031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5,938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5,750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6,313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6,375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5,781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0,125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5,688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5,625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5,688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5,188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IZMERENE VREDNOSTI  TREPERENJA NAPONA U TRAFOSTANICI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DAN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0,039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1,878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1,965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1,878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1,849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0,049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1,775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1,965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1,985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1,800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0,039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1,771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1,751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1,771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1,615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 VREDNOSTI TREPERENJA NAPONA SA SVC-om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IZMERENE VREDNOSTI  TREPERENJA NAPONA U FABRICI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DAN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2,906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3,281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3,313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3,280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2,844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3,281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3,313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3,219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0,188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2,750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3,031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3,156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3,094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IZMERENE VREDNOSTI  TREPERENJA NAPONA U TRAFOSTANICI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DAN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0,049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0,905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1,022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1,031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1,021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0,049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0,885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1,022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1,031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1,002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FAZA 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0,058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0,856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0,944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0,983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</a:rPr>
                        <a:t>0,963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337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dirty="0" smtClean="0"/>
              <a:t>PRINCIP RADA ELEKTROLUČNE PEĆI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0200" y="1447800"/>
            <a:ext cx="3048000" cy="4952999"/>
          </a:xfrm>
        </p:spPr>
        <p:txBody>
          <a:bodyPr>
            <a:noAutofit/>
          </a:bodyPr>
          <a:lstStyle/>
          <a:p>
            <a:pPr marL="36576" indent="0" algn="just">
              <a:buNone/>
            </a:pPr>
            <a:r>
              <a:rPr lang="sr-Latn-RS" sz="2000" dirty="0"/>
              <a:t>Pojavom električnog luka </a:t>
            </a:r>
            <a:r>
              <a:rPr lang="sr-Latn-RS" sz="2000" dirty="0" smtClean="0"/>
              <a:t>započinje </a:t>
            </a:r>
            <a:r>
              <a:rPr lang="sr-Latn-RS" sz="2000" dirty="0"/>
              <a:t>proces topljenja koji se odvija u dve </a:t>
            </a:r>
            <a:r>
              <a:rPr lang="sr-Latn-RS" sz="2000" dirty="0" smtClean="0"/>
              <a:t>faze</a:t>
            </a:r>
          </a:p>
          <a:p>
            <a:pPr marL="682625" indent="-382588" algn="just">
              <a:buFont typeface="Wingdings" pitchFamily="2" charset="2"/>
              <a:buChar char="Ø"/>
            </a:pPr>
            <a:r>
              <a:rPr lang="sr-Latn-RS" sz="2000" dirty="0" smtClean="0"/>
              <a:t>Faza topljenja</a:t>
            </a:r>
          </a:p>
          <a:p>
            <a:pPr marL="682625" indent="-382588" algn="just">
              <a:buFont typeface="Wingdings" pitchFamily="2" charset="2"/>
              <a:buChar char="Ø"/>
            </a:pPr>
            <a:r>
              <a:rPr lang="sr-Latn-RS" sz="2000" dirty="0" smtClean="0"/>
              <a:t>Faza </a:t>
            </a:r>
            <a:r>
              <a:rPr lang="sr-Latn-RS" sz="2000" dirty="0" err="1" smtClean="0"/>
              <a:t>rafinisanja</a:t>
            </a:r>
            <a:endParaRPr lang="sr-Latn-RS" sz="2000" dirty="0" smtClean="0"/>
          </a:p>
          <a:p>
            <a:pPr marL="36576" indent="0" algn="just">
              <a:buNone/>
            </a:pPr>
            <a:r>
              <a:rPr lang="sr-Latn-RS" sz="2000" dirty="0" smtClean="0"/>
              <a:t>U</a:t>
            </a:r>
            <a:r>
              <a:rPr lang="en-US" sz="2000" dirty="0" smtClean="0"/>
              <a:t> </a:t>
            </a:r>
            <a:r>
              <a:rPr lang="sr-Latn-RS" sz="2000" dirty="0" smtClean="0"/>
              <a:t>prvoj fazi (fazi topljenja</a:t>
            </a:r>
            <a:r>
              <a:rPr lang="en-US" sz="2000" dirty="0" smtClean="0"/>
              <a:t>) </a:t>
            </a:r>
            <a:r>
              <a:rPr lang="sr-Latn-RS" sz="2000" dirty="0" smtClean="0"/>
              <a:t>potrošnja energije je jako velika</a:t>
            </a:r>
            <a:r>
              <a:rPr lang="en-US" sz="2000" dirty="0" smtClean="0"/>
              <a:t> </a:t>
            </a:r>
            <a:r>
              <a:rPr lang="sr-Latn-RS" sz="2000" dirty="0" smtClean="0"/>
              <a:t>i može dostići čak </a:t>
            </a:r>
            <a:r>
              <a:rPr lang="en-US" sz="2000" dirty="0" smtClean="0"/>
              <a:t>I </a:t>
            </a:r>
            <a:r>
              <a:rPr lang="en-US" sz="2000" dirty="0"/>
              <a:t>90% </a:t>
            </a:r>
            <a:r>
              <a:rPr lang="sr-Latn-RS" sz="2000" dirty="0" smtClean="0"/>
              <a:t>ukupne potrošene energije tokom jednog ciklusa, pogotovo u početnim minutima ciklusa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47800"/>
            <a:ext cx="4038600" cy="26670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141470"/>
            <a:ext cx="4038600" cy="256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2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dirty="0" smtClean="0"/>
              <a:t>NEGATIFNI EFEKTI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marL="36576" indent="0" algn="just">
              <a:buNone/>
            </a:pPr>
            <a:r>
              <a:rPr lang="sr-Latn-RS" dirty="0"/>
              <a:t>Negativni efekti koje stvaraju </a:t>
            </a:r>
            <a:r>
              <a:rPr lang="sr-Latn-RS" dirty="0" err="1"/>
              <a:t>elektrolučne</a:t>
            </a:r>
            <a:r>
              <a:rPr lang="sr-Latn-RS" dirty="0"/>
              <a:t> peći na mreži na koju su </a:t>
            </a:r>
            <a:r>
              <a:rPr lang="sr-Latn-RS" dirty="0" smtClean="0"/>
              <a:t>vezani </a:t>
            </a:r>
            <a:r>
              <a:rPr lang="sr-Latn-RS" dirty="0"/>
              <a:t>su:</a:t>
            </a:r>
            <a:endParaRPr lang="en-US" dirty="0"/>
          </a:p>
          <a:p>
            <a:pPr marL="796925" lvl="0" indent="-382588">
              <a:buFont typeface="Wingdings" pitchFamily="2" charset="2"/>
              <a:buChar char="Ø"/>
            </a:pPr>
            <a:r>
              <a:rPr lang="sr-Latn-RS" dirty="0"/>
              <a:t>Harmonijska izobličenost </a:t>
            </a:r>
            <a:r>
              <a:rPr lang="sr-Latn-RS" dirty="0" smtClean="0"/>
              <a:t>struje </a:t>
            </a:r>
            <a:r>
              <a:rPr lang="sr-Latn-RS" dirty="0"/>
              <a:t>i napona</a:t>
            </a:r>
            <a:endParaRPr lang="en-US" dirty="0"/>
          </a:p>
          <a:p>
            <a:pPr marL="796925" lvl="0" indent="-382588">
              <a:buFont typeface="Wingdings" pitchFamily="2" charset="2"/>
              <a:buChar char="Ø"/>
            </a:pPr>
            <a:r>
              <a:rPr lang="sr-Latn-RS" dirty="0" err="1"/>
              <a:t>Interharmonici</a:t>
            </a:r>
            <a:r>
              <a:rPr lang="sr-Latn-RS" dirty="0"/>
              <a:t> (</a:t>
            </a:r>
            <a:r>
              <a:rPr lang="sr-Latn-RS" dirty="0" err="1"/>
              <a:t>međuharmonici</a:t>
            </a:r>
            <a:r>
              <a:rPr lang="sr-Latn-RS" dirty="0"/>
              <a:t>)</a:t>
            </a:r>
            <a:endParaRPr lang="en-US" dirty="0"/>
          </a:p>
          <a:p>
            <a:pPr marL="796925" lvl="0" indent="-382588">
              <a:buFont typeface="Wingdings" pitchFamily="2" charset="2"/>
              <a:buChar char="Ø"/>
            </a:pPr>
            <a:r>
              <a:rPr lang="sr-Latn-RS" dirty="0"/>
              <a:t>Magnetna nesimetrija</a:t>
            </a:r>
            <a:endParaRPr lang="en-US" dirty="0"/>
          </a:p>
          <a:p>
            <a:pPr marL="796925" lvl="0" indent="-382588">
              <a:buFont typeface="Wingdings" pitchFamily="2" charset="2"/>
              <a:buChar char="Ø"/>
            </a:pPr>
            <a:r>
              <a:rPr lang="sr-Latn-RS" dirty="0"/>
              <a:t>Treperenje napona</a:t>
            </a:r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02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b="1" dirty="0" smtClean="0"/>
              <a:t>HARMONIJSKA IZOBLIČENJA STRUJE I NAPONA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962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" y="4084320"/>
            <a:ext cx="3966210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4876800" y="1676400"/>
            <a:ext cx="3810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RS" sz="2200" dirty="0"/>
              <a:t>Na slici je prikazan talasni oblik sva tri napona mreže usled rada jedne </a:t>
            </a:r>
            <a:r>
              <a:rPr lang="sr-Latn-RS" sz="2200" dirty="0" err="1"/>
              <a:t>elektrolučne</a:t>
            </a:r>
            <a:r>
              <a:rPr lang="sr-Latn-RS" sz="2200" dirty="0"/>
              <a:t> peći. </a:t>
            </a:r>
            <a:endParaRPr lang="sr-Latn-RS" sz="2200" dirty="0" smtClean="0"/>
          </a:p>
          <a:p>
            <a:pPr algn="just"/>
            <a:r>
              <a:rPr lang="sr-Latn-RS" sz="2200" dirty="0" smtClean="0"/>
              <a:t>Sa </a:t>
            </a:r>
            <a:r>
              <a:rPr lang="sr-Latn-RS" sz="2200" dirty="0"/>
              <a:t>slike se može uočiti da talasni oblici veoma odstupaju od </a:t>
            </a:r>
            <a:r>
              <a:rPr lang="sr-Latn-RS" sz="2200" dirty="0" err="1"/>
              <a:t>sinusoidalnog</a:t>
            </a:r>
            <a:r>
              <a:rPr lang="sr-Latn-RS" sz="2200" dirty="0"/>
              <a:t> oblika što je posledica </a:t>
            </a:r>
            <a:r>
              <a:rPr lang="sr-Latn-RS" sz="2200" dirty="0" err="1"/>
              <a:t>posotjanja</a:t>
            </a:r>
            <a:r>
              <a:rPr lang="sr-Latn-RS" sz="2200" dirty="0"/>
              <a:t> viših harmonika, od kojih su najizraženiji </a:t>
            </a:r>
            <a:r>
              <a:rPr lang="sr-Latn-RS" sz="2200" b="1" dirty="0"/>
              <a:t>drugi, </a:t>
            </a:r>
            <a:r>
              <a:rPr lang="sr-Latn-RS" sz="2200" b="1" u="sng" dirty="0"/>
              <a:t>treći, dvadeset šesti i dvadeset sedmi </a:t>
            </a:r>
            <a:r>
              <a:rPr lang="sr-Latn-RS" sz="2200" b="1" u="sng" dirty="0" err="1"/>
              <a:t>harmonik</a:t>
            </a:r>
            <a:r>
              <a:rPr lang="sr-Latn-RS" sz="2200" dirty="0"/>
              <a:t>, što se može uočiti na sledećoj slici.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0278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b="1" dirty="0"/>
              <a:t>HARMONIJSKA IZOBLIČENJA STRUJE I NAPONA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962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14800"/>
            <a:ext cx="3962400" cy="23936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876800" y="1676400"/>
            <a:ext cx="3810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RS" sz="2000" dirty="0"/>
              <a:t>Pored harmonijske </a:t>
            </a:r>
            <a:r>
              <a:rPr lang="sr-Latn-RS" sz="2000" dirty="0" err="1"/>
              <a:t>izobličenosti</a:t>
            </a:r>
            <a:r>
              <a:rPr lang="sr-Latn-RS" sz="2000" dirty="0"/>
              <a:t> napona, javlja se i harmonijska izobličenost struje mreže na koju je priključena </a:t>
            </a:r>
            <a:r>
              <a:rPr lang="sr-Latn-RS" sz="2000" dirty="0" err="1"/>
              <a:t>elektrolučna</a:t>
            </a:r>
            <a:r>
              <a:rPr lang="sr-Latn-RS" sz="2000" dirty="0"/>
              <a:t> peć. Na sledećim slikama su pokazani talasni oblik i spektralna karakteristika </a:t>
            </a:r>
            <a:r>
              <a:rPr lang="sr-Latn-RS" sz="2000" dirty="0" smtClean="0"/>
              <a:t>struje </a:t>
            </a:r>
            <a:r>
              <a:rPr lang="sr-Latn-RS" sz="2000" dirty="0"/>
              <a:t>kojom se napaja </a:t>
            </a:r>
            <a:r>
              <a:rPr lang="sr-Latn-RS" sz="2000" dirty="0" err="1"/>
              <a:t>elektrolučna</a:t>
            </a:r>
            <a:r>
              <a:rPr lang="sr-Latn-RS" sz="2000" dirty="0"/>
              <a:t> peć iz mreže</a:t>
            </a:r>
            <a:r>
              <a:rPr lang="sr-Latn-RS" sz="2000" dirty="0" smtClean="0"/>
              <a:t>.</a:t>
            </a:r>
          </a:p>
          <a:p>
            <a:pPr algn="just"/>
            <a:r>
              <a:rPr lang="sr-Latn-RS" sz="2000" dirty="0"/>
              <a:t>Zbog nelinearnog otpora luka, u </a:t>
            </a:r>
            <a:r>
              <a:rPr lang="sr-Latn-RS" sz="2000" dirty="0" err="1"/>
              <a:t>elektrolučnim</a:t>
            </a:r>
            <a:r>
              <a:rPr lang="sr-Latn-RS" sz="2000" dirty="0"/>
              <a:t> pećima se javljaju viši harmonici </a:t>
            </a:r>
            <a:r>
              <a:rPr lang="sr-Latn-RS" sz="2000" dirty="0" smtClean="0"/>
              <a:t>struje </a:t>
            </a:r>
            <a:r>
              <a:rPr lang="sr-Latn-RS" sz="2000" dirty="0"/>
              <a:t>od kojih su </a:t>
            </a:r>
            <a:r>
              <a:rPr lang="sr-Latn-RS" sz="2000" dirty="0" err="1" smtClean="0"/>
              <a:t>najdominantniji</a:t>
            </a:r>
            <a:r>
              <a:rPr lang="sr-Latn-RS" sz="2000" dirty="0" smtClean="0"/>
              <a:t> </a:t>
            </a:r>
            <a:r>
              <a:rPr lang="sr-Latn-RS" sz="2000" b="1" u="sng" dirty="0"/>
              <a:t>drugi, treći, četvrti, peti, šesti i deveti, koji mogu zajedno činiti i 50% struje</a:t>
            </a:r>
            <a:r>
              <a:rPr lang="sr-Latn-RS" sz="2000" b="1" u="sng" dirty="0" smtClean="0"/>
              <a:t>.</a:t>
            </a:r>
            <a:endParaRPr lang="en-US" sz="2000" b="1" u="sng" dirty="0"/>
          </a:p>
        </p:txBody>
      </p:sp>
    </p:spTree>
    <p:extLst>
      <p:ext uri="{BB962C8B-B14F-4D97-AF65-F5344CB8AC3E}">
        <p14:creationId xmlns:p14="http://schemas.microsoft.com/office/powerpoint/2010/main" val="303420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b="1" dirty="0" smtClean="0"/>
              <a:t>INTERHARMONICI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077200" cy="4525963"/>
              </a:xfrm>
            </p:spPr>
            <p:txBody>
              <a:bodyPr>
                <a:normAutofit/>
              </a:bodyPr>
              <a:lstStyle/>
              <a:p>
                <a:pPr marL="36576" indent="0" algn="just">
                  <a:buNone/>
                </a:pPr>
                <a:r>
                  <a:rPr lang="sr-Latn-RS" sz="1800" dirty="0" smtClean="0"/>
                  <a:t>Izvor </a:t>
                </a:r>
                <a:r>
                  <a:rPr lang="sr-Latn-RS" sz="1800" dirty="0" err="1" smtClean="0"/>
                  <a:t>interharmonika</a:t>
                </a:r>
                <a:r>
                  <a:rPr lang="sr-Latn-RS" sz="1800" dirty="0" smtClean="0"/>
                  <a:t> kod </a:t>
                </a:r>
                <a:r>
                  <a:rPr lang="sr-Latn-RS" sz="1800" dirty="0" err="1" smtClean="0"/>
                  <a:t>elektrolučnih</a:t>
                </a:r>
                <a:r>
                  <a:rPr lang="sr-Latn-RS" sz="1800" dirty="0" smtClean="0"/>
                  <a:t> peći su periodično promenljiva opterećenja. Frekvencija kojom se opterećenje menja određuje frekvenciju </a:t>
                </a:r>
                <a:r>
                  <a:rPr lang="sr-Latn-RS" sz="1800" dirty="0" err="1" smtClean="0"/>
                  <a:t>interharmonika</a:t>
                </a:r>
                <a:r>
                  <a:rPr lang="sr-Latn-RS" sz="1800" dirty="0" smtClean="0"/>
                  <a:t>. Tako kod </a:t>
                </a:r>
                <a:r>
                  <a:rPr lang="sr-Latn-RS" sz="1800" dirty="0" err="1" smtClean="0"/>
                  <a:t>elektrolučne</a:t>
                </a:r>
                <a:r>
                  <a:rPr lang="sr-Latn-RS" sz="1800" dirty="0" smtClean="0"/>
                  <a:t> peći imamo da se opterećenje menja po jednačini:</a:t>
                </a:r>
                <a:endParaRPr lang="en-US" sz="1800" dirty="0" smtClean="0"/>
              </a:p>
              <a:p>
                <a:pPr marL="36576" indent="0" algn="ctr">
                  <a:buNone/>
                </a:pPr>
                <a14:m>
                  <m:oMath xmlns:m="http://schemas.openxmlformats.org/officeDocument/2006/math">
                    <m:r>
                      <a:rPr lang="sr-Latn-RS" sz="1800" i="1">
                        <a:latin typeface="Cambria Math"/>
                      </a:rPr>
                      <m:t>𝑅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sr-Latn-RS" sz="1800" i="1">
                        <a:latin typeface="Cambria Math"/>
                      </a:rPr>
                      <m:t>=1−</m:t>
                    </m:r>
                    <m:r>
                      <a:rPr lang="sr-Latn-RS" sz="1800" i="1">
                        <a:latin typeface="Cambria Math"/>
                      </a:rPr>
                      <m:t>𝑟</m:t>
                    </m:r>
                    <m:r>
                      <a:rPr lang="sr-Latn-RS" sz="1800" i="1">
                        <a:latin typeface="Cambria Math"/>
                      </a:rPr>
                      <m:t> ∙</m:t>
                    </m:r>
                    <m:func>
                      <m:funcPr>
                        <m:ctrlPr>
                          <a:rPr lang="en-US" sz="1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r-Latn-RS" sz="1800">
                            <a:latin typeface="Cambria Math"/>
                          </a:rPr>
                          <m:t>sin</m:t>
                        </m:r>
                      </m:fName>
                      <m:e>
                        <m:sSub>
                          <m:sSub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r-Latn-RS" sz="1800" i="1">
                                <a:latin typeface="Cambria Math"/>
                              </a:rPr>
                              <m:t>(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sr-Latn-RS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r>
                          <a:rPr lang="sr-Latn-RS" sz="1800" i="1">
                            <a:latin typeface="Cambria Math"/>
                          </a:rPr>
                          <m:t>∙</m:t>
                        </m:r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  <m:r>
                          <a:rPr lang="sr-Latn-RS" sz="1800" i="1">
                            <a:latin typeface="Cambria Math"/>
                          </a:rPr>
                          <m:t>)</m:t>
                        </m:r>
                      </m:e>
                    </m:func>
                    <m:r>
                      <a:rPr lang="sr-Latn-RS" sz="1800" i="1">
                        <a:latin typeface="Cambria Math"/>
                      </a:rPr>
                      <m:t> (</m:t>
                    </m:r>
                    <m:r>
                      <a:rPr lang="sr-Latn-RS" sz="1800" i="1">
                        <a:latin typeface="Cambria Math"/>
                      </a:rPr>
                      <m:t>𝑝</m:t>
                    </m:r>
                    <m:r>
                      <a:rPr lang="sr-Latn-RS" sz="1800" i="1">
                        <a:latin typeface="Cambria Math"/>
                      </a:rPr>
                      <m:t>.</m:t>
                    </m:r>
                    <m:r>
                      <a:rPr lang="sr-Latn-RS" sz="1800" i="1">
                        <a:latin typeface="Cambria Math"/>
                      </a:rPr>
                      <m:t>𝑢</m:t>
                    </m:r>
                    <m:r>
                      <a:rPr lang="sr-Latn-RS" sz="1800" i="1">
                        <a:latin typeface="Cambria Math"/>
                      </a:rPr>
                      <m:t>.)</m:t>
                    </m:r>
                  </m:oMath>
                </a14:m>
                <a:r>
                  <a:rPr lang="sr-Latn-RS" sz="1800" dirty="0"/>
                  <a:t>,</a:t>
                </a:r>
                <a:endParaRPr lang="en-US" sz="1800" dirty="0"/>
              </a:p>
              <a:p>
                <a:pPr marL="36576" indent="0" algn="just">
                  <a:buNone/>
                </a:pPr>
                <a:r>
                  <a:rPr lang="sr-Latn-RS" sz="1800" dirty="0"/>
                  <a:t>Gde je r </a:t>
                </a:r>
                <a:r>
                  <a:rPr lang="en-US" sz="1800" dirty="0"/>
                  <a:t>&lt; 1, a </a:t>
                </a:r>
                <a:r>
                  <a:rPr lang="sr-Latn-RS" sz="1800" dirty="0" err="1"/>
                  <a:t>ω</a:t>
                </a:r>
                <a:r>
                  <a:rPr lang="sr-Latn-RS" sz="1800" baseline="-25000" dirty="0" err="1"/>
                  <a:t>m</a:t>
                </a:r>
                <a:r>
                  <a:rPr lang="sr-Latn-RS" sz="1800" dirty="0" err="1"/>
                  <a:t>t</a:t>
                </a:r>
                <a:r>
                  <a:rPr lang="sr-Latn-RS" sz="1800" dirty="0"/>
                  <a:t> frekvencija kojom se menja opterećenje. Ako se uzme da je napon nedeformisan </a:t>
                </a:r>
                <a14:m>
                  <m:oMath xmlns:m="http://schemas.openxmlformats.org/officeDocument/2006/math">
                    <m:r>
                      <a:rPr lang="sr-Latn-RS" sz="1800" i="1">
                        <a:latin typeface="Cambria Math"/>
                      </a:rPr>
                      <m:t>𝑉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sr-Latn-RS" sz="1800" i="1">
                        <a:latin typeface="Cambria Math"/>
                      </a:rPr>
                      <m:t>= </m:t>
                    </m:r>
                    <m:func>
                      <m:funcPr>
                        <m:ctrlPr>
                          <a:rPr lang="en-US" sz="1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r-Latn-RS" sz="18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sr-Latn-RS" sz="1800" i="1">
                            <a:latin typeface="Cambria Math"/>
                          </a:rPr>
                          <m:t>(</m:t>
                        </m:r>
                        <m:r>
                          <a:rPr lang="sr-Latn-RS" sz="1800" i="1">
                            <a:latin typeface="Cambria Math"/>
                          </a:rPr>
                          <m:t>𝜔</m:t>
                        </m:r>
                        <m:r>
                          <a:rPr lang="sr-Latn-RS" sz="1800" i="1">
                            <a:latin typeface="Cambria Math"/>
                          </a:rPr>
                          <m:t>∙</m:t>
                        </m:r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  <m:r>
                          <a:rPr lang="sr-Latn-RS" sz="1800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sr-Latn-RS" sz="1800" dirty="0"/>
                  <a:t>, za </a:t>
                </a:r>
                <a:r>
                  <a:rPr lang="sr-Latn-RS" sz="1800" dirty="0" smtClean="0"/>
                  <a:t>struju </a:t>
                </a:r>
                <a:r>
                  <a:rPr lang="sr-Latn-RS" sz="1800" dirty="0"/>
                  <a:t>se dobija:</a:t>
                </a:r>
                <a:endParaRPr lang="en-US" sz="1800" dirty="0"/>
              </a:p>
              <a:p>
                <a:pPr marL="36576" indent="0" algn="ctr">
                  <a:buNone/>
                </a:pPr>
                <a14:m>
                  <m:oMath xmlns:m="http://schemas.openxmlformats.org/officeDocument/2006/math">
                    <m:r>
                      <a:rPr lang="sr-Latn-RS" sz="1800" i="1">
                        <a:latin typeface="Cambria Math"/>
                      </a:rPr>
                      <m:t>𝐼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sr-Latn-RS" sz="18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sr-Latn-RS" sz="1800" i="1">
                            <a:latin typeface="Cambria Math"/>
                          </a:rPr>
                          <m:t>𝑉</m:t>
                        </m:r>
                        <m:r>
                          <a:rPr lang="sr-Latn-RS" sz="1800" i="1">
                            <a:latin typeface="Cambria Math"/>
                          </a:rPr>
                          <m:t>(</m:t>
                        </m:r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  <m:r>
                          <a:rPr lang="sr-Latn-RS" sz="18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sr-Latn-RS" sz="1800" i="1">
                            <a:latin typeface="Cambria Math"/>
                          </a:rPr>
                          <m:t>𝑅</m:t>
                        </m:r>
                        <m:r>
                          <a:rPr lang="sr-Latn-RS" sz="1800" i="1">
                            <a:latin typeface="Cambria Math"/>
                          </a:rPr>
                          <m:t>(</m:t>
                        </m:r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  <m:r>
                          <a:rPr lang="sr-Latn-RS" sz="1800" i="1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sr-Latn-RS" sz="18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1800" i="1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r-Latn-RS" sz="18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sr-Latn-RS" sz="1800" i="1">
                                <a:latin typeface="Cambria Math"/>
                              </a:rPr>
                              <m:t>(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𝜔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∙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𝑡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num>
                      <m:den>
                        <m:r>
                          <a:rPr lang="sr-Latn-RS" sz="1800" i="1">
                            <a:latin typeface="Cambria Math"/>
                          </a:rPr>
                          <m:t>1−</m:t>
                        </m:r>
                        <m:r>
                          <a:rPr lang="sr-Latn-RS" sz="1800" i="1">
                            <a:latin typeface="Cambria Math"/>
                          </a:rPr>
                          <m:t>𝑟</m:t>
                        </m:r>
                        <m:r>
                          <a:rPr lang="sr-Latn-RS" sz="1800" i="1">
                            <a:latin typeface="Cambria Math"/>
                          </a:rPr>
                          <m:t>∙</m:t>
                        </m:r>
                        <m:func>
                          <m:func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r-Latn-RS" sz="18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sr-Latn-RS" sz="1800" i="1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sr-Latn-RS" sz="1800" i="1">
                                    <a:latin typeface="Cambria Math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sr-Latn-RS" sz="1800" i="1">
                                <a:latin typeface="Cambria Math"/>
                              </a:rPr>
                              <m:t>∙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𝑡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r>
                  <a:rPr lang="sr-Latn-RS" sz="1800" dirty="0"/>
                  <a:t> </a:t>
                </a:r>
                <a:endParaRPr lang="en-US" sz="1800" dirty="0"/>
              </a:p>
              <a:p>
                <a:pPr marL="36576" indent="0" algn="ctr">
                  <a:buNone/>
                </a:pPr>
                <a14:m>
                  <m:oMath xmlns:m="http://schemas.openxmlformats.org/officeDocument/2006/math">
                    <m:r>
                      <a:rPr lang="sr-Latn-RS" sz="1800" i="1">
                        <a:latin typeface="Cambria Math"/>
                      </a:rPr>
                      <m:t>𝐼</m:t>
                    </m:r>
                    <m:r>
                      <a:rPr lang="sr-Latn-RS" sz="1800" i="1">
                        <a:latin typeface="Cambria Math"/>
                      </a:rPr>
                      <m:t>(</m:t>
                    </m:r>
                    <m:r>
                      <a:rPr lang="sr-Latn-RS" sz="1800" i="1">
                        <a:latin typeface="Cambria Math"/>
                      </a:rPr>
                      <m:t>𝑡</m:t>
                    </m:r>
                    <m:r>
                      <a:rPr lang="sr-Latn-RS" sz="1800" i="1">
                        <a:latin typeface="Cambria Math"/>
                      </a:rPr>
                      <m:t>)=</m:t>
                    </m:r>
                    <m:func>
                      <m:funcPr>
                        <m:ctrlPr>
                          <a:rPr lang="en-US" sz="1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r-Latn-RS" sz="18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sr-Latn-RS" sz="1800" i="1">
                            <a:latin typeface="Cambria Math"/>
                          </a:rPr>
                          <m:t>(</m:t>
                        </m:r>
                        <m:r>
                          <a:rPr lang="sr-Latn-RS" sz="1800" i="1">
                            <a:latin typeface="Cambria Math"/>
                          </a:rPr>
                          <m:t>𝜔</m:t>
                        </m:r>
                        <m:r>
                          <a:rPr lang="sr-Latn-RS" sz="1800" i="1">
                            <a:latin typeface="Cambria Math"/>
                          </a:rPr>
                          <m:t>∙</m:t>
                        </m:r>
                        <m:r>
                          <a:rPr lang="sr-Latn-RS" sz="1800" i="1">
                            <a:latin typeface="Cambria Math"/>
                          </a:rPr>
                          <m:t>𝑡</m:t>
                        </m:r>
                        <m:r>
                          <a:rPr lang="sr-Latn-RS" sz="1800" i="1">
                            <a:latin typeface="Cambria Math"/>
                          </a:rPr>
                          <m:t>)</m:t>
                        </m:r>
                      </m:e>
                    </m:func>
                    <m:r>
                      <a:rPr lang="sr-Latn-RS" sz="1800" i="1">
                        <a:latin typeface="Cambria Math"/>
                      </a:rPr>
                      <m:t> ∙(1+</m:t>
                    </m:r>
                    <m:r>
                      <a:rPr lang="sr-Latn-RS" sz="1800" i="1">
                        <a:latin typeface="Cambria Math"/>
                      </a:rPr>
                      <m:t>𝑟</m:t>
                    </m:r>
                    <m:r>
                      <a:rPr lang="sr-Latn-RS" sz="1800" i="1">
                        <a:latin typeface="Cambria Math"/>
                      </a:rPr>
                      <m:t>∙</m:t>
                    </m:r>
                    <m:func>
                      <m:funcPr>
                        <m:ctrlPr>
                          <a:rPr lang="en-US" sz="1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r-Latn-RS" sz="180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sr-Latn-RS" sz="1800" i="1">
                                    <a:latin typeface="Cambria Math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sr-Latn-RS" sz="1800" i="1">
                                <a:latin typeface="Cambria Math"/>
                              </a:rPr>
                              <m:t>∙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sr-Latn-RS" sz="18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r-Latn-RS" sz="1800" i="1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sr-Latn-RS" sz="1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sr-Latn-RS" sz="1800" i="1">
                            <a:latin typeface="Cambria Math"/>
                          </a:rPr>
                          <m:t>∙</m:t>
                        </m:r>
                        <m:func>
                          <m:func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r-Latn-RS" sz="18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sr-Latn-RS" sz="1800" i="1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sr-Latn-RS" sz="1800" i="1">
                                    <a:latin typeface="Cambria Math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sr-Latn-RS" sz="1800" i="1">
                                <a:latin typeface="Cambria Math"/>
                              </a:rPr>
                              <m:t>∙</m:t>
                            </m:r>
                            <m:r>
                              <a:rPr lang="sr-Latn-RS" sz="1800" i="1">
                                <a:latin typeface="Cambria Math"/>
                              </a:rPr>
                              <m:t>𝑡</m:t>
                            </m:r>
                            <m:sSup>
                              <m:sSup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sr-Latn-RS" sz="18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sr-Latn-RS" sz="1800" i="1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sr-Latn-RS" sz="1800" i="1"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sr-Latn-RS" sz="1800" i="1">
                                <a:latin typeface="Cambria Math"/>
                              </a:rPr>
                              <m:t>∙</m:t>
                            </m:r>
                            <m:func>
                              <m:func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sr-Latn-RS" sz="18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sr-Latn-RS" sz="1800" i="1">
                                    <a:latin typeface="Cambria Math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sz="1800" i="1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sr-Latn-RS" sz="1800" i="1">
                                        <a:latin typeface="Cambria Math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sr-Latn-RS" sz="1800" i="1">
                                    <a:latin typeface="Cambria Math"/>
                                  </a:rPr>
                                  <m:t>∙</m:t>
                                </m:r>
                                <m:r>
                                  <a:rPr lang="sr-Latn-RS" sz="1800" i="1">
                                    <a:latin typeface="Cambria Math"/>
                                  </a:rPr>
                                  <m:t>𝑡</m:t>
                                </m:r>
                                <m:sSup>
                                  <m:sSupPr>
                                    <m:ctrlPr>
                                      <a:rPr lang="en-US" sz="18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sr-Latn-RS" sz="1800" i="1"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sr-Latn-RS" sz="1800" i="1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sr-Latn-RS" sz="1800" i="1">
                                    <a:latin typeface="Cambria Math"/>
                                  </a:rPr>
                                  <m:t>+…)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sr-Latn-RS" sz="1800" dirty="0"/>
                  <a:t> </a:t>
                </a:r>
                <a:endParaRPr lang="en-US" sz="1800" dirty="0"/>
              </a:p>
              <a:p>
                <a:pPr marL="36576" indent="0" algn="just">
                  <a:buNone/>
                </a:pPr>
                <a:r>
                  <a:rPr lang="sr-Latn-RS" sz="1800" dirty="0"/>
                  <a:t>Daljom matematičkom analizom gornje jednačine pokazuje se da </a:t>
                </a:r>
                <a:r>
                  <a:rPr lang="sr-Latn-RS" sz="1800" dirty="0" smtClean="0"/>
                  <a:t>struja </a:t>
                </a:r>
                <a:r>
                  <a:rPr lang="sr-Latn-RS" sz="1800" dirty="0"/>
                  <a:t>I(t) sadrži komponente  </a:t>
                </a:r>
                <a14:m>
                  <m:oMath xmlns:m="http://schemas.openxmlformats.org/officeDocument/2006/math">
                    <m:r>
                      <a:rPr lang="sr-Latn-RS" sz="1800" i="1">
                        <a:latin typeface="Cambria Math"/>
                      </a:rPr>
                      <m:t>𝜔</m:t>
                    </m:r>
                    <m:r>
                      <a:rPr lang="sr-Latn-RS" sz="1800" i="1">
                        <a:latin typeface="Cambria Math"/>
                      </a:rPr>
                      <m:t>±2∙</m:t>
                    </m:r>
                    <m:sSub>
                      <m:sSubPr>
                        <m:ctrlPr>
                          <a:rPr lang="en-US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sr-Latn-RS" sz="1800" i="1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sr-Latn-RS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sr-Latn-RS" sz="1800" i="1">
                        <a:latin typeface="Cambria Math"/>
                      </a:rPr>
                      <m:t>, </m:t>
                    </m:r>
                    <m:r>
                      <a:rPr lang="sr-Latn-RS" sz="1800" i="1">
                        <a:latin typeface="Cambria Math"/>
                      </a:rPr>
                      <m:t>𝜔</m:t>
                    </m:r>
                    <m:r>
                      <a:rPr lang="sr-Latn-RS" sz="1800" i="1">
                        <a:latin typeface="Cambria Math"/>
                      </a:rPr>
                      <m:t>±3∙</m:t>
                    </m:r>
                    <m:sSub>
                      <m:sSubPr>
                        <m:ctrlPr>
                          <a:rPr lang="en-US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sr-Latn-RS" sz="1800" i="1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sr-Latn-RS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sr-Latn-RS" sz="1800" i="1">
                        <a:latin typeface="Cambria Math"/>
                      </a:rPr>
                      <m:t>, ….</m:t>
                    </m:r>
                  </m:oMath>
                </a14:m>
                <a:r>
                  <a:rPr lang="sr-Latn-RS" sz="1800" dirty="0"/>
                  <a:t> Usled čega će u </a:t>
                </a:r>
                <a:r>
                  <a:rPr lang="sr-Latn-RS" sz="1800" dirty="0" smtClean="0"/>
                  <a:t>struji </a:t>
                </a:r>
                <a:r>
                  <a:rPr lang="sr-Latn-RS" sz="1800" dirty="0"/>
                  <a:t>postojati </a:t>
                </a:r>
                <a:r>
                  <a:rPr lang="sr-Latn-RS" sz="1800" dirty="0" err="1"/>
                  <a:t>interharmonici</a:t>
                </a:r>
                <a:r>
                  <a:rPr lang="sr-Latn-RS" sz="1800" dirty="0"/>
                  <a:t> ukoliko m nije celobrojni umnožak mrežne frekvencije</a:t>
                </a:r>
                <a:r>
                  <a:rPr lang="sr-Latn-RS" sz="1800" dirty="0" smtClean="0"/>
                  <a:t>.</a:t>
                </a: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077200" cy="4525963"/>
              </a:xfrm>
              <a:blipFill rotWithShape="1">
                <a:blip r:embed="rId2"/>
                <a:stretch>
                  <a:fillRect l="-151" t="-674" r="-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391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b="1" dirty="0" smtClean="0"/>
              <a:t>INTERHARMONICI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524000"/>
            <a:ext cx="3124200" cy="5105400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sr-Latn-RS" sz="1800" dirty="0"/>
              <a:t>Na slici se vidi primer kada je </a:t>
            </a:r>
            <a:r>
              <a:rPr lang="sr-Latn-RS" sz="1800" dirty="0" err="1"/>
              <a:t>ω</a:t>
            </a:r>
            <a:r>
              <a:rPr lang="sr-Latn-RS" sz="1800" baseline="-25000" dirty="0" err="1"/>
              <a:t>m</a:t>
            </a:r>
            <a:r>
              <a:rPr lang="sr-Latn-RS" sz="1800" dirty="0"/>
              <a:t> = 8Hz, za slučaj 60Hz-</a:t>
            </a:r>
            <a:r>
              <a:rPr lang="sr-Latn-RS" sz="1800" dirty="0" err="1"/>
              <a:t>nog</a:t>
            </a:r>
            <a:r>
              <a:rPr lang="sr-Latn-RS" sz="1800" dirty="0"/>
              <a:t> napona mreže sa r=0,5. Struja je ovde </a:t>
            </a:r>
            <a:r>
              <a:rPr lang="sr-Latn-RS" sz="1800" dirty="0" err="1"/>
              <a:t>modulisana</a:t>
            </a:r>
            <a:r>
              <a:rPr lang="sr-Latn-RS" sz="1800" dirty="0"/>
              <a:t> sa frekvencijom od 8Hz, što se lako vidi iz činjenice da u toku jedne sekunde postoji osam karakterističnih </a:t>
            </a:r>
            <a:r>
              <a:rPr lang="sr-Latn-RS" sz="1800" dirty="0" smtClean="0"/>
              <a:t>strujnih skokova</a:t>
            </a:r>
            <a:r>
              <a:rPr lang="sr-Latn-RS" sz="1800" dirty="0"/>
              <a:t>. Sa spektra se vidi da postoje </a:t>
            </a:r>
            <a:r>
              <a:rPr lang="sr-Latn-RS" sz="1800" dirty="0" err="1"/>
              <a:t>interharmonici</a:t>
            </a:r>
            <a:r>
              <a:rPr lang="sr-Latn-RS" sz="1800" dirty="0"/>
              <a:t> na frekvencijama 36Hz, 44Hz, 52Hz, 68Hz, 78Hz,..., što se slaže sa pretpostavkom (60±8, 60±16, 60±24Hz</a:t>
            </a:r>
            <a:r>
              <a:rPr lang="sr-Latn-RS" sz="1800" dirty="0" smtClean="0"/>
              <a:t>,...)</a:t>
            </a:r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524000"/>
            <a:ext cx="4724401" cy="2693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4217669"/>
            <a:ext cx="4724401" cy="2573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496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 smtClean="0"/>
              <a:t>MAGNETNA NESIMETRIJA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" indent="0" algn="just">
              <a:buNone/>
            </a:pPr>
            <a:r>
              <a:rPr lang="sr-Latn-RS" dirty="0"/>
              <a:t>Kod prijemnika velikih snaga i niskih radnih napona, koji zbog toga u svom sastavu imaju transformator, neadekvatan način izvođenja veza između sekundara transformatora i prijemnika može dovesti do smetnji u radu prijemnika i pojave velike </a:t>
            </a:r>
            <a:r>
              <a:rPr lang="sr-Latn-RS" dirty="0" err="1"/>
              <a:t>nesimetrije</a:t>
            </a:r>
            <a:r>
              <a:rPr lang="sr-Latn-RS" dirty="0"/>
              <a:t> opterećenja po fazama. </a:t>
            </a:r>
            <a:r>
              <a:rPr lang="sr-Latn-RS" dirty="0" err="1"/>
              <a:t>Nesimetrična</a:t>
            </a:r>
            <a:r>
              <a:rPr lang="sr-Latn-RS" dirty="0"/>
              <a:t> opterećenja po fazama predstavljaju smetnju za elektroenergetsku mrežu, odnosno dovode do niza pojava štetnih za električne komponente u njoj</a:t>
            </a:r>
            <a:r>
              <a:rPr lang="sr-Latn-R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1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b="1" dirty="0" smtClean="0"/>
              <a:t>TREPERENJE NAPONA (FLICKERS)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1752601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RS" dirty="0"/>
              <a:t>IEEE standard 1453 je glavni standard u pogledu treperenja napona. Neke od glavnih tačaka ovog standarda su:</a:t>
            </a:r>
            <a:endParaRPr lang="en-US" dirty="0"/>
          </a:p>
          <a:p>
            <a:pPr marL="342900" lvl="0" indent="-342900" algn="just">
              <a:buFont typeface="+mj-lt"/>
              <a:buAutoNum type="arabicPeriod"/>
            </a:pPr>
            <a:r>
              <a:rPr lang="sr-Latn-RS" dirty="0" err="1"/>
              <a:t>P</a:t>
            </a:r>
            <a:r>
              <a:rPr lang="sr-Latn-RS" baseline="-25000" dirty="0" err="1"/>
              <a:t>lt</a:t>
            </a:r>
            <a:r>
              <a:rPr lang="sr-Latn-RS" dirty="0"/>
              <a:t> je mera za dugotrajno treperenje, čija je perioda iznosi dva časa. Ova vrednost se sastoji od 12 uzastopnih P</a:t>
            </a:r>
            <a:r>
              <a:rPr lang="sr-Latn-RS" baseline="-25000" dirty="0"/>
              <a:t>st</a:t>
            </a:r>
            <a:r>
              <a:rPr lang="sr-Latn-RS" dirty="0"/>
              <a:t> vrednosti.</a:t>
            </a:r>
            <a:endParaRPr lang="en-US" dirty="0"/>
          </a:p>
          <a:p>
            <a:pPr marL="342900" lvl="0" indent="-342900" algn="just">
              <a:buFont typeface="+mj-lt"/>
              <a:buAutoNum type="arabicPeriod"/>
            </a:pPr>
            <a:r>
              <a:rPr lang="sr-Latn-RS" dirty="0"/>
              <a:t>P</a:t>
            </a:r>
            <a:r>
              <a:rPr lang="sr-Latn-RS" baseline="-25000" dirty="0"/>
              <a:t>st</a:t>
            </a:r>
            <a:r>
              <a:rPr lang="sr-Latn-RS" dirty="0"/>
              <a:t> je mera za kratkotrajno treperenje, čija je </a:t>
            </a:r>
            <a:r>
              <a:rPr lang="sr-Latn-RS" dirty="0" err="1"/>
              <a:t>preioda</a:t>
            </a:r>
            <a:r>
              <a:rPr lang="sr-Latn-RS" dirty="0"/>
              <a:t> iznosi deset minuta.</a:t>
            </a:r>
            <a:endParaRPr lang="en-US" dirty="0"/>
          </a:p>
          <a:p>
            <a:pPr marL="342900" lvl="0" indent="-342900" algn="just">
              <a:buFont typeface="+mj-lt"/>
              <a:buAutoNum type="arabicPeriod"/>
            </a:pPr>
            <a:r>
              <a:rPr lang="sr-Latn-RS" dirty="0"/>
              <a:t>Kao opšte smernice, P</a:t>
            </a:r>
            <a:r>
              <a:rPr lang="sr-Latn-RS" baseline="-25000" dirty="0"/>
              <a:t>st</a:t>
            </a:r>
            <a:r>
              <a:rPr lang="sr-Latn-RS" dirty="0"/>
              <a:t> i </a:t>
            </a:r>
            <a:r>
              <a:rPr lang="sr-Latn-RS" dirty="0" err="1"/>
              <a:t>P</a:t>
            </a:r>
            <a:r>
              <a:rPr lang="sr-Latn-RS" baseline="-25000" dirty="0" err="1"/>
              <a:t>lt</a:t>
            </a:r>
            <a:r>
              <a:rPr lang="sr-Latn-RS" dirty="0"/>
              <a:t> ne bi smele da prelaze </a:t>
            </a:r>
            <a:r>
              <a:rPr lang="sr-Latn-RS" dirty="0" err="1"/>
              <a:t>vrednsoti</a:t>
            </a:r>
            <a:r>
              <a:rPr lang="sr-Latn-RS" dirty="0"/>
              <a:t> date u tabeli duže od 1% vremena (99% verovatnoće nivoa) sa periodom procene od minimum jedne nedelje.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994146"/>
              </p:ext>
            </p:extLst>
          </p:nvPr>
        </p:nvGraphicFramePr>
        <p:xfrm>
          <a:off x="762000" y="4060925"/>
          <a:ext cx="2640330" cy="9295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330"/>
                <a:gridCol w="1085850"/>
                <a:gridCol w="1200150"/>
              </a:tblGrid>
              <a:tr h="18796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PREPORUČENI NIVOI TREPERENJA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16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NN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</a:rPr>
                        <a:t>SN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7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</a:t>
                      </a:r>
                      <a:r>
                        <a:rPr lang="sr-Latn-RS" sz="1100" baseline="-25000">
                          <a:effectLst/>
                        </a:rPr>
                        <a:t>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7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</a:t>
                      </a:r>
                      <a:r>
                        <a:rPr lang="sr-Latn-RS" sz="1100" baseline="-25000">
                          <a:effectLst/>
                        </a:rPr>
                        <a:t>lt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0,7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</a:rPr>
                        <a:t>0,6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28600" y="5029200"/>
            <a:ext cx="845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/>
              <a:t>NN – </a:t>
            </a:r>
            <a:r>
              <a:rPr lang="sr-Latn-RS" dirty="0" err="1"/>
              <a:t>Niskonaponska</a:t>
            </a:r>
            <a:r>
              <a:rPr lang="sr-Latn-RS" dirty="0"/>
              <a:t> mreža, SN – </a:t>
            </a:r>
            <a:r>
              <a:rPr lang="sr-Latn-RS" dirty="0" err="1"/>
              <a:t>Srednjenaponsak</a:t>
            </a:r>
            <a:r>
              <a:rPr lang="sr-Latn-RS" dirty="0"/>
              <a:t> mreža</a:t>
            </a:r>
            <a:endParaRPr lang="en-US" dirty="0"/>
          </a:p>
          <a:p>
            <a:pPr marL="342900" lvl="0" indent="-342900">
              <a:buFont typeface="+mj-lt"/>
              <a:buAutoNum type="arabicPeriod" startAt="4"/>
            </a:pPr>
            <a:r>
              <a:rPr lang="sr-Latn-RS" dirty="0"/>
              <a:t>Za NN i SN </a:t>
            </a:r>
            <a:r>
              <a:rPr lang="sr-Latn-RS" dirty="0" err="1"/>
              <a:t>elektroenerske</a:t>
            </a:r>
            <a:r>
              <a:rPr lang="sr-Latn-RS" dirty="0"/>
              <a:t> sisteme nivoi treperenja koji se preporučuju za verovatnoću nivoa od 95% su dati u tabeli.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367762"/>
              </p:ext>
            </p:extLst>
          </p:nvPr>
        </p:nvGraphicFramePr>
        <p:xfrm>
          <a:off x="762000" y="5948720"/>
          <a:ext cx="2686050" cy="73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050"/>
                <a:gridCol w="22860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PREPORUČENI NIVOI TREPERENJA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</a:t>
                      </a:r>
                      <a:r>
                        <a:rPr lang="sr-Latn-RS" sz="1100" baseline="-25000">
                          <a:effectLst/>
                        </a:rPr>
                        <a:t>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1,0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</a:rPr>
                        <a:t>P</a:t>
                      </a:r>
                      <a:r>
                        <a:rPr lang="sr-Latn-RS" sz="1100" baseline="-25000">
                          <a:effectLst/>
                        </a:rPr>
                        <a:t>lt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</a:rPr>
                        <a:t>0,8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47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</TotalTime>
  <Words>929</Words>
  <Application>Microsoft Office PowerPoint</Application>
  <PresentationFormat>On-screen Show (4:3)</PresentationFormat>
  <Paragraphs>160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Technic</vt:lpstr>
      <vt:lpstr>Princip rada elektrolučne peći i negativni efekti njenog rada</vt:lpstr>
      <vt:lpstr>PRINCIP RADA ELEKTROLUČNE PEĆI</vt:lpstr>
      <vt:lpstr>NEGATIFNI EFEKTI</vt:lpstr>
      <vt:lpstr>HARMONIJSKA IZOBLIČENJA STRUJE I NAPONA</vt:lpstr>
      <vt:lpstr>HARMONIJSKA IZOBLIČENJA STRUJE I NAPONA</vt:lpstr>
      <vt:lpstr>INTERHARMONICI</vt:lpstr>
      <vt:lpstr>INTERHARMONICI</vt:lpstr>
      <vt:lpstr>MAGNETNA NESIMETRIJA</vt:lpstr>
      <vt:lpstr>TREPERENJE NAPONA (FLICKERS)</vt:lpstr>
      <vt:lpstr>TREPERENJE NAPONA (FLICKERS)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 rada elektrolučne peći i negativni efekti njenog rada</dc:title>
  <dc:creator>Pedja</dc:creator>
  <cp:lastModifiedBy>Pedja</cp:lastModifiedBy>
  <cp:revision>5</cp:revision>
  <dcterms:created xsi:type="dcterms:W3CDTF">2013-02-18T10:58:22Z</dcterms:created>
  <dcterms:modified xsi:type="dcterms:W3CDTF">2013-02-18T14:36:33Z</dcterms:modified>
</cp:coreProperties>
</file>