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handoutMasterIdLst>
    <p:handoutMasterId r:id="rId51"/>
  </p:handout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80" r:id="rId11"/>
    <p:sldId id="281" r:id="rId12"/>
    <p:sldId id="305" r:id="rId13"/>
    <p:sldId id="270" r:id="rId14"/>
    <p:sldId id="274" r:id="rId15"/>
    <p:sldId id="271" r:id="rId16"/>
    <p:sldId id="272" r:id="rId17"/>
    <p:sldId id="283" r:id="rId18"/>
    <p:sldId id="286" r:id="rId19"/>
    <p:sldId id="284" r:id="rId20"/>
    <p:sldId id="285" r:id="rId21"/>
    <p:sldId id="287" r:id="rId22"/>
    <p:sldId id="288" r:id="rId23"/>
    <p:sldId id="289" r:id="rId24"/>
    <p:sldId id="290" r:id="rId25"/>
    <p:sldId id="273" r:id="rId26"/>
    <p:sldId id="292" r:id="rId27"/>
    <p:sldId id="293" r:id="rId28"/>
    <p:sldId id="278" r:id="rId29"/>
    <p:sldId id="294" r:id="rId30"/>
    <p:sldId id="298" r:id="rId31"/>
    <p:sldId id="311" r:id="rId32"/>
    <p:sldId id="295" r:id="rId33"/>
    <p:sldId id="275" r:id="rId34"/>
    <p:sldId id="296" r:id="rId35"/>
    <p:sldId id="276" r:id="rId36"/>
    <p:sldId id="297" r:id="rId37"/>
    <p:sldId id="299" r:id="rId38"/>
    <p:sldId id="300" r:id="rId39"/>
    <p:sldId id="301" r:id="rId40"/>
    <p:sldId id="302" r:id="rId41"/>
    <p:sldId id="303" r:id="rId42"/>
    <p:sldId id="304" r:id="rId43"/>
    <p:sldId id="306" r:id="rId44"/>
    <p:sldId id="307" r:id="rId45"/>
    <p:sldId id="309" r:id="rId46"/>
    <p:sldId id="310" r:id="rId47"/>
    <p:sldId id="312" r:id="rId48"/>
    <p:sldId id="308" r:id="rId4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lija Mihailovic" initials="IM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75" autoAdjust="0"/>
    <p:restoredTop sz="46145" autoAdjust="0"/>
  </p:normalViewPr>
  <p:slideViewPr>
    <p:cSldViewPr>
      <p:cViewPr varScale="1">
        <p:scale>
          <a:sx n="54" d="100"/>
          <a:sy n="54" d="100"/>
        </p:scale>
        <p:origin x="-32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2-19T08:14:05.484" idx="5">
    <p:pos x="2612" y="653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449BC-C2CC-4455-BB97-A0E0618F51B4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9ADAF-EA3A-4D35-BB67-32C44D223D50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AC62B-F5E3-48C6-B783-7E5AA5F63659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C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EF9C9-8E51-4716-A83D-6D8DC862BC95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</a:t>
            </a:fld>
            <a:endParaRPr lang="sr-Latn-C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principal three-phase circuit configuration of a three level voltage source converter. 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consists of 12 self-commutated semiconductor switches, each of which is shunted by a reverse parallel connected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diode, and six diode branches connected between the midpoint of the capacitor and the midpoint of each pair of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switches.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connecting the dc source sequentially to the output terminals, the converter can produce a set of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three quasi-square voltage forms of a given frequency.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frequency, amplitude and the phase of the ac voltage can be varied by proper control. Thus, the voltage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 converter can be considered as a controllable voltage source.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19</a:t>
            </a:fld>
            <a:endParaRPr lang="sr-Latn-C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Static Compensator consists of a voltage source converter, a coupling transformer and controls.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228600" indent="-228600">
              <a:buAutoNum type="arabicPeriod"/>
            </a:pP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application, the dc energy source can be replaced by a dc capacitor and hence, the steady-state power exchange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between the Static Compensator and the ac system can only be reactive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AutoNum type="arabicPeriod"/>
            </a:pP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Iq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the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converter output current and is perpendicular to the converter voltage Vi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magnitude of the converter voltage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thus the reactive output of the converter is controllable. If Vi &gt; VT , the Static Compensator supplies reactive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 to the ac system. If Vi &lt; VT, the Static Compensator absorbs reactive power.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20</a:t>
            </a:fld>
            <a:endParaRPr lang="sr-Latn-C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SVC Light is a generator without a prime mover or inertia,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built only with static equipment. It produces its terminal voltage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without a physical rotor. The VSC principles have long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been used in industrial drives, where induction motors are fed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frequency controlled VSCs. In SVC Light we do not control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frequency, but the voltage amplitude. (If active power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 is “available”, then the phase angle and the frequency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also likely to be controlled.) In order to match the very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 power ratings required from the VSC modules, </a:t>
            </a:r>
            <a:r>
              <a:rPr lang="en-US" sz="8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seriesconnection</a:t>
            </a:r>
            <a:endParaRPr lang="en-US" sz="8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IGBTs is employed. The VSC modules are water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cooled for full utilization of the semiconductors.</a:t>
            </a:r>
            <a:endParaRPr lang="sr-Latn-CS" sz="8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r-Latn-C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VSC interfaces a DC capacitor with the grid, over a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defined inductance. The power semiconductors within the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VSC connect the two DC terminals </a:t>
            </a:r>
            <a:r>
              <a:rPr lang="en-US" sz="8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alternatingly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their AC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terminals, following a specific modulation scheme. The result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a “raw” stepped source voltage but with a dominant fundamental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frequency content. Basic power system theory tells us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 as long as this voltage is in phase with the grid voltage,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 reactive power will be exchanged over the interfacing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inductance and the DC capacitor will maintain a constant voltage.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have built an inverter-type of “generator” for reactive</a:t>
            </a:r>
          </a:p>
          <a:p>
            <a:r>
              <a:rPr lang="sr-Latn-CS" sz="8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</a:t>
            </a:r>
            <a:r>
              <a:rPr lang="sr-Latn-C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sr-Latn-C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interfacing inductance, together with shunt capacitors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wide band harmonic filter type, trap the harmonics in the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“raw” voltage such that an almost sinusoidal voltage is appearing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the point of connection. A conventional power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transformer is used to adapt the medium voltage converter</a:t>
            </a:r>
          </a:p>
          <a:p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circuit to the actual grid voltage.</a:t>
            </a:r>
            <a:endParaRPr lang="sr-Latn-CS" dirty="0" smtClean="0"/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Thanks to the very high bandwidth of the SVC Light VSC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module, the output voltage can also be controlled to unbalanced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states, as well as to contain lower order harmonics.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unique characteristics enable the power quality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performance of SVC Light, as grid unbalances and harmonics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 be mitigated without the need for discrete reactive elements</a:t>
            </a:r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inductors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capacitors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SVC Light not only comes with high performance. Thanks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the simplicity in the topology, requiring a minimum of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components, the footprint of the SVC Light installation will be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small. Further it enables a high degree of prefabrication and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in-factory testing, leading to an overall reduction of project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lead times and enhanced product quality.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21</a:t>
            </a:fld>
            <a:endParaRPr lang="sr-Latn-C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Combining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two VSC modules, sharing the same DC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circuit, we can form an HVDC link. In a unique way this configuration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provides the capability to control three parameters: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voltage frequency, voltage phase angle and voltage amplitude.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HVDC Back-to-Back Light can control active power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transfer and reactive power output(s) simultaneously, and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 appear almost as a true generator as seen from (one of)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grid(s). In fact a “generator” with unique voltage support</a:t>
            </a:r>
          </a:p>
          <a:p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capabilities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22</a:t>
            </a:fld>
            <a:endParaRPr lang="sr-Latn-C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induction motors making up an ever increasing portion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power system loads, the focus on reactive power support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becomes more obvious. Induction motors instantly become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large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consumers upon disturbances, pushing the grid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voltage to very low levels and making fault recovery difficult.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SVC Light will instantly inject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following detection of grid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faults and facilitate fault ride-through and voltage recovery. In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grids prone to voltage instability (voltage support from remote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generators being weak) sudden voltage collapses can be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avoided. Under less critical power system conditions SVC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 is an excellent means to control the grid voltage. Its capability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instantly absorb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also makes it an excellent tool</a:t>
            </a:r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preventing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temporary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overvoltages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23</a:t>
            </a:fld>
            <a:endParaRPr lang="sr-Latn-C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Finland a huge electric arc furnace, rated at 160 MVA, is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compensated by a 0/+164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Mvar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SVC Light. The furnace rating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matched by offsetting the VSC output of ± 82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Mvar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with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82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Mvar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harmonic filters. The reactive power drawn by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furnace is here on a point-of-wave basis compensated with a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mirror-image current produced by the VSC.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the point of common coupling the stochastic voltage fluctuations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consequently not seen, hence neighboring consumers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not affected by voltage flicker or other distortion in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 electricity supply. Also the resulting reactive power drawn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grid becomes practically zero. For the steelworks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owner this means a stable furnace supply voltage, providing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higher steel production over time from the furnace. A true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win-win situation for the steelworks owner and the grid operator.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24</a:t>
            </a:fld>
            <a:endParaRPr lang="sr-Latn-C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Upravljačka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sistem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WinCC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SIMATIC TDC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TDC je dodatak seriji SIMATIC S7 u oblasti vrhunskih performansi. Programira se pomoću standardnih alata koji su deo TIA (to su STEP 7 sa CFC i SFC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programiranjem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Takođe podržava sve standarde u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automatici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lvl="0" fontAlgn="base"/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PROFIBUS DP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Industrial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Ethernet</a:t>
            </a:r>
          </a:p>
          <a:p>
            <a:pPr lvl="0" fontAlgn="base"/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SIMATIC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WinCC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SIMATIC Operator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Panels</a:t>
            </a:r>
            <a:endParaRPr lang="sr-Latn-C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Podržava 0,1ms ciklus (regulaciju u povratnoj sprezi), u stanju je da upravlja više pretvarača u isto vreme. U pitanju je više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procesorski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plc sa 64bitnom arhitekturom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procesora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 20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cpu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 reku koji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komunic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raju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 nekom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simensovom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Što znači da ovo sve nije samo posledica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 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prekidačkih komponenti već i zrelosti postojeće opreme za automatizaciju (plc, </a:t>
            </a:r>
            <a:r>
              <a:rPr lang="sr-Latn-C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step</a:t>
            </a:r>
            <a:r>
              <a:rPr lang="sr-Latn-C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7, protokola itd).</a:t>
            </a:r>
          </a:p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35</a:t>
            </a:fld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C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Nesinusoidalni oblici napona i struje mogu izazvati: dodatno zagrevanje provodnika transformatora, kvar kondenzatorskih baterija, lažno reagovanje prekidača, kvarove na električnoj opremi.</a:t>
            </a:r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2</a:t>
            </a:fld>
            <a:endParaRPr lang="sr-Latn-C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4</a:t>
            </a:fld>
            <a:endParaRPr lang="sr-Latn-C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C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Poboljšavaju kvalitet električne energije i efikasnost njenog prenosa kroz uticaj na reaktivnu snagu mreže.</a:t>
            </a:r>
          </a:p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6</a:t>
            </a:fld>
            <a:endParaRPr lang="sr-Latn-C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Static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Synchronous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Compensator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(STATCOM)</a:t>
            </a:r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Static Compensator is based on a solid-state synchronous voltage source that is analogous to a synchronous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machine which generates a balanced set of (three) sinusoidal voltages, at the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fundemental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frequency with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controllable amplitude and phase angle.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machine, however, has no inertia and can internally generate or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absorb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reactive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13</a:t>
            </a:fld>
            <a:endParaRPr lang="sr-Latn-C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15</a:t>
            </a:fld>
            <a:endParaRPr lang="sr-Latn-C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16</a:t>
            </a:fld>
            <a:endParaRPr lang="sr-Latn-C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indent="-228600">
              <a:buNone/>
            </a:pP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Voltage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current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characteristics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operating area for the new type of SVC is defined by the maximum voltage that can be set up on the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converter terminals and by the maximum converter current.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undervoltage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conditions a constant current equal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the maximum converter current can be maintained. This implies that the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Mvar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production decreases linearly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voltage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 overvoltage conditions the maximum current can be maintained up to the ceiling for the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converter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terminal </a:t>
            </a:r>
            <a:r>
              <a:rPr lang="sr-Latn-C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voltage</a:t>
            </a:r>
            <a:r>
              <a:rPr lang="sr-Latn-C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None/>
            </a:pPr>
            <a:r>
              <a:rPr lang="sr-Latn-C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Response</a:t>
            </a:r>
            <a:r>
              <a:rPr lang="sr-Latn-C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time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semiconductor valves in an SVC Light respond almost instantaneously to a switching order. Therefore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limiting factor for the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plant speed of response is determined by the time needed for voltage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measurements and the control system data processing. A high gain controller can be used and a response time</a:t>
            </a:r>
          </a:p>
          <a:p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shorther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than a quarter of a cycle is obtained.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sr-Latn-C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Harmonic interaction with the network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plant can in most cases be designed completely without harmonic filters. In some cases where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requirements on high order harmonics are very stringent a small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highpass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link may be necessary. The risk for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resonant conditions is therefore negligible. This property makes the SVC Light suitable for easy relocation to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sites at changing network demands.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high switching frequency used in the SVC Light concept results in an inherent capability to produce voltages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frequencies well above the fundamental one. This property can be used for active filtering of harmonics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already present in the network. The SVC Light then injects harmonic currents into the network with proper phase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amplitude to counteract the harmonic voltages.</a:t>
            </a:r>
            <a:r>
              <a:rPr lang="sr-Latn-C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17</a:t>
            </a:fld>
            <a:endParaRPr lang="sr-Latn-C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Paralleling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modules or paralleling of inverters be-comes necessary, if a desired inverter rating or output current can not be achieved with a single IGBT module as switch. 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economic point of view paralleling of modules is in many cases the solution of choice. On the other hand it is a technical challenging task to ensure proper current sharing between the parallel connected mod-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technical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measures which help to ensure a homogenous current sharing within the parallel connected power modules</a:t>
            </a:r>
            <a:endParaRPr lang="sr-Latn-C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Homogenous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current sharing is also the key to maintain high ruggedness of the whole converter and it allows an optimal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utilisation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the power modules with minimal de-rating. 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EF9C9-8E51-4716-A83D-6D8DC862BC95}" type="slidenum">
              <a:rPr lang="sr-Latn-CS" smtClean="0"/>
              <a:pPr/>
              <a:t>18</a:t>
            </a:fld>
            <a:endParaRPr lang="sr-Latn-C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ate Placeholder 23"/>
          <p:cNvSpPr>
            <a:spLocks noGrp="1"/>
          </p:cNvSpPr>
          <p:nvPr>
            <p:ph type="dt" sz="half" idx="2"/>
          </p:nvPr>
        </p:nvSpPr>
        <p:spPr>
          <a:xfrm>
            <a:off x="3071802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286380" y="6305550"/>
            <a:ext cx="332422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sr-Latn-CS" smtClean="0"/>
              <a:t>Specijalne električne instalacije:</a:t>
            </a:r>
          </a:p>
          <a:p>
            <a:r>
              <a:rPr lang="sr-Latn-CS" smtClean="0"/>
              <a:t>Stanje tehnike za poboljšanje kvaliteta el. energije</a:t>
            </a:r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071802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92CF7AC-854C-4BB4-B10A-83EDB75E218F}" type="datetimeFigureOut">
              <a:rPr lang="sr-Latn-CS" smtClean="0"/>
              <a:pPr/>
              <a:t>20.2.2013</a:t>
            </a:fld>
            <a:endParaRPr lang="sr-Latn-C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286380" y="6305550"/>
            <a:ext cx="332422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sr-Latn-CS" smtClean="0"/>
              <a:t>Specijalne električne instalacije:</a:t>
            </a:r>
          </a:p>
          <a:p>
            <a:r>
              <a:rPr lang="sr-Latn-CS" smtClean="0"/>
              <a:t>Stanje tehnike za poboljšanje kvaliteta el. energije</a:t>
            </a:r>
            <a:endParaRPr lang="sr-Latn-C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C588D9D-03EC-4129-8396-373AC9240593}" type="slidenum">
              <a:rPr lang="sr-Latn-CS" smtClean="0"/>
              <a:pPr/>
              <a:t>‹#›</a:t>
            </a:fld>
            <a:endParaRPr lang="sr-Latn-C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Stanje tehnike </a:t>
            </a:r>
            <a:r>
              <a:rPr lang="sr-Latn-CS" smtClean="0"/>
              <a:t>za poboljšanje kvaliteta električne energije</a:t>
            </a: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Tehnologije</a:t>
            </a:r>
            <a:endParaRPr lang="sr-Latn-CS" dirty="0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7344816" cy="37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Aplikacije VSC u prenosu </a:t>
            </a:r>
            <a:r>
              <a:rPr lang="sr-Latn-CS" dirty="0" err="1" smtClean="0"/>
              <a:t>el</a:t>
            </a:r>
            <a:r>
              <a:rPr lang="sr-Latn-CS" dirty="0" smtClean="0"/>
              <a:t>. energije</a:t>
            </a:r>
            <a:endParaRPr lang="sr-Latn-CS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2016224" cy="199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84784"/>
            <a:ext cx="238581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84784"/>
            <a:ext cx="342427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077071"/>
            <a:ext cx="3960440" cy="256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077072"/>
            <a:ext cx="2801689" cy="251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7452320" y="6525344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  <p:sp>
        <p:nvSpPr>
          <p:cNvPr id="9" name="Rectangle 8"/>
          <p:cNvSpPr/>
          <p:nvPr/>
        </p:nvSpPr>
        <p:spPr>
          <a:xfrm>
            <a:off x="8028384" y="6309320"/>
            <a:ext cx="792088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  <p:sp>
        <p:nvSpPr>
          <p:cNvPr id="10" name="Rectangle 9"/>
          <p:cNvSpPr/>
          <p:nvPr/>
        </p:nvSpPr>
        <p:spPr>
          <a:xfrm>
            <a:off x="7596336" y="6381328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Teorija</a:t>
            </a:r>
            <a:endParaRPr lang="sr-Latn-C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636912"/>
            <a:ext cx="2695238" cy="154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STATCOM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 smtClean="0"/>
              <a:t>Statički sinhroni kompenzator </a:t>
            </a:r>
          </a:p>
          <a:p>
            <a:pPr>
              <a:buNone/>
            </a:pPr>
            <a:r>
              <a:rPr lang="sr-Latn-CS" dirty="0" smtClean="0"/>
              <a:t>	(</a:t>
            </a:r>
            <a:r>
              <a:rPr lang="sr-Latn-CS" b="1" dirty="0" err="1" smtClean="0"/>
              <a:t>S</a:t>
            </a:r>
            <a:r>
              <a:rPr lang="sr-Latn-CS" dirty="0" err="1" smtClean="0"/>
              <a:t>tatic</a:t>
            </a:r>
            <a:r>
              <a:rPr lang="sr-Latn-CS" dirty="0" smtClean="0"/>
              <a:t> </a:t>
            </a:r>
            <a:r>
              <a:rPr lang="sr-Latn-CS" b="1" dirty="0" err="1" smtClean="0"/>
              <a:t>S</a:t>
            </a:r>
            <a:r>
              <a:rPr lang="sr-Latn-CS" dirty="0" err="1" smtClean="0"/>
              <a:t>ynchronous</a:t>
            </a:r>
            <a:r>
              <a:rPr lang="sr-Latn-CS" dirty="0" smtClean="0"/>
              <a:t> </a:t>
            </a:r>
            <a:r>
              <a:rPr lang="sr-Latn-CS" b="1" dirty="0" err="1" smtClean="0"/>
              <a:t>C</a:t>
            </a:r>
            <a:r>
              <a:rPr lang="sr-Latn-CS" dirty="0" err="1" smtClean="0"/>
              <a:t>ompensator</a:t>
            </a:r>
            <a:r>
              <a:rPr lang="sr-Latn-CS" dirty="0" smtClean="0"/>
              <a:t>)</a:t>
            </a:r>
          </a:p>
          <a:p>
            <a:r>
              <a:rPr lang="sr-Latn-CS" dirty="0" smtClean="0"/>
              <a:t>Naponski kontrolisan invertor</a:t>
            </a:r>
          </a:p>
          <a:p>
            <a:pPr>
              <a:buNone/>
            </a:pPr>
            <a:r>
              <a:rPr lang="sr-Latn-CS" dirty="0" smtClean="0"/>
              <a:t>	</a:t>
            </a:r>
            <a:r>
              <a:rPr lang="sr-Latn-CS" dirty="0" err="1" smtClean="0"/>
              <a:t>Voltage</a:t>
            </a:r>
            <a:r>
              <a:rPr lang="sr-Latn-CS" dirty="0" smtClean="0"/>
              <a:t> </a:t>
            </a:r>
            <a:r>
              <a:rPr lang="sr-Latn-CS" dirty="0" err="1" smtClean="0"/>
              <a:t>Source</a:t>
            </a:r>
            <a:r>
              <a:rPr lang="sr-Latn-CS" dirty="0" smtClean="0"/>
              <a:t> </a:t>
            </a:r>
            <a:r>
              <a:rPr lang="sr-Latn-CS" dirty="0" err="1" smtClean="0"/>
              <a:t>Converter</a:t>
            </a:r>
            <a:r>
              <a:rPr lang="sr-Latn-CS" dirty="0" smtClean="0"/>
              <a:t> (VSC)</a:t>
            </a:r>
          </a:p>
          <a:p>
            <a:r>
              <a:rPr lang="sr-Latn-CS" dirty="0" smtClean="0"/>
              <a:t>IGBT</a:t>
            </a:r>
          </a:p>
          <a:p>
            <a:r>
              <a:rPr lang="sr-Latn-CS" dirty="0" smtClean="0"/>
              <a:t>PWM</a:t>
            </a:r>
          </a:p>
          <a:p>
            <a:r>
              <a:rPr lang="sr-Latn-CS" dirty="0" smtClean="0"/>
              <a:t>Proizvodi/Troši reaktivnu energiju</a:t>
            </a:r>
          </a:p>
          <a:p>
            <a:r>
              <a:rPr lang="sr-Latn-CS" dirty="0" smtClean="0"/>
              <a:t>U kombinaciji sa SVC</a:t>
            </a:r>
          </a:p>
          <a:p>
            <a:endParaRPr lang="sr-Latn-CS" dirty="0" smtClean="0"/>
          </a:p>
          <a:p>
            <a:pPr>
              <a:buNone/>
            </a:pPr>
            <a:endParaRPr lang="sr-Latn-CS" dirty="0" smtClean="0"/>
          </a:p>
          <a:p>
            <a:pPr>
              <a:buNone/>
            </a:pPr>
            <a:endParaRPr lang="sr-Latn-CS" dirty="0" smtClean="0"/>
          </a:p>
          <a:p>
            <a:pPr>
              <a:buNone/>
            </a:pP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Problemi kod STATCOM-a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Nema alata za određivanje tipa urađaja</a:t>
            </a:r>
          </a:p>
          <a:p>
            <a:r>
              <a:rPr lang="sr-Latn-CS" smtClean="0"/>
              <a:t>Nema alata za određivanja mesta ugradnje</a:t>
            </a:r>
          </a:p>
          <a:p>
            <a:endParaRPr lang="sr-Latn-CS" smtClean="0"/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STATCOM firme ABB</a:t>
            </a:r>
            <a:br>
              <a:rPr lang="sr-Latn-CS" dirty="0" smtClean="0"/>
            </a:br>
            <a:r>
              <a:rPr lang="sr-Latn-CS" dirty="0" smtClean="0"/>
              <a:t>“SVC </a:t>
            </a:r>
            <a:r>
              <a:rPr lang="sr-Latn-CS" dirty="0" err="1" smtClean="0"/>
              <a:t>Light</a:t>
            </a:r>
            <a:r>
              <a:rPr lang="sr-Latn-CS" dirty="0" smtClean="0"/>
              <a:t>”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 smtClean="0"/>
              <a:t>Naponski izvor paralelno priključen preko prigušnice</a:t>
            </a:r>
          </a:p>
          <a:p>
            <a:r>
              <a:rPr lang="sr-Latn-CS" dirty="0" err="1" smtClean="0"/>
              <a:t>Tronivojni</a:t>
            </a:r>
            <a:r>
              <a:rPr lang="sr-Latn-CS" dirty="0" smtClean="0"/>
              <a:t> invertor</a:t>
            </a:r>
          </a:p>
          <a:p>
            <a:r>
              <a:rPr lang="sr-Latn-CS" dirty="0" smtClean="0"/>
              <a:t>Mreža ga vidi kao sinhroni generator bez inercije</a:t>
            </a:r>
          </a:p>
          <a:p>
            <a:r>
              <a:rPr lang="sr-Latn-CS" dirty="0" smtClean="0"/>
              <a:t>Kompaktan dizajn (kondenzatorske baterije ili prigušnica nisu neophodne)</a:t>
            </a:r>
          </a:p>
          <a:p>
            <a:r>
              <a:rPr lang="sr-Latn-CS" dirty="0" smtClean="0"/>
              <a:t>Brza kontrola (visoka učestanost </a:t>
            </a:r>
            <a:r>
              <a:rPr lang="sr-Latn-CS" dirty="0" err="1" smtClean="0"/>
              <a:t>komutacije</a:t>
            </a:r>
            <a:r>
              <a:rPr lang="sr-Latn-CS" dirty="0" smtClean="0"/>
              <a:t> IGBT-ova)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STATCOM firme ABB</a:t>
            </a:r>
            <a:br>
              <a:rPr lang="sr-Latn-CS" dirty="0" smtClean="0"/>
            </a:br>
            <a:r>
              <a:rPr lang="sr-Latn-CS" dirty="0" smtClean="0"/>
              <a:t>“SVC </a:t>
            </a:r>
            <a:r>
              <a:rPr lang="sr-Latn-CS" dirty="0" err="1" smtClean="0"/>
              <a:t>Light</a:t>
            </a:r>
            <a:r>
              <a:rPr lang="sr-Latn-CS" dirty="0" smtClean="0"/>
              <a:t>”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Aplikacije:</a:t>
            </a:r>
          </a:p>
          <a:p>
            <a:pPr lvl="1"/>
            <a:r>
              <a:rPr lang="sr-Latn-CS" smtClean="0"/>
              <a:t>Suzbijanje flikera kod EAF</a:t>
            </a:r>
          </a:p>
          <a:p>
            <a:pPr lvl="1"/>
            <a:r>
              <a:rPr lang="sr-Latn-CS" smtClean="0"/>
              <a:t>Aktivni filtar</a:t>
            </a:r>
          </a:p>
          <a:p>
            <a:pPr lvl="1"/>
            <a:r>
              <a:rPr lang="sr-Latn-CS" smtClean="0"/>
              <a:t>Popravka naponskih prilika</a:t>
            </a: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z="4400" dirty="0" smtClean="0"/>
              <a:t>STATCOM firme ABB</a:t>
            </a:r>
            <a:br>
              <a:rPr lang="sr-Latn-CS" sz="4400" dirty="0" smtClean="0"/>
            </a:br>
            <a:r>
              <a:rPr lang="sr-Latn-CS" sz="4400" dirty="0" smtClean="0"/>
              <a:t>“SVC </a:t>
            </a:r>
            <a:r>
              <a:rPr lang="sr-Latn-CS" sz="4400" dirty="0" err="1" smtClean="0"/>
              <a:t>Light</a:t>
            </a:r>
            <a:r>
              <a:rPr lang="sr-Latn-CS" sz="4400" dirty="0" smtClean="0"/>
              <a:t>”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Latn-CS" sz="2400" dirty="0" smtClean="0"/>
              <a:t>PWM sa visokom učestanošću </a:t>
            </a:r>
            <a:r>
              <a:rPr lang="sr-Latn-CS" sz="2400" dirty="0" err="1" smtClean="0"/>
              <a:t>komutacije</a:t>
            </a:r>
            <a:r>
              <a:rPr lang="sr-Latn-CS" sz="2400" dirty="0" smtClean="0"/>
              <a:t> (oko</a:t>
            </a:r>
            <a:r>
              <a:rPr lang="en-US" sz="2400" dirty="0" smtClean="0"/>
              <a:t> 2 kHz)</a:t>
            </a:r>
          </a:p>
          <a:p>
            <a:r>
              <a:rPr lang="sr-Latn-CS" sz="2400" dirty="0" smtClean="0"/>
              <a:t>Jedan pretvarač (</a:t>
            </a:r>
            <a:r>
              <a:rPr lang="en-US" sz="2400" dirty="0" smtClean="0"/>
              <a:t>converter</a:t>
            </a:r>
            <a:r>
              <a:rPr lang="sr-Latn-CS" sz="2400" dirty="0" smtClean="0"/>
              <a:t>) povezan na standardni transformator preko vazdušne </a:t>
            </a:r>
            <a:r>
              <a:rPr lang="sr-Latn-CS" sz="2400" dirty="0" err="1" smtClean="0"/>
              <a:t>komutacione</a:t>
            </a:r>
            <a:r>
              <a:rPr lang="sr-Latn-CS" sz="2400" dirty="0" smtClean="0"/>
              <a:t> prigušnice</a:t>
            </a:r>
            <a:r>
              <a:rPr lang="en-US" sz="2400" dirty="0" smtClean="0"/>
              <a:t> </a:t>
            </a:r>
            <a:r>
              <a:rPr lang="sr-Latn-CS" sz="2400" dirty="0" smtClean="0"/>
              <a:t>(</a:t>
            </a:r>
            <a:r>
              <a:rPr lang="en-US" sz="2400" dirty="0" smtClean="0"/>
              <a:t>air-core commutating reactors</a:t>
            </a:r>
            <a:r>
              <a:rPr lang="sr-Latn-CS" sz="2400" dirty="0" smtClean="0"/>
              <a:t>)</a:t>
            </a:r>
            <a:endParaRPr lang="en-US" sz="2400" dirty="0" smtClean="0"/>
          </a:p>
          <a:p>
            <a:r>
              <a:rPr lang="sr-Latn-CS" sz="2400" dirty="0" smtClean="0"/>
              <a:t>U kontejneru: the IGBT prekidači, DC kondenzatori, kontrolni sistem, </a:t>
            </a:r>
            <a:r>
              <a:rPr lang="sr-Latn-CS" sz="2400" dirty="0" err="1" smtClean="0"/>
              <a:t>sistem</a:t>
            </a:r>
            <a:r>
              <a:rPr lang="sr-Latn-CS" sz="2400" dirty="0" smtClean="0"/>
              <a:t> za hlađenje IGBT prekidača</a:t>
            </a:r>
          </a:p>
          <a:p>
            <a:r>
              <a:rPr lang="sr-Latn-CS" sz="2400" dirty="0" smtClean="0"/>
              <a:t>Spoljna oprema: </a:t>
            </a:r>
            <a:r>
              <a:rPr lang="sr-Latn-CS" sz="2400" dirty="0" err="1" smtClean="0"/>
              <a:t>razmenjivač</a:t>
            </a:r>
            <a:r>
              <a:rPr lang="sr-Latn-CS" sz="2400" dirty="0" smtClean="0"/>
              <a:t> toplote</a:t>
            </a:r>
            <a:r>
              <a:rPr lang="en-US" sz="2400" dirty="0" smtClean="0"/>
              <a:t> </a:t>
            </a:r>
            <a:r>
              <a:rPr lang="sr-Latn-CS" sz="2400" dirty="0" smtClean="0"/>
              <a:t>(</a:t>
            </a:r>
            <a:r>
              <a:rPr lang="en-US" sz="2400" dirty="0" smtClean="0"/>
              <a:t>heat exchangers</a:t>
            </a:r>
            <a:r>
              <a:rPr lang="sr-Latn-CS" sz="2400" dirty="0" smtClean="0"/>
              <a:t>)</a:t>
            </a:r>
            <a:r>
              <a:rPr lang="en-US" sz="2400" dirty="0" smtClean="0"/>
              <a:t>, </a:t>
            </a:r>
            <a:r>
              <a:rPr lang="sr-Latn-CS" sz="2400" dirty="0" err="1" smtClean="0"/>
              <a:t>komutacione</a:t>
            </a:r>
            <a:r>
              <a:rPr lang="sr-Latn-CS" sz="2400" dirty="0" smtClean="0"/>
              <a:t> prigušnice i energetski transformator)</a:t>
            </a:r>
          </a:p>
          <a:p>
            <a:r>
              <a:rPr lang="sr-Latn-CS" sz="2400" dirty="0" smtClean="0"/>
              <a:t>+/- 100 </a:t>
            </a:r>
            <a:r>
              <a:rPr lang="sr-Latn-CS" sz="2400" dirty="0" err="1" smtClean="0"/>
              <a:t>Mvar</a:t>
            </a:r>
            <a:r>
              <a:rPr lang="sr-Latn-CS" sz="2400" dirty="0" smtClean="0"/>
              <a:t> po pretvaraču je dostupno</a:t>
            </a:r>
          </a:p>
          <a:p>
            <a:r>
              <a:rPr lang="sr-Latn-CS" sz="2400" dirty="0" smtClean="0"/>
              <a:t>Veća snaga se postiže dodavanjem dodatnih fiksnih kondenzatora ili TSC ili još jednog SVC </a:t>
            </a:r>
            <a:r>
              <a:rPr lang="sr-Latn-CS" sz="2400" dirty="0" err="1" smtClean="0"/>
              <a:t>Light</a:t>
            </a:r>
            <a:r>
              <a:rPr lang="sr-Latn-CS" sz="2400" dirty="0" smtClean="0"/>
              <a:t>-a</a:t>
            </a:r>
          </a:p>
          <a:p>
            <a:r>
              <a:rPr lang="sr-Latn-CS" sz="2400" dirty="0" smtClean="0"/>
              <a:t>Može da bude veoma kompaktan, približno 10 puta 20 metara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IGBT Module</a:t>
            </a:r>
            <a:endParaRPr lang="sr-Latn-C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584" y="1844824"/>
            <a:ext cx="2525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412776"/>
            <a:ext cx="24098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437112"/>
            <a:ext cx="3168352" cy="15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87624" y="3933056"/>
            <a:ext cx="3815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dirty="0" smtClean="0"/>
              <a:t> </a:t>
            </a:r>
            <a:r>
              <a:rPr lang="sr-Latn-CS" sz="2400" dirty="0" err="1" smtClean="0"/>
              <a:t>Paralleling</a:t>
            </a:r>
            <a:r>
              <a:rPr lang="sr-Latn-CS" sz="2400" dirty="0" smtClean="0"/>
              <a:t> of IGBT </a:t>
            </a:r>
            <a:r>
              <a:rPr lang="sr-Latn-CS" sz="2400" dirty="0" err="1" smtClean="0"/>
              <a:t>modules</a:t>
            </a:r>
            <a:r>
              <a:rPr lang="sr-Latn-CS" sz="2400" dirty="0" smtClean="0"/>
              <a:t> </a:t>
            </a:r>
            <a:endParaRPr lang="sr-Latn-CS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005064"/>
            <a:ext cx="3379043" cy="1915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60032" y="5877273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/>
              <a:t>Two sub-module </a:t>
            </a:r>
            <a:r>
              <a:rPr lang="en-US" sz="1200" dirty="0" err="1" smtClean="0"/>
              <a:t>StakPak</a:t>
            </a:r>
            <a:r>
              <a:rPr lang="en-US" sz="1200" dirty="0" smtClean="0"/>
              <a:t>™ (collector-side up) with an open </a:t>
            </a:r>
            <a:r>
              <a:rPr lang="en-US" sz="1200" dirty="0" err="1" smtClean="0"/>
              <a:t>submodule</a:t>
            </a:r>
            <a:endParaRPr lang="en-US" sz="1200" dirty="0" smtClean="0"/>
          </a:p>
          <a:p>
            <a:pPr algn="just"/>
            <a:r>
              <a:rPr lang="en-US" sz="1200" dirty="0" smtClean="0"/>
              <a:t>(emitter-side up) showing the emitter-side spring assemblies.</a:t>
            </a:r>
            <a:endParaRPr lang="sr-Latn-CS" sz="12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1196752"/>
            <a:ext cx="3001362" cy="2480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259632" y="1412776"/>
            <a:ext cx="1603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dirty="0" smtClean="0"/>
              <a:t> ABB </a:t>
            </a:r>
            <a:r>
              <a:rPr lang="sr-Latn-CS" sz="2400" dirty="0" err="1" smtClean="0"/>
              <a:t>HiPak</a:t>
            </a:r>
            <a:endParaRPr lang="sr-Latn-C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Basic three-level voltage source converter</a:t>
            </a:r>
            <a:r>
              <a:rPr lang="sr-Latn-CS" dirty="0" smtClean="0"/>
              <a:t> (ABB SVC </a:t>
            </a:r>
            <a:r>
              <a:rPr lang="sr-Latn-CS" dirty="0" err="1" smtClean="0"/>
              <a:t>Light</a:t>
            </a:r>
            <a:r>
              <a:rPr lang="sr-Latn-CS" dirty="0" smtClean="0"/>
              <a:t>)</a:t>
            </a:r>
            <a:endParaRPr lang="sr-Latn-C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556792"/>
            <a:ext cx="6777711" cy="454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857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mtClean="0"/>
              <a:t>Kvalitet el. Energije</a:t>
            </a:r>
            <a:br>
              <a:rPr lang="en-US" smtClean="0"/>
            </a:br>
            <a:r>
              <a:rPr lang="sr-Latn-CS" smtClean="0"/>
              <a:t>(</a:t>
            </a:r>
            <a:r>
              <a:rPr lang="en-US" smtClean="0"/>
              <a:t>primer elektrolu</a:t>
            </a:r>
            <a:r>
              <a:rPr lang="sr-Latn-CS" smtClean="0"/>
              <a:t>čne peći)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Harmonici</a:t>
            </a:r>
          </a:p>
          <a:p>
            <a:r>
              <a:rPr lang="sr-Latn-CS" smtClean="0"/>
              <a:t>Loš faktor snage</a:t>
            </a:r>
          </a:p>
          <a:p>
            <a:r>
              <a:rPr lang="sr-Latn-CS" smtClean="0"/>
              <a:t>Nejednako opterećenje po fazama</a:t>
            </a:r>
          </a:p>
          <a:p>
            <a:r>
              <a:rPr lang="sr-Latn-CS" smtClean="0"/>
              <a:t>Promenljiva reaktivna energija</a:t>
            </a:r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Princip rada</a:t>
            </a:r>
            <a:endParaRPr lang="sr-Latn-C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67992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Načini povezivanja</a:t>
            </a:r>
            <a:endParaRPr lang="sr-Latn-C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484784"/>
            <a:ext cx="366729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Načini povezivanja</a:t>
            </a:r>
            <a:endParaRPr lang="sr-Latn-CS" b="1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348880"/>
            <a:ext cx="6840760" cy="207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635896" y="1772816"/>
            <a:ext cx="29736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sz="2400" dirty="0" smtClean="0"/>
              <a:t>Dual </a:t>
            </a:r>
            <a:r>
              <a:rPr lang="sr-Latn-CS" sz="2400" dirty="0" err="1" smtClean="0"/>
              <a:t>Purpose</a:t>
            </a:r>
            <a:r>
              <a:rPr lang="sr-Latn-CS" sz="2400" dirty="0" smtClean="0"/>
              <a:t> </a:t>
            </a:r>
            <a:r>
              <a:rPr lang="sr-Latn-CS" sz="2400" dirty="0" err="1" smtClean="0"/>
              <a:t>scheme</a:t>
            </a:r>
            <a:r>
              <a:rPr lang="sr-Latn-CS" sz="2400" dirty="0" smtClean="0"/>
              <a:t>.</a:t>
            </a:r>
            <a:endParaRPr lang="sr-Latn-C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Latn-CS" sz="3600" dirty="0" smtClean="0"/>
              <a:t>Oporavak posle kratkotrajnog gubitka napona (</a:t>
            </a:r>
            <a:r>
              <a:rPr lang="en-US" sz="3600" dirty="0" smtClean="0"/>
              <a:t>Post Fault voltage recovery</a:t>
            </a:r>
            <a:r>
              <a:rPr lang="sr-Latn-CS" sz="3600" dirty="0" smtClean="0"/>
              <a:t>)</a:t>
            </a:r>
            <a:endParaRPr lang="sr-Latn-C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7466013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Struje Elektrolučne peći (EAF) i struje u mreži</a:t>
            </a:r>
            <a:endParaRPr lang="sr-Latn-C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7856" y="1447800"/>
            <a:ext cx="52138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STATCOM firme </a:t>
            </a:r>
            <a:r>
              <a:rPr lang="en-US" dirty="0" smtClean="0"/>
              <a:t>Siemens</a:t>
            </a: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dirty="0" smtClean="0"/>
              <a:t>“SVC</a:t>
            </a:r>
            <a:r>
              <a:rPr lang="en-US" dirty="0" smtClean="0"/>
              <a:t> Plus</a:t>
            </a:r>
            <a:r>
              <a:rPr lang="sr-Latn-CS" dirty="0" smtClean="0"/>
              <a:t>”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VSC </a:t>
            </a:r>
            <a:r>
              <a:rPr lang="sr-Latn-CS" sz="2800" dirty="0" smtClean="0"/>
              <a:t>zasnovan na </a:t>
            </a:r>
          </a:p>
          <a:p>
            <a:pPr>
              <a:buNone/>
            </a:pPr>
            <a:r>
              <a:rPr lang="sr-Latn-CS" sz="2800" dirty="0" smtClean="0"/>
              <a:t>	modularnoj </a:t>
            </a:r>
            <a:r>
              <a:rPr lang="sr-Latn-CS" sz="2800" dirty="0" err="1" smtClean="0"/>
              <a:t>multilevel</a:t>
            </a:r>
            <a:r>
              <a:rPr lang="sr-Latn-CS" sz="2800" dirty="0" smtClean="0"/>
              <a:t> konfiguraciji pretvarača</a:t>
            </a:r>
          </a:p>
          <a:p>
            <a:pPr>
              <a:buNone/>
            </a:pPr>
            <a:r>
              <a:rPr lang="sr-Latn-CS" sz="2800" dirty="0" smtClean="0"/>
              <a:t>	(MMC – </a:t>
            </a:r>
            <a:r>
              <a:rPr lang="sr-Latn-CS" sz="2800" dirty="0" err="1" smtClean="0"/>
              <a:t>Modular</a:t>
            </a:r>
            <a:r>
              <a:rPr lang="sr-Latn-CS" sz="2800" dirty="0" smtClean="0"/>
              <a:t> </a:t>
            </a:r>
            <a:r>
              <a:rPr lang="sr-Latn-CS" sz="2800" dirty="0" err="1" smtClean="0"/>
              <a:t>Multilevel</a:t>
            </a:r>
            <a:r>
              <a:rPr lang="sr-Latn-CS" sz="2800" dirty="0" smtClean="0"/>
              <a:t> </a:t>
            </a:r>
            <a:r>
              <a:rPr lang="sr-Latn-CS" sz="2800" dirty="0" err="1" smtClean="0"/>
              <a:t>Convertor</a:t>
            </a:r>
            <a:r>
              <a:rPr lang="sr-Latn-CS" sz="2800" dirty="0" smtClean="0"/>
              <a:t>)</a:t>
            </a:r>
          </a:p>
          <a:p>
            <a:r>
              <a:rPr lang="sr-Latn-CS" sz="2800" dirty="0" smtClean="0"/>
              <a:t>IGBT</a:t>
            </a:r>
          </a:p>
          <a:p>
            <a:r>
              <a:rPr lang="sr-Latn-CS" sz="2800" dirty="0" smtClean="0"/>
              <a:t>Stvara samo više harmonike (uštede na filtru)</a:t>
            </a:r>
          </a:p>
          <a:p>
            <a:r>
              <a:rPr lang="sr-Latn-CS" sz="2800" dirty="0" smtClean="0"/>
              <a:t>Spoljašnje jedinice ±25MVAr do ±50MVAr</a:t>
            </a:r>
          </a:p>
          <a:p>
            <a:pPr>
              <a:buNone/>
            </a:pPr>
            <a:r>
              <a:rPr lang="sr-Latn-CS" sz="2800" dirty="0" smtClean="0"/>
              <a:t>	Unutrašnje jedinice do ±100MVAr</a:t>
            </a:r>
          </a:p>
          <a:p>
            <a:r>
              <a:rPr lang="sr-Latn-CS" sz="2800" dirty="0" smtClean="0"/>
              <a:t>50% manji prostor od konvencionalne SVC instalacije</a:t>
            </a:r>
          </a:p>
          <a:p>
            <a:r>
              <a:rPr lang="sr-Latn-CS" sz="2800" dirty="0" smtClean="0"/>
              <a:t>Do 36kV bez transformatora</a:t>
            </a:r>
          </a:p>
          <a:p>
            <a:r>
              <a:rPr lang="sr-Latn-CS" sz="2800" dirty="0" smtClean="0"/>
              <a:t>Hibridna rešenja (sa MSC i MSR)</a:t>
            </a:r>
          </a:p>
          <a:p>
            <a:pPr>
              <a:buNone/>
            </a:pPr>
            <a:endParaRPr lang="sr-Latn-CS" sz="2800" dirty="0" smtClean="0"/>
          </a:p>
          <a:p>
            <a:endParaRPr lang="sr-Latn-C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err="1" smtClean="0"/>
              <a:t>Multilevel</a:t>
            </a:r>
            <a:r>
              <a:rPr lang="sr-Latn-CS" dirty="0" smtClean="0"/>
              <a:t> dizajn pretvarača</a:t>
            </a:r>
            <a:endParaRPr lang="sr-Latn-CS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3467" y="1988840"/>
            <a:ext cx="7611021" cy="250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552008" y="4869160"/>
            <a:ext cx="741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CS" sz="2400" dirty="0" smtClean="0"/>
              <a:t> Smanjeni AC naponski stepenici na pretvaraču (</a:t>
            </a:r>
            <a:r>
              <a:rPr lang="sr-Latn-CS" sz="2400" dirty="0" err="1" smtClean="0"/>
              <a:t>Small</a:t>
            </a:r>
            <a:r>
              <a:rPr lang="sr-Latn-CS" sz="2400" dirty="0" smtClean="0"/>
              <a:t> </a:t>
            </a:r>
            <a:r>
              <a:rPr lang="sr-Latn-CS" sz="2400" dirty="0" err="1" smtClean="0"/>
              <a:t>Converter</a:t>
            </a:r>
            <a:r>
              <a:rPr lang="sr-Latn-CS" sz="2400" dirty="0" smtClean="0"/>
              <a:t> AC </a:t>
            </a:r>
            <a:r>
              <a:rPr lang="sr-Latn-CS" sz="2400" dirty="0" err="1" smtClean="0"/>
              <a:t>Voltage</a:t>
            </a:r>
            <a:r>
              <a:rPr lang="sr-Latn-CS" sz="2400" dirty="0" smtClean="0"/>
              <a:t> </a:t>
            </a:r>
            <a:r>
              <a:rPr lang="sr-Latn-CS" sz="2400" dirty="0" err="1" smtClean="0"/>
              <a:t>Steps</a:t>
            </a:r>
            <a:r>
              <a:rPr lang="sr-Latn-C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Latn-CS" sz="2400" dirty="0" smtClean="0"/>
              <a:t> Mali priraštaj napona (</a:t>
            </a:r>
            <a:r>
              <a:rPr lang="sr-Latn-CS" sz="2400" dirty="0" err="1" smtClean="0"/>
              <a:t>Low</a:t>
            </a:r>
            <a:r>
              <a:rPr lang="sr-Latn-CS" sz="2400" dirty="0" smtClean="0"/>
              <a:t> Rate of </a:t>
            </a:r>
            <a:r>
              <a:rPr lang="sr-Latn-CS" sz="2400" dirty="0" err="1" smtClean="0"/>
              <a:t>Voltage</a:t>
            </a:r>
            <a:r>
              <a:rPr lang="sr-Latn-CS" sz="2400" dirty="0" smtClean="0"/>
              <a:t> Rise)</a:t>
            </a:r>
          </a:p>
          <a:p>
            <a:endParaRPr lang="sr-Latn-C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Latn-CS" sz="3600" dirty="0" smtClean="0"/>
              <a:t>Napredni </a:t>
            </a:r>
            <a:r>
              <a:rPr lang="sr-Latn-CS" sz="3600" dirty="0" err="1" smtClean="0"/>
              <a:t>multilevel</a:t>
            </a:r>
            <a:r>
              <a:rPr lang="sr-Latn-CS" sz="3600" dirty="0" smtClean="0"/>
              <a:t> dizajn:</a:t>
            </a:r>
            <a:br>
              <a:rPr lang="sr-Latn-CS" sz="3600" dirty="0" smtClean="0"/>
            </a:br>
            <a:r>
              <a:rPr lang="sr-Latn-CS" sz="3600" dirty="0" smtClean="0"/>
              <a:t>MMC – </a:t>
            </a:r>
            <a:r>
              <a:rPr lang="sr-Latn-CS" sz="3600" dirty="0" err="1" smtClean="0"/>
              <a:t>Modular</a:t>
            </a:r>
            <a:r>
              <a:rPr lang="sr-Latn-CS" sz="3600" dirty="0" smtClean="0"/>
              <a:t> </a:t>
            </a:r>
            <a:r>
              <a:rPr lang="sr-Latn-CS" sz="3600" dirty="0" err="1" smtClean="0"/>
              <a:t>Multilevel</a:t>
            </a:r>
            <a:r>
              <a:rPr lang="sr-Latn-CS" sz="3600" dirty="0" smtClean="0"/>
              <a:t> </a:t>
            </a:r>
            <a:r>
              <a:rPr lang="sr-Latn-CS" sz="3600" dirty="0" err="1" smtClean="0"/>
              <a:t>Converter</a:t>
            </a:r>
            <a:endParaRPr lang="sr-Latn-CS" sz="3600" dirty="0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380" y="1628800"/>
            <a:ext cx="7532092" cy="273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552008" y="4869160"/>
            <a:ext cx="41571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CS" sz="2400" dirty="0" smtClean="0"/>
              <a:t> Sniženo </a:t>
            </a:r>
            <a:r>
              <a:rPr lang="sr-Latn-CS" sz="2400" dirty="0" err="1" smtClean="0"/>
              <a:t>injektovaje</a:t>
            </a:r>
            <a:r>
              <a:rPr lang="sr-Latn-CS" sz="2400" dirty="0" smtClean="0"/>
              <a:t> harmonika</a:t>
            </a:r>
          </a:p>
          <a:p>
            <a:pPr>
              <a:buFont typeface="Arial" pitchFamily="34" charset="0"/>
              <a:buChar char="•"/>
            </a:pPr>
            <a:r>
              <a:rPr lang="sr-Latn-CS" sz="2400" dirty="0" smtClean="0"/>
              <a:t> Snižen nivo HF – buke</a:t>
            </a:r>
          </a:p>
          <a:p>
            <a:pPr>
              <a:buFont typeface="Arial" pitchFamily="34" charset="0"/>
              <a:buChar char="•"/>
            </a:pPr>
            <a:r>
              <a:rPr lang="sr-Latn-CS" sz="2400" dirty="0" smtClean="0"/>
              <a:t> Mali gubici usled </a:t>
            </a:r>
            <a:r>
              <a:rPr lang="sr-Latn-CS" sz="2400" dirty="0" err="1" smtClean="0"/>
              <a:t>komutovanja</a:t>
            </a:r>
            <a:endParaRPr lang="sr-Latn-CS" sz="2400" dirty="0" smtClean="0"/>
          </a:p>
          <a:p>
            <a:endParaRPr lang="sr-Latn-C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MMC (</a:t>
            </a:r>
            <a:r>
              <a:rPr lang="sr-Latn-CS" dirty="0" err="1" smtClean="0"/>
              <a:t>Siemens</a:t>
            </a:r>
            <a:r>
              <a:rPr lang="sr-Latn-CS" dirty="0" smtClean="0"/>
              <a:t>) </a:t>
            </a:r>
            <a:r>
              <a:rPr lang="sr-Latn-CS" sz="4400" dirty="0" smtClean="0"/>
              <a:t>Principska šema</a:t>
            </a:r>
            <a:endParaRPr lang="sr-Latn-CS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7243095" cy="479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MMC – prikaz generisanog napona</a:t>
            </a:r>
            <a:endParaRPr lang="sr-Latn-CS" dirty="0"/>
          </a:p>
        </p:txBody>
      </p:sp>
      <p:pic>
        <p:nvPicPr>
          <p:cNvPr id="645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716709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/>
              <a:t>Praksa u rešavanju problema napajanja el.lučne peći (EAF)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Smernice pri projektovanju napajanja elektrolučnih peći:</a:t>
            </a:r>
          </a:p>
          <a:p>
            <a:pPr lvl="1"/>
            <a:r>
              <a:rPr lang="sr-Latn-CS" smtClean="0"/>
              <a:t>Dodatnom opremom</a:t>
            </a:r>
          </a:p>
          <a:p>
            <a:pPr lvl="1"/>
            <a:r>
              <a:rPr lang="sr-Latn-CS" smtClean="0"/>
              <a:t>Promenom PCC-a</a:t>
            </a:r>
          </a:p>
          <a:p>
            <a:pPr lvl="0"/>
            <a:r>
              <a:rPr lang="sr-Latn-CS" smtClean="0"/>
              <a:t>Postojeća (konvencionalna)  oprema kao odgovor na problem</a:t>
            </a:r>
          </a:p>
          <a:p>
            <a:r>
              <a:rPr lang="sr-Latn-CS" smtClean="0"/>
              <a:t> Savremena tehnička rešenja</a:t>
            </a:r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MMC – AC &amp; DC Struje pretvarača</a:t>
            </a:r>
            <a:endParaRPr lang="sr-Latn-CS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6084168" cy="448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508104" y="2132856"/>
            <a:ext cx="23545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err="1" smtClean="0"/>
              <a:t>Converter</a:t>
            </a:r>
            <a:r>
              <a:rPr lang="sr-Latn-CS" dirty="0" smtClean="0"/>
              <a:t> – </a:t>
            </a:r>
            <a:r>
              <a:rPr lang="sr-Latn-CS" dirty="0" err="1" smtClean="0"/>
              <a:t>Phase</a:t>
            </a:r>
            <a:r>
              <a:rPr lang="sr-Latn-CS" dirty="0" smtClean="0"/>
              <a:t> </a:t>
            </a:r>
            <a:r>
              <a:rPr lang="sr-Latn-CS" dirty="0" err="1" smtClean="0"/>
              <a:t>Arm</a:t>
            </a:r>
            <a:endParaRPr lang="sr-Latn-CS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7574051" cy="433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err="1" smtClean="0"/>
              <a:t>Converter</a:t>
            </a:r>
            <a:r>
              <a:rPr lang="sr-Latn-CS" dirty="0" smtClean="0"/>
              <a:t> – </a:t>
            </a:r>
            <a:r>
              <a:rPr lang="sr-Latn-CS" dirty="0" err="1" smtClean="0"/>
              <a:t>Phase</a:t>
            </a:r>
            <a:r>
              <a:rPr lang="sr-Latn-CS" dirty="0" smtClean="0"/>
              <a:t> </a:t>
            </a:r>
            <a:r>
              <a:rPr lang="sr-Latn-CS" dirty="0" err="1" smtClean="0"/>
              <a:t>Arm</a:t>
            </a:r>
            <a:endParaRPr lang="sr-Latn-C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 dirty="0"/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68962"/>
            <a:ext cx="3528392" cy="469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88840"/>
            <a:ext cx="4277838" cy="343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724128" y="1556792"/>
            <a:ext cx="2818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/>
              <a:t>Instalacija na mestu primene</a:t>
            </a:r>
            <a:endParaRPr lang="sr-Latn-CS" dirty="0"/>
          </a:p>
        </p:txBody>
      </p:sp>
      <p:sp>
        <p:nvSpPr>
          <p:cNvPr id="10" name="Rectangle 9"/>
          <p:cNvSpPr/>
          <p:nvPr/>
        </p:nvSpPr>
        <p:spPr>
          <a:xfrm>
            <a:off x="1403648" y="5590981"/>
            <a:ext cx="327935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sr-Latn-CS" dirty="0" smtClean="0"/>
              <a:t>Segment faze </a:t>
            </a:r>
            <a:r>
              <a:rPr lang="sr-Latn-CS" dirty="0" err="1" smtClean="0"/>
              <a:t>invertorskog</a:t>
            </a:r>
            <a:r>
              <a:rPr lang="sr-Latn-CS" dirty="0" smtClean="0"/>
              <a:t> mosta</a:t>
            </a:r>
          </a:p>
          <a:p>
            <a:r>
              <a:rPr lang="sr-Latn-CS" dirty="0" smtClean="0"/>
              <a:t>(</a:t>
            </a:r>
            <a:r>
              <a:rPr lang="sr-Latn-CS" dirty="0" err="1" smtClean="0"/>
              <a:t>Converter</a:t>
            </a:r>
            <a:r>
              <a:rPr lang="sr-Latn-CS" dirty="0" smtClean="0"/>
              <a:t> </a:t>
            </a:r>
            <a:r>
              <a:rPr lang="sr-Latn-CS" dirty="0" err="1" smtClean="0"/>
              <a:t>Arm</a:t>
            </a:r>
            <a:r>
              <a:rPr lang="sr-Latn-CS" dirty="0" smtClean="0"/>
              <a:t> Segment)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STATCOM firme </a:t>
            </a:r>
            <a:r>
              <a:rPr lang="en-US" dirty="0" smtClean="0"/>
              <a:t>Siemens</a:t>
            </a: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dirty="0" smtClean="0"/>
              <a:t>“SVC</a:t>
            </a:r>
            <a:r>
              <a:rPr lang="en-US" dirty="0" smtClean="0"/>
              <a:t> Plus</a:t>
            </a:r>
            <a:r>
              <a:rPr lang="sr-Latn-CS" dirty="0" smtClean="0"/>
              <a:t>”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dirty="0" smtClean="0"/>
              <a:t>Mesta primene:</a:t>
            </a:r>
          </a:p>
          <a:p>
            <a:pPr lvl="1"/>
            <a:r>
              <a:rPr lang="sr-Latn-CS" dirty="0" smtClean="0"/>
              <a:t>Prenos i </a:t>
            </a:r>
            <a:r>
              <a:rPr lang="sr-Latn-CS" dirty="0" err="1" smtClean="0"/>
              <a:t>Distirbucija</a:t>
            </a:r>
            <a:r>
              <a:rPr lang="sr-Latn-CS" dirty="0" smtClean="0"/>
              <a:t> (</a:t>
            </a:r>
            <a:r>
              <a:rPr lang="sr-Latn-CS" dirty="0" err="1" smtClean="0"/>
              <a:t>utility</a:t>
            </a:r>
            <a:r>
              <a:rPr lang="sr-Latn-CS" dirty="0" smtClean="0"/>
              <a:t> </a:t>
            </a:r>
            <a:r>
              <a:rPr lang="sr-Latn-CS" dirty="0" err="1" smtClean="0"/>
              <a:t>aplications</a:t>
            </a:r>
            <a:r>
              <a:rPr lang="sr-Latn-CS" dirty="0" smtClean="0"/>
              <a:t>)</a:t>
            </a:r>
          </a:p>
          <a:p>
            <a:pPr lvl="2"/>
            <a:r>
              <a:rPr lang="sr-Latn-CS" dirty="0" smtClean="0"/>
              <a:t>Poboljšanje dinamičke stabilnosti prenosnog sistema</a:t>
            </a:r>
          </a:p>
          <a:p>
            <a:pPr lvl="2"/>
            <a:r>
              <a:rPr lang="sr-Latn-CS" dirty="0" smtClean="0"/>
              <a:t>Brza regulacija napona</a:t>
            </a:r>
          </a:p>
          <a:p>
            <a:pPr lvl="2"/>
            <a:r>
              <a:rPr lang="sr-Latn-CS" dirty="0" smtClean="0"/>
              <a:t>Poboljšanje kvaliteta </a:t>
            </a:r>
            <a:r>
              <a:rPr lang="sr-Latn-CS" dirty="0" err="1" smtClean="0"/>
              <a:t>el</a:t>
            </a:r>
            <a:r>
              <a:rPr lang="sr-Latn-CS" dirty="0" smtClean="0"/>
              <a:t>. Energije</a:t>
            </a:r>
          </a:p>
          <a:p>
            <a:pPr lvl="1"/>
            <a:r>
              <a:rPr lang="sr-Latn-CS" dirty="0" smtClean="0"/>
              <a:t>Priključenje vetro farmi na mrežu (</a:t>
            </a:r>
            <a:r>
              <a:rPr lang="sr-Latn-CS" dirty="0" err="1" smtClean="0"/>
              <a:t>grid</a:t>
            </a:r>
            <a:r>
              <a:rPr lang="sr-Latn-CS" dirty="0" smtClean="0"/>
              <a:t> </a:t>
            </a:r>
            <a:r>
              <a:rPr lang="sr-Latn-CS" dirty="0" err="1" smtClean="0"/>
              <a:t>access</a:t>
            </a:r>
            <a:r>
              <a:rPr lang="sr-Latn-CS" dirty="0" smtClean="0"/>
              <a:t>)</a:t>
            </a:r>
          </a:p>
          <a:p>
            <a:pPr lvl="1"/>
            <a:r>
              <a:rPr lang="sr-Latn-CS" dirty="0" smtClean="0"/>
              <a:t>Električna vuča (</a:t>
            </a:r>
            <a:r>
              <a:rPr lang="sr-Latn-CS" dirty="0" err="1" smtClean="0"/>
              <a:t>mobility</a:t>
            </a:r>
            <a:r>
              <a:rPr lang="sr-Latn-CS" dirty="0" smtClean="0"/>
              <a:t> </a:t>
            </a:r>
            <a:r>
              <a:rPr lang="sr-Latn-CS" dirty="0" err="1" smtClean="0"/>
              <a:t>applications</a:t>
            </a:r>
            <a:r>
              <a:rPr lang="sr-Latn-CS" dirty="0" smtClean="0"/>
              <a:t>)</a:t>
            </a:r>
          </a:p>
          <a:p>
            <a:pPr lvl="1"/>
            <a:r>
              <a:rPr lang="sr-Latn-CS" dirty="0" smtClean="0"/>
              <a:t>Industrija (</a:t>
            </a:r>
            <a:r>
              <a:rPr lang="sr-Latn-CS" dirty="0" err="1" smtClean="0"/>
              <a:t>industrial</a:t>
            </a:r>
            <a:r>
              <a:rPr lang="sr-Latn-CS" dirty="0" smtClean="0"/>
              <a:t> </a:t>
            </a:r>
            <a:r>
              <a:rPr lang="sr-Latn-CS" dirty="0" err="1" smtClean="0"/>
              <a:t>applications</a:t>
            </a:r>
            <a:r>
              <a:rPr lang="sr-Latn-CS" dirty="0" smtClean="0"/>
              <a:t>)</a:t>
            </a:r>
          </a:p>
          <a:p>
            <a:pPr lvl="2"/>
            <a:r>
              <a:rPr lang="sr-Latn-CS" dirty="0" smtClean="0"/>
              <a:t>Efikasna redukcija </a:t>
            </a:r>
            <a:r>
              <a:rPr lang="sr-Latn-CS" dirty="0" err="1" smtClean="0"/>
              <a:t>flikera</a:t>
            </a:r>
            <a:endParaRPr lang="sr-Latn-CS" dirty="0" smtClean="0"/>
          </a:p>
          <a:p>
            <a:pPr lvl="1"/>
            <a:r>
              <a:rPr lang="sr-Latn-CS" dirty="0" smtClean="0"/>
              <a:t> 	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STATCOM firme </a:t>
            </a:r>
            <a:r>
              <a:rPr lang="en-US" dirty="0" smtClean="0"/>
              <a:t>Siemens</a:t>
            </a: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dirty="0" smtClean="0"/>
              <a:t>“SVC</a:t>
            </a:r>
            <a:r>
              <a:rPr lang="en-US" dirty="0" smtClean="0"/>
              <a:t> Plus</a:t>
            </a:r>
            <a:r>
              <a:rPr lang="sr-Latn-CS" dirty="0" smtClean="0"/>
              <a:t>”</a:t>
            </a:r>
            <a:endParaRPr lang="sr-Latn-CS" dirty="0"/>
          </a:p>
        </p:txBody>
      </p:sp>
      <p:pic>
        <p:nvPicPr>
          <p:cNvPr id="4" name="Content Placeholder 3" descr="http://www.energy.siemens.com/fi/pool/hq/power-transmission/FACTS/SVC-plus/Kikiwa-b.jpg?_=135913217156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844824"/>
            <a:ext cx="360270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556792"/>
            <a:ext cx="3528392" cy="261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293096"/>
            <a:ext cx="155293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115616" y="4581128"/>
            <a:ext cx="2232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b="1" dirty="0" smtClean="0"/>
              <a:t>Prekidački modul (</a:t>
            </a:r>
            <a:r>
              <a:rPr lang="sr-Latn-CS" b="1" dirty="0" err="1" smtClean="0"/>
              <a:t>Power</a:t>
            </a:r>
            <a:r>
              <a:rPr lang="sr-Latn-CS" b="1" dirty="0" smtClean="0"/>
              <a:t> module) sa kondenzatorom</a:t>
            </a:r>
            <a:endParaRPr lang="sr-Latn-CS" dirty="0"/>
          </a:p>
        </p:txBody>
      </p:sp>
      <p:sp>
        <p:nvSpPr>
          <p:cNvPr id="9" name="Rectangle 8"/>
          <p:cNvSpPr/>
          <p:nvPr/>
        </p:nvSpPr>
        <p:spPr>
          <a:xfrm>
            <a:off x="5364088" y="1124744"/>
            <a:ext cx="2952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b="1" dirty="0" smtClean="0"/>
              <a:t>Razmeštaj modula (</a:t>
            </a:r>
            <a:r>
              <a:rPr lang="sr-Latn-CS" b="1" dirty="0" err="1" smtClean="0"/>
              <a:t>Converter</a:t>
            </a:r>
            <a:r>
              <a:rPr lang="sr-Latn-CS" b="1" dirty="0" smtClean="0"/>
              <a:t> </a:t>
            </a:r>
            <a:r>
              <a:rPr lang="sr-Latn-CS" b="1" dirty="0" err="1" smtClean="0"/>
              <a:t>arrangement</a:t>
            </a:r>
            <a:r>
              <a:rPr lang="sr-Latn-CS" b="1" dirty="0" smtClean="0"/>
              <a:t>)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/>
              <a:t>STATCOM firme </a:t>
            </a:r>
            <a:r>
              <a:rPr lang="en-US" smtClean="0"/>
              <a:t>Siemens</a:t>
            </a:r>
            <a:r>
              <a:rPr lang="sr-Latn-CS" smtClean="0"/>
              <a:t/>
            </a:r>
            <a:br>
              <a:rPr lang="sr-Latn-CS" smtClean="0"/>
            </a:br>
            <a:r>
              <a:rPr lang="sr-Latn-CS" smtClean="0"/>
              <a:t>“SVC</a:t>
            </a:r>
            <a:r>
              <a:rPr lang="en-US" smtClean="0"/>
              <a:t> Plus</a:t>
            </a:r>
            <a:r>
              <a:rPr lang="sr-Latn-CS" smtClean="0"/>
              <a:t>”</a:t>
            </a:r>
            <a:endParaRPr lang="sr-Latn-CS"/>
          </a:p>
        </p:txBody>
      </p:sp>
      <p:pic>
        <p:nvPicPr>
          <p:cNvPr id="6" name="Picture 5" descr="http://www.energy.siemens.com/hq/pool/hq/power-transmission/FACTS/SVC-plus/SVCPLUS_Control_400.jpg?_=13593873522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068960"/>
            <a:ext cx="3000396" cy="279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132856"/>
            <a:ext cx="450119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 rot="2620996">
            <a:off x="5232328" y="3183377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Upoređivanje harmonijskog sastava: SVC Plus i SVC “</a:t>
            </a:r>
            <a:r>
              <a:rPr lang="sr-Latn-CS" dirty="0" err="1" smtClean="0"/>
              <a:t>Classic</a:t>
            </a:r>
            <a:r>
              <a:rPr lang="sr-Latn-CS" dirty="0" smtClean="0"/>
              <a:t>”</a:t>
            </a:r>
            <a:endParaRPr lang="sr-Latn-C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4867" y="1556792"/>
            <a:ext cx="61055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MMC Karakteristike (</a:t>
            </a:r>
            <a:r>
              <a:rPr lang="sr-Latn-CS" dirty="0" err="1" smtClean="0"/>
              <a:t>Siemens</a:t>
            </a:r>
            <a:r>
              <a:rPr lang="sr-Latn-CS" dirty="0" smtClean="0"/>
              <a:t>)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CS" dirty="0" smtClean="0"/>
              <a:t>Mala učestanost </a:t>
            </a:r>
            <a:r>
              <a:rPr lang="sr-Latn-CS" dirty="0" err="1" smtClean="0"/>
              <a:t>komutovanja</a:t>
            </a:r>
            <a:r>
              <a:rPr lang="sr-Latn-CS" dirty="0" smtClean="0"/>
              <a:t> – manji gubici</a:t>
            </a:r>
          </a:p>
          <a:p>
            <a:r>
              <a:rPr lang="sr-Latn-CS" dirty="0" smtClean="0"/>
              <a:t>Pravilnija </a:t>
            </a:r>
            <a:r>
              <a:rPr lang="sr-Latn-CS" dirty="0" err="1" smtClean="0"/>
              <a:t>sinusoida</a:t>
            </a:r>
            <a:r>
              <a:rPr lang="sr-Latn-CS" dirty="0" smtClean="0"/>
              <a:t> – veoma mali unos harmonika – malo ili nikakvo filtriranje</a:t>
            </a:r>
          </a:p>
          <a:p>
            <a:r>
              <a:rPr lang="sr-Latn-CS" dirty="0" smtClean="0"/>
              <a:t>Izdržava unutrašnje i spoljašnje kvarove (greške na DC kolu ne izazivaju pražnjenje kondenzatora)</a:t>
            </a:r>
          </a:p>
          <a:p>
            <a:r>
              <a:rPr lang="sr-Latn-CS" dirty="0" smtClean="0"/>
              <a:t>U slučaju otkazivanja modula, brzo se </a:t>
            </a:r>
            <a:r>
              <a:rPr lang="sr-Latn-CS" dirty="0" err="1" smtClean="0"/>
              <a:t>kratkospoji</a:t>
            </a:r>
            <a:r>
              <a:rPr lang="sr-Latn-CS" dirty="0" smtClean="0"/>
              <a:t> zaštitnim prekidačem</a:t>
            </a:r>
          </a:p>
          <a:p>
            <a:r>
              <a:rPr lang="sr-Latn-CS" dirty="0" err="1" smtClean="0"/>
              <a:t>Redudansa</a:t>
            </a:r>
            <a:r>
              <a:rPr lang="sr-Latn-CS" dirty="0" smtClean="0"/>
              <a:t> je obezbeđena pomoću rezervnih modula (</a:t>
            </a:r>
            <a:r>
              <a:rPr lang="sr-Latn-CS" dirty="0" err="1" smtClean="0"/>
              <a:t>hot</a:t>
            </a:r>
            <a:r>
              <a:rPr lang="sr-Latn-CS" dirty="0" smtClean="0"/>
              <a:t> </a:t>
            </a:r>
            <a:r>
              <a:rPr lang="sr-Latn-CS" dirty="0" err="1" smtClean="0"/>
              <a:t>spares</a:t>
            </a:r>
            <a:r>
              <a:rPr lang="sr-Latn-CS" dirty="0" smtClean="0"/>
              <a:t>)</a:t>
            </a:r>
          </a:p>
          <a:p>
            <a:r>
              <a:rPr lang="sr-Latn-CS" dirty="0" smtClean="0"/>
              <a:t>Modularni,  lako </a:t>
            </a:r>
            <a:r>
              <a:rPr lang="sr-Latn-CS" dirty="0" err="1" smtClean="0"/>
              <a:t>proširivi</a:t>
            </a:r>
            <a:r>
              <a:rPr lang="sr-Latn-CS" dirty="0" smtClean="0"/>
              <a:t> dizajn – manji troškovi projekta adaptacije</a:t>
            </a:r>
          </a:p>
          <a:p>
            <a:r>
              <a:rPr lang="sr-Latn-CS" dirty="0" smtClean="0"/>
              <a:t>Korišćenje izdržljivih, dobro proverenih komponenti, više proizvođača 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VSC Princip rada (1)</a:t>
            </a:r>
            <a:endParaRPr lang="sr-Latn-CS" dirty="0"/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850322"/>
            <a:ext cx="7499350" cy="399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5656" y="2204864"/>
            <a:ext cx="136815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CS" dirty="0" smtClean="0"/>
              <a:t>Principska</a:t>
            </a:r>
          </a:p>
          <a:p>
            <a:r>
              <a:rPr lang="sr-Latn-CS" dirty="0" smtClean="0"/>
              <a:t>Šema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VSC Princip rada (2)</a:t>
            </a:r>
            <a:endParaRPr lang="sr-Latn-CS" dirty="0"/>
          </a:p>
        </p:txBody>
      </p:sp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924017"/>
            <a:ext cx="7499350" cy="384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47664" y="1988840"/>
            <a:ext cx="172819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CS" dirty="0" smtClean="0"/>
              <a:t>Principska Električna šema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mtClean="0"/>
              <a:t>Konvencionalna  oprema: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Prednosti</a:t>
            </a:r>
          </a:p>
          <a:p>
            <a:pPr lvl="2"/>
            <a:r>
              <a:rPr lang="sr-Latn-CS" smtClean="0"/>
              <a:t>Cena</a:t>
            </a:r>
            <a:endParaRPr lang="sr-Latn-CS" sz="2000" smtClean="0"/>
          </a:p>
          <a:p>
            <a:pPr lvl="2"/>
            <a:r>
              <a:rPr lang="sr-Latn-CS" smtClean="0"/>
              <a:t>proverena tehnologija</a:t>
            </a:r>
            <a:endParaRPr lang="sr-Latn-CS" sz="2000" smtClean="0"/>
          </a:p>
          <a:p>
            <a:pPr lvl="2"/>
            <a:r>
              <a:rPr lang="sr-Latn-CS" smtClean="0"/>
              <a:t>veliki broj iskusnih inženjera</a:t>
            </a:r>
            <a:endParaRPr lang="sr-Latn-CS" sz="2000" smtClean="0"/>
          </a:p>
          <a:p>
            <a:pPr lvl="2"/>
            <a:r>
              <a:rPr lang="sr-Latn-CS" smtClean="0"/>
              <a:t>dostupnost opreme i rezervnih delova</a:t>
            </a:r>
            <a:endParaRPr lang="sr-Latn-CS" sz="2000" smtClean="0"/>
          </a:p>
          <a:p>
            <a:pPr lvl="2"/>
            <a:r>
              <a:rPr lang="sr-Latn-CS" smtClean="0"/>
              <a:t>veliki broj proizvođača opreme</a:t>
            </a:r>
          </a:p>
          <a:p>
            <a:r>
              <a:rPr lang="sr-Latn-CS" smtClean="0"/>
              <a:t>Mane</a:t>
            </a:r>
          </a:p>
          <a:p>
            <a:pPr lvl="2"/>
            <a:r>
              <a:rPr lang="sr-Latn-CS" smtClean="0"/>
              <a:t>Ograničen domet delovanja. </a:t>
            </a:r>
          </a:p>
          <a:p>
            <a:pPr lvl="2"/>
            <a:r>
              <a:rPr lang="sr-Latn-CS" smtClean="0"/>
              <a:t>Problemi koje stvara. Komutacioni prenaponi</a:t>
            </a: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VSC Princip rada (3)</a:t>
            </a:r>
            <a:endParaRPr lang="sr-Latn-CS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6835556" cy="31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1700808"/>
            <a:ext cx="1800200" cy="3693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Latn-CS" dirty="0" err="1" smtClean="0"/>
              <a:t>Fazorski</a:t>
            </a:r>
            <a:r>
              <a:rPr lang="sr-Latn-CS" dirty="0" smtClean="0"/>
              <a:t> dijagram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SVC P</a:t>
            </a:r>
            <a:r>
              <a:rPr lang="sr-Latn-CS" dirty="0" err="1" smtClean="0"/>
              <a:t>lus</a:t>
            </a:r>
            <a:r>
              <a:rPr lang="en-US" dirty="0" smtClean="0"/>
              <a:t> – </a:t>
            </a:r>
            <a:r>
              <a:rPr lang="sr-Latn-CS" dirty="0" smtClean="0"/>
              <a:t>Princip rada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11328"/>
            <a:ext cx="6804248" cy="419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Hvala na pažnji! (1)</a:t>
            </a:r>
            <a:endParaRPr lang="sr-Latn-C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Ilustracija (kondenzatorske baterije)</a:t>
            </a:r>
            <a:endParaRPr lang="sr-Latn-C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628800"/>
            <a:ext cx="392259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Ilustracija (filtri)</a:t>
            </a:r>
            <a:endParaRPr lang="sr-Latn-CS" dirty="0"/>
          </a:p>
        </p:txBody>
      </p:sp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7499350" cy="437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Ilustracija (M2C </a:t>
            </a:r>
            <a:r>
              <a:rPr lang="sr-Latn-CS" dirty="0" err="1" smtClean="0"/>
              <a:t>topologija</a:t>
            </a:r>
            <a:r>
              <a:rPr lang="sr-Latn-CS" dirty="0" smtClean="0"/>
              <a:t>)</a:t>
            </a:r>
            <a:endParaRPr lang="sr-Latn-CS" dirty="0"/>
          </a:p>
        </p:txBody>
      </p:sp>
      <p:pic>
        <p:nvPicPr>
          <p:cNvPr id="4" name="Content Placeholder 3" descr="Modular-Multilevel-Converter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6288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Ilustracija (hlađenje)</a:t>
            </a:r>
            <a:endParaRPr lang="sr-Latn-CS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412776"/>
            <a:ext cx="359903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Ilustracija</a:t>
            </a:r>
            <a:r>
              <a:rPr lang="en-US" dirty="0" smtClean="0"/>
              <a:t> (</a:t>
            </a:r>
            <a:r>
              <a:rPr lang="en-US" dirty="0" err="1" smtClean="0"/>
              <a:t>obja</a:t>
            </a:r>
            <a:r>
              <a:rPr lang="sr-Latn-CS" dirty="0" err="1" smtClean="0"/>
              <a:t>šnjenje</a:t>
            </a:r>
            <a:r>
              <a:rPr lang="sr-Latn-CS" dirty="0" smtClean="0"/>
              <a:t>)</a:t>
            </a:r>
            <a:endParaRPr lang="sr-Latn-CS" dirty="0"/>
          </a:p>
        </p:txBody>
      </p:sp>
      <p:pic>
        <p:nvPicPr>
          <p:cNvPr id="4" name="Content Placeholder 3" descr="http://www.energy.siemens.com/fi/pool/hq/power-transmission/FACTS/SVC-plus/converter/converter-large.jpg?_=135913405615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7343576" cy="309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6660232" y="1124744"/>
            <a:ext cx="72008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Hvala na pažnji! (2)</a:t>
            </a:r>
            <a:endParaRPr lang="sr-Latn-C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FACTS (savremena rešenja)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600" b="1" smtClean="0"/>
              <a:t>F</a:t>
            </a:r>
            <a:r>
              <a:rPr lang="sr-Latn-CS" sz="2600" smtClean="0"/>
              <a:t>lexible </a:t>
            </a:r>
            <a:r>
              <a:rPr lang="sr-Latn-CS" sz="2600" b="1" smtClean="0"/>
              <a:t>A</a:t>
            </a:r>
            <a:r>
              <a:rPr lang="sr-Latn-CS" sz="2600" smtClean="0"/>
              <a:t>lternating </a:t>
            </a:r>
            <a:r>
              <a:rPr lang="sr-Latn-CS" sz="2600" b="1" smtClean="0"/>
              <a:t>C</a:t>
            </a:r>
            <a:r>
              <a:rPr lang="sr-Latn-CS" sz="2600" smtClean="0"/>
              <a:t>urrent </a:t>
            </a:r>
            <a:r>
              <a:rPr lang="sr-Latn-CS" sz="2600" b="1" smtClean="0"/>
              <a:t>T</a:t>
            </a:r>
            <a:r>
              <a:rPr lang="sr-Latn-CS" sz="2600" smtClean="0"/>
              <a:t>ransmission </a:t>
            </a:r>
            <a:r>
              <a:rPr lang="sr-Latn-CS" sz="2600" b="1" smtClean="0"/>
              <a:t>S</a:t>
            </a:r>
            <a:r>
              <a:rPr lang="sr-Latn-CS" sz="2600" smtClean="0"/>
              <a:t>ystem</a:t>
            </a:r>
          </a:p>
          <a:p>
            <a:r>
              <a:rPr lang="sr-Latn-CS" sz="2600" smtClean="0"/>
              <a:t>Sistem zasnovan na energetskoj elektronici i drugoj statičkoj opremi koja omogućava regulaciju jednog ili više parametra prenosa električne energije naizmeničnom strujom u cilju poboljšanja kontrole tokova snaga i povećanje propusne moći prenosnog sistema</a:t>
            </a:r>
          </a:p>
          <a:p>
            <a:r>
              <a:rPr lang="sr-Latn-CS" sz="2600" smtClean="0"/>
              <a:t>Familija koncepata i uređaja</a:t>
            </a:r>
          </a:p>
          <a:p>
            <a:pPr lvl="1"/>
            <a:r>
              <a:rPr lang="sr-Latn-CS" sz="2600" smtClean="0"/>
              <a:t>Tehnologije dostigle punu zrelost</a:t>
            </a:r>
          </a:p>
          <a:p>
            <a:pPr lvl="1"/>
            <a:r>
              <a:rPr lang="sr-Latn-CS" sz="2600" smtClean="0"/>
              <a:t>Probijaju na polju poboljšanje kvaliteta el. energije</a:t>
            </a:r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Benefiti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povećanje kapaciteta za prenos električne energije</a:t>
            </a:r>
          </a:p>
          <a:p>
            <a:r>
              <a:rPr lang="sr-Latn-CS" smtClean="0"/>
              <a:t>povećana statička i dinamička stabilnost prenosa</a:t>
            </a:r>
          </a:p>
          <a:p>
            <a:r>
              <a:rPr lang="sr-Latn-CS" smtClean="0"/>
              <a:t>povećana dostupnost napajanja</a:t>
            </a:r>
          </a:p>
          <a:p>
            <a:r>
              <a:rPr lang="sr-Latn-CS" smtClean="0"/>
              <a:t>smanjenje ukupnih troškova prenosa</a:t>
            </a: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Podela FACTS-ova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smtClean="0"/>
              <a:t>Uređaji za serijsku kompenzaciju</a:t>
            </a:r>
          </a:p>
          <a:p>
            <a:pPr lvl="1"/>
            <a:r>
              <a:rPr lang="sr-Latn-CS" smtClean="0"/>
              <a:t>ponaša se kao regulisani naponski izvor</a:t>
            </a:r>
          </a:p>
          <a:p>
            <a:pPr lvl="1"/>
            <a:r>
              <a:rPr lang="sr-Latn-CS" smtClean="0"/>
              <a:t>smanjuje induktivnost prenosnog voda (povećava aktivnu snagu koju je moguće preneti)</a:t>
            </a:r>
          </a:p>
          <a:p>
            <a:r>
              <a:rPr lang="sr-Latn-CS" smtClean="0"/>
              <a:t>Uređaji za paralelnu kompenzaciju</a:t>
            </a:r>
          </a:p>
          <a:p>
            <a:pPr lvl="1"/>
            <a:r>
              <a:rPr lang="sr-Latn-CS" smtClean="0"/>
              <a:t>ponaša se kao regulisani strujni izvor</a:t>
            </a:r>
          </a:p>
          <a:p>
            <a:pPr lvl="1"/>
            <a:r>
              <a:rPr lang="sr-Latn-CS" smtClean="0"/>
              <a:t>injektiranom reaktivnom strujom popravljaju naponske prilike na mestu priključenja</a:t>
            </a: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/>
              <a:t>Serijska kompenzacija</a:t>
            </a:r>
            <a:br>
              <a:rPr lang="sr-Latn-CS" smtClean="0"/>
            </a:br>
            <a:r>
              <a:rPr lang="sr-Latn-CS" smtClean="0"/>
              <a:t>(series compensation)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CS" sz="2400" smtClean="0"/>
              <a:t>Statički sinhroni serijski kompenzator</a:t>
            </a:r>
          </a:p>
          <a:p>
            <a:pPr>
              <a:buNone/>
            </a:pPr>
            <a:r>
              <a:rPr lang="sr-Latn-CS" sz="2400" smtClean="0"/>
              <a:t>	(SSSC Static synchronous series compensator)</a:t>
            </a:r>
          </a:p>
          <a:p>
            <a:pPr lvl="0"/>
            <a:r>
              <a:rPr lang="sr-Latn-CS" sz="2400" smtClean="0"/>
              <a:t>Serijski vezan kondenzator uključivan kontaktorom</a:t>
            </a:r>
          </a:p>
          <a:p>
            <a:pPr lvl="0">
              <a:buNone/>
            </a:pPr>
            <a:r>
              <a:rPr lang="sr-Latn-CS" sz="2400" smtClean="0"/>
              <a:t>	(MSSC Mechanically-switched series capacitor) </a:t>
            </a:r>
          </a:p>
          <a:p>
            <a:pPr lvl="0"/>
            <a:r>
              <a:rPr lang="sr-Latn-CS" sz="2400" smtClean="0"/>
              <a:t>Serijski vezan kondenzator uključivan tiristorom 	</a:t>
            </a:r>
          </a:p>
          <a:p>
            <a:pPr lvl="0">
              <a:buNone/>
            </a:pPr>
            <a:r>
              <a:rPr lang="sr-Latn-CS" sz="2400" smtClean="0"/>
              <a:t>	(TSSC Thyristor-switched series capacitor) </a:t>
            </a:r>
          </a:p>
          <a:p>
            <a:pPr lvl="0"/>
            <a:r>
              <a:rPr lang="sr-Latn-CS" sz="2400" smtClean="0"/>
              <a:t>Serijski vezan kondenzator kontrolisan tiristorom </a:t>
            </a:r>
          </a:p>
          <a:p>
            <a:pPr lvl="0">
              <a:buNone/>
            </a:pPr>
            <a:r>
              <a:rPr lang="sr-Latn-CS" sz="2400" smtClean="0"/>
              <a:t>	(TCSC Thyristor-controlled series capacitor)</a:t>
            </a:r>
          </a:p>
          <a:p>
            <a:pPr lvl="0"/>
            <a:r>
              <a:rPr lang="sr-Latn-CS" sz="2400" smtClean="0"/>
              <a:t>Serijski vezana prigušnica uključivana tiristorom</a:t>
            </a:r>
          </a:p>
          <a:p>
            <a:pPr lvl="0">
              <a:buNone/>
            </a:pPr>
            <a:r>
              <a:rPr lang="sr-Latn-CS" sz="2400" smtClean="0"/>
              <a:t>	(TSSR Thyristor-switched series reactor)</a:t>
            </a:r>
          </a:p>
          <a:p>
            <a:pPr lvl="0"/>
            <a:r>
              <a:rPr lang="sr-Latn-CS" sz="2400" smtClean="0"/>
              <a:t>Serijski vezana prigušnica kontrolisana tiristorom</a:t>
            </a:r>
          </a:p>
          <a:p>
            <a:pPr lvl="0">
              <a:buNone/>
            </a:pPr>
            <a:r>
              <a:rPr lang="sr-Latn-CS" sz="2400" smtClean="0"/>
              <a:t>	(TCSR Thyristor-controlled series reactor)</a:t>
            </a:r>
          </a:p>
          <a:p>
            <a:endParaRPr lang="sr-Latn-CS" smtClean="0"/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/>
              <a:t>Paralelna kompenzacija</a:t>
            </a:r>
            <a:br>
              <a:rPr lang="sr-Latn-CS" smtClean="0"/>
            </a:br>
            <a:r>
              <a:rPr lang="sr-Latn-CS" smtClean="0"/>
              <a:t>(shunt compensation)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sr-Latn-CS" smtClean="0"/>
              <a:t>Statički sinhroni kompenzator</a:t>
            </a:r>
          </a:p>
          <a:p>
            <a:pPr lvl="0">
              <a:buNone/>
            </a:pPr>
            <a:r>
              <a:rPr lang="sr-Latn-CS" smtClean="0"/>
              <a:t>	(STATCOM Static Syncronous Compensator)</a:t>
            </a:r>
            <a:endParaRPr lang="sr-Latn-CS" sz="2800" smtClean="0"/>
          </a:p>
          <a:p>
            <a:pPr lvl="0"/>
            <a:r>
              <a:rPr lang="sr-Latn-CS" smtClean="0"/>
              <a:t>Statički VAR kompenzatori</a:t>
            </a:r>
          </a:p>
          <a:p>
            <a:pPr lvl="0">
              <a:buNone/>
            </a:pPr>
            <a:r>
              <a:rPr lang="sr-Latn-CS" smtClean="0"/>
              <a:t>	(SVC Static VAR compensator)</a:t>
            </a:r>
            <a:endParaRPr lang="sr-Latn-CS" sz="2800" smtClean="0"/>
          </a:p>
          <a:p>
            <a:pPr lvl="1"/>
            <a:r>
              <a:rPr lang="sr-Latn-CS" smtClean="0"/>
              <a:t>Tiristorski kontrolisana prigušnica</a:t>
            </a:r>
          </a:p>
          <a:p>
            <a:pPr lvl="1">
              <a:buNone/>
            </a:pPr>
            <a:r>
              <a:rPr lang="sr-Latn-CS" smtClean="0"/>
              <a:t>	(TCR Thyristor-controlled reactor)</a:t>
            </a:r>
            <a:endParaRPr lang="sr-Latn-CS" sz="2000" smtClean="0"/>
          </a:p>
          <a:p>
            <a:pPr lvl="1"/>
            <a:r>
              <a:rPr lang="sr-Latn-CS" smtClean="0"/>
              <a:t>Tiristorski uključivana prigušnica</a:t>
            </a:r>
          </a:p>
          <a:p>
            <a:pPr lvl="1">
              <a:buNone/>
            </a:pPr>
            <a:r>
              <a:rPr lang="sr-Latn-CS" smtClean="0"/>
              <a:t>	(TSR Thyristor-switched reactor)</a:t>
            </a:r>
            <a:endParaRPr lang="sr-Latn-CS" sz="2400" smtClean="0"/>
          </a:p>
          <a:p>
            <a:pPr lvl="1"/>
            <a:r>
              <a:rPr lang="sr-Latn-CS" smtClean="0"/>
              <a:t>Tiristorski uključivan kondenzator</a:t>
            </a:r>
          </a:p>
          <a:p>
            <a:pPr lvl="1">
              <a:buNone/>
            </a:pPr>
            <a:r>
              <a:rPr lang="sr-Latn-CS" smtClean="0"/>
              <a:t>	(TSC Thyristor-switched capacitor)</a:t>
            </a:r>
            <a:endParaRPr lang="sr-Latn-CS" sz="2400" smtClean="0"/>
          </a:p>
          <a:p>
            <a:pPr lvl="1"/>
            <a:r>
              <a:rPr lang="sr-Latn-CS" smtClean="0"/>
              <a:t>Kondenzator uključivan uz pomoć kontaktora</a:t>
            </a:r>
          </a:p>
          <a:p>
            <a:pPr lvl="1">
              <a:buNone/>
            </a:pPr>
            <a:r>
              <a:rPr lang="sr-Latn-CS" smtClean="0"/>
              <a:t>	(MSC Mechanically-switched capacitor)</a:t>
            </a:r>
            <a:endParaRPr lang="sr-Latn-CS" sz="2400" smtClean="0"/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1489</TotalTime>
  <Words>1936</Words>
  <Application>Microsoft Office PowerPoint</Application>
  <PresentationFormat>On-screen Show (4:3)</PresentationFormat>
  <Paragraphs>313</Paragraphs>
  <Slides>48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Solstice</vt:lpstr>
      <vt:lpstr>Stanje tehnike za poboljšanje kvaliteta električne energije</vt:lpstr>
      <vt:lpstr>Kvalitet el. Energije (primer elektrolučne peći)</vt:lpstr>
      <vt:lpstr>Praksa u rešavanju problema napajanja el.lučne peći (EAF)</vt:lpstr>
      <vt:lpstr>Konvencionalna  oprema:</vt:lpstr>
      <vt:lpstr>FACTS (savremena rešenja)</vt:lpstr>
      <vt:lpstr>Benefiti</vt:lpstr>
      <vt:lpstr>Podela FACTS-ova</vt:lpstr>
      <vt:lpstr>Serijska kompenzacija (series compensation)</vt:lpstr>
      <vt:lpstr>Paralelna kompenzacija (shunt compensation)</vt:lpstr>
      <vt:lpstr>Tehnologije</vt:lpstr>
      <vt:lpstr>Aplikacije VSC u prenosu el. energije</vt:lpstr>
      <vt:lpstr>Teorija</vt:lpstr>
      <vt:lpstr>STATCOM</vt:lpstr>
      <vt:lpstr>Problemi kod STATCOM-a</vt:lpstr>
      <vt:lpstr>STATCOM firme ABB “SVC Light”</vt:lpstr>
      <vt:lpstr>STATCOM firme ABB “SVC Light”</vt:lpstr>
      <vt:lpstr>STATCOM firme ABB “SVC Light”</vt:lpstr>
      <vt:lpstr>IGBT Module</vt:lpstr>
      <vt:lpstr>Basic three-level voltage source converter (ABB SVC Light)</vt:lpstr>
      <vt:lpstr>Princip rada</vt:lpstr>
      <vt:lpstr>Načini povezivanja</vt:lpstr>
      <vt:lpstr>Načini povezivanja</vt:lpstr>
      <vt:lpstr>Oporavak posle kratkotrajnog gubitka napona (Post Fault voltage recovery)</vt:lpstr>
      <vt:lpstr>Struje Elektrolučne peći (EAF) i struje u mreži</vt:lpstr>
      <vt:lpstr>STATCOM firme Siemens “SVC Plus”</vt:lpstr>
      <vt:lpstr>Multilevel dizajn pretvarača</vt:lpstr>
      <vt:lpstr>Napredni multilevel dizajn: MMC – Modular Multilevel Converter</vt:lpstr>
      <vt:lpstr>MMC (Siemens) Principska šema</vt:lpstr>
      <vt:lpstr>MMC – prikaz generisanog napona</vt:lpstr>
      <vt:lpstr>MMC – AC &amp; DC Struje pretvarača</vt:lpstr>
      <vt:lpstr>Converter – Phase Arm</vt:lpstr>
      <vt:lpstr>Converter – Phase Arm</vt:lpstr>
      <vt:lpstr>STATCOM firme Siemens “SVC Plus”</vt:lpstr>
      <vt:lpstr>STATCOM firme Siemens “SVC Plus”</vt:lpstr>
      <vt:lpstr>STATCOM firme Siemens “SVC Plus”</vt:lpstr>
      <vt:lpstr>Upoređivanje harmonijskog sastava: SVC Plus i SVC “Classic”</vt:lpstr>
      <vt:lpstr>MMC Karakteristike (Siemens)</vt:lpstr>
      <vt:lpstr>VSC Princip rada (1)</vt:lpstr>
      <vt:lpstr>VSC Princip rada (2)</vt:lpstr>
      <vt:lpstr>VSC Princip rada (3)</vt:lpstr>
      <vt:lpstr>SVC Plus – Princip rada</vt:lpstr>
      <vt:lpstr>Hvala na pažnji! (1)</vt:lpstr>
      <vt:lpstr>Ilustracija (kondenzatorske baterije)</vt:lpstr>
      <vt:lpstr>Ilustracija (filtri)</vt:lpstr>
      <vt:lpstr>Ilustracija (M2C topologija)</vt:lpstr>
      <vt:lpstr>Ilustracija (hlađenje)</vt:lpstr>
      <vt:lpstr>Ilustracija (objašnjenje)</vt:lpstr>
      <vt:lpstr>Hvala na pažnji! (2)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Stanje tehnike za poboljšanje kvaliteta električne energije</dc:title>
  <dc:creator>Ilija Mihailovic</dc:creator>
  <cp:lastModifiedBy>Ilija Mihailovic</cp:lastModifiedBy>
  <cp:revision>100</cp:revision>
  <dcterms:created xsi:type="dcterms:W3CDTF">2013-02-11T06:12:13Z</dcterms:created>
  <dcterms:modified xsi:type="dcterms:W3CDTF">2013-02-20T06:22:54Z</dcterms:modified>
</cp:coreProperties>
</file>