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  <p:sldId id="265" r:id="rId10"/>
    <p:sldId id="262" r:id="rId11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>
        <p:scale>
          <a:sx n="100" d="100"/>
          <a:sy n="100" d="100"/>
        </p:scale>
        <p:origin x="-294" y="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3080AF-B39B-47F2-9849-F451CD774628}" type="datetimeFigureOut">
              <a:rPr lang="sr-Latn-CS" smtClean="0"/>
              <a:pPr/>
              <a:t>18.11.2011</a:t>
            </a:fld>
            <a:endParaRPr lang="sr-Latn-C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6C1E65-2479-4DA2-8E38-24CD76F585D7}" type="slidenum">
              <a:rPr lang="sr-Latn-CS" smtClean="0"/>
              <a:pPr/>
              <a:t>‹#›</a:t>
            </a:fld>
            <a:endParaRPr lang="sr-Latn-C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3116"/>
            <a:ext cx="8786842" cy="197510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Specijalne</a:t>
            </a:r>
            <a:r>
              <a:rPr lang="en-US" dirty="0" smtClean="0"/>
              <a:t> </a:t>
            </a:r>
            <a:r>
              <a:rPr lang="en-US" dirty="0" err="1" smtClean="0"/>
              <a:t>elektri</a:t>
            </a:r>
            <a:r>
              <a:rPr lang="sr-Latn-CS" dirty="0" smtClean="0"/>
              <a:t>čne</a:t>
            </a:r>
            <a:br>
              <a:rPr lang="sr-Latn-CS" dirty="0" smtClean="0"/>
            </a:br>
            <a:r>
              <a:rPr lang="sr-Latn-CS" dirty="0" smtClean="0"/>
              <a:t>instalacije</a:t>
            </a:r>
            <a:br>
              <a:rPr lang="sr-Latn-CS" dirty="0" smtClean="0"/>
            </a:br>
            <a:r>
              <a:rPr lang="sr-Latn-CS" dirty="0" smtClean="0"/>
              <a:t>Prvi domaći zadatak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0100" y="214290"/>
            <a:ext cx="7772400" cy="571504"/>
          </a:xfrm>
        </p:spPr>
        <p:txBody>
          <a:bodyPr>
            <a:normAutofit/>
          </a:bodyPr>
          <a:lstStyle/>
          <a:p>
            <a:pPr algn="ctr"/>
            <a:r>
              <a:rPr lang="sr-Latn-CS" dirty="0" smtClean="0"/>
              <a:t>Univerzitet u Beogradu, Elektrotehnički fakultet</a:t>
            </a:r>
            <a:endParaRPr lang="sr-Latn-CS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5000636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Predmetni nastavnik</a:t>
            </a:r>
          </a:p>
          <a:p>
            <a:r>
              <a:rPr lang="sr-Latn-CS" dirty="0" smtClean="0"/>
              <a:t>Zoran Radaković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3504" y="4929198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Grupa 1</a:t>
            </a:r>
          </a:p>
          <a:p>
            <a:r>
              <a:rPr lang="sr-Latn-CS" dirty="0"/>
              <a:t>Stevan </a:t>
            </a:r>
            <a:r>
              <a:rPr lang="sr-Latn-CS" dirty="0" smtClean="0"/>
              <a:t>Stanišić</a:t>
            </a:r>
            <a:r>
              <a:rPr lang="en-US" dirty="0" smtClean="0"/>
              <a:t> 213/08</a:t>
            </a: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dirty="0"/>
              <a:t>Spasoje </a:t>
            </a:r>
            <a:r>
              <a:rPr lang="sr-Latn-CS" dirty="0" smtClean="0"/>
              <a:t>Mirić 324</a:t>
            </a:r>
            <a:r>
              <a:rPr lang="en-US" dirty="0" smtClean="0"/>
              <a:t>/08</a:t>
            </a: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dirty="0"/>
              <a:t>Ljupče </a:t>
            </a:r>
            <a:r>
              <a:rPr lang="sr-Latn-CS" dirty="0" smtClean="0"/>
              <a:t>Litajkovski</a:t>
            </a:r>
            <a:r>
              <a:rPr lang="en-US" dirty="0" smtClean="0"/>
              <a:t> 3251/11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86066"/>
            <a:ext cx="8658228" cy="1143000"/>
          </a:xfrm>
        </p:spPr>
        <p:txBody>
          <a:bodyPr>
            <a:normAutofit/>
          </a:bodyPr>
          <a:lstStyle/>
          <a:p>
            <a:pPr algn="ctr"/>
            <a:r>
              <a:rPr lang="sr-Latn-CS" sz="6600" dirty="0" smtClean="0"/>
              <a:t>HVALA NA PAŽNJI!</a:t>
            </a:r>
            <a:endParaRPr lang="sr-Latn-C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42844" y="1261488"/>
            <a:ext cx="8844179" cy="4524966"/>
          </a:xfrm>
        </p:spPr>
        <p:txBody>
          <a:bodyPr>
            <a:normAutofit fontScale="47500" lnSpcReduction="20000"/>
          </a:bodyPr>
          <a:lstStyle/>
          <a:p>
            <a:r>
              <a:rPr lang="sr-Cyrl-CS" sz="3200" dirty="0" smtClean="0"/>
              <a:t>За електричну инсталацију приказану на слици потребно је извршити прорачуне струја кратког споја на местима A, B, C и D, за случај напајања са мреже и за случај напајања са генератора (генератор ради само када дође до испада мрежног напајања). </a:t>
            </a:r>
            <a:endParaRPr lang="en-US" sz="3200" dirty="0" smtClean="0"/>
          </a:p>
          <a:p>
            <a:endParaRPr lang="sr-Latn-CS" sz="2000" dirty="0" smtClean="0"/>
          </a:p>
          <a:p>
            <a:pPr>
              <a:buNone/>
            </a:pPr>
            <a:r>
              <a:rPr lang="en-US" sz="3200" dirty="0" smtClean="0"/>
              <a:t>	</a:t>
            </a:r>
            <a:r>
              <a:rPr lang="sr-Cyrl-CS" sz="3200" dirty="0" smtClean="0"/>
              <a:t>Израчунати:</a:t>
            </a:r>
            <a:endParaRPr lang="sr-Latn-CS" sz="2000" dirty="0" smtClean="0"/>
          </a:p>
          <a:p>
            <a:pPr lvl="0"/>
            <a:r>
              <a:rPr lang="sr-Cyrl-CS" sz="3200" dirty="0" smtClean="0"/>
              <a:t>А) Максималне вредности ударне струје при троплотом кратком споју за два случаја:</a:t>
            </a:r>
            <a:endParaRPr lang="sr-Latn-CS" sz="2000" dirty="0" smtClean="0"/>
          </a:p>
          <a:p>
            <a:pPr lvl="1"/>
            <a:r>
              <a:rPr lang="sr-Cyrl-CS" sz="2800" dirty="0" smtClean="0"/>
              <a:t>Напајања инсталациј</a:t>
            </a:r>
            <a:r>
              <a:rPr lang="sr-Latn-CS" sz="2800" dirty="0" smtClean="0"/>
              <a:t>e</a:t>
            </a:r>
            <a:r>
              <a:rPr lang="sr-Cyrl-CS" sz="2800" dirty="0" smtClean="0"/>
              <a:t> са мреже (за места квара A, B, C и D), и то за две ситуације: </a:t>
            </a:r>
            <a:endParaRPr lang="sr-Latn-CS" sz="1800" dirty="0" smtClean="0"/>
          </a:p>
          <a:p>
            <a:pPr lvl="2"/>
            <a:r>
              <a:rPr lang="sr-Cyrl-CS" dirty="0" smtClean="0"/>
              <a:t>када је у погону само један трансформатор и</a:t>
            </a:r>
            <a:endParaRPr lang="sr-Latn-CS" sz="1600" dirty="0" smtClean="0"/>
          </a:p>
          <a:p>
            <a:pPr lvl="2"/>
            <a:r>
              <a:rPr lang="ru-RU" dirty="0" smtClean="0"/>
              <a:t>када два трансформатора раде паралелно</a:t>
            </a:r>
            <a:r>
              <a:rPr lang="sr-Cyrl-CS" dirty="0" smtClean="0"/>
              <a:t> и </a:t>
            </a:r>
            <a:endParaRPr lang="sr-Latn-CS" sz="1600" dirty="0" smtClean="0"/>
          </a:p>
          <a:p>
            <a:pPr lvl="1"/>
            <a:r>
              <a:rPr lang="sr-Cyrl-CS" sz="2800" dirty="0" smtClean="0"/>
              <a:t>Напајања инсталације са генератора (за места квара B, C и D). </a:t>
            </a:r>
            <a:endParaRPr lang="sr-Latn-CS" sz="1800" dirty="0" smtClean="0"/>
          </a:p>
          <a:p>
            <a:pPr lvl="0"/>
            <a:r>
              <a:rPr lang="sr-Cyrl-CS" sz="3200" dirty="0" smtClean="0"/>
              <a:t>Б) Термичку струју на сабирницама C уколико заштитна компонента искључује квар за 100 </a:t>
            </a:r>
            <a:r>
              <a:rPr lang="de-DE" sz="3200" dirty="0" smtClean="0"/>
              <a:t>ms</a:t>
            </a:r>
            <a:r>
              <a:rPr lang="sr-Cyrl-CS" sz="3200" dirty="0" smtClean="0"/>
              <a:t>.</a:t>
            </a:r>
            <a:endParaRPr lang="en-US" sz="3200" dirty="0" smtClean="0"/>
          </a:p>
          <a:p>
            <a:pPr lvl="0"/>
            <a:endParaRPr lang="sr-Latn-CS" sz="2000" dirty="0" smtClean="0"/>
          </a:p>
          <a:p>
            <a:r>
              <a:rPr lang="ru-RU" sz="3200" dirty="0" smtClean="0"/>
              <a:t>В) Одредити заштитне компоненте: на нисконапонском прикључку трансформатора, на прикључку генератора и на почетку напојног вода мотора.</a:t>
            </a:r>
            <a:endParaRPr lang="sr-Latn-CS" sz="2000" dirty="0" smtClean="0"/>
          </a:p>
          <a:p>
            <a:endParaRPr lang="sr-Latn-CS" sz="2000" dirty="0" smtClean="0"/>
          </a:p>
          <a:p>
            <a:r>
              <a:rPr lang="sr-Cyrl-CS" sz="3200" dirty="0" smtClean="0"/>
              <a:t>Г) Проверити услов загревања каблова од места “</a:t>
            </a:r>
            <a:r>
              <a:rPr lang="en-US" sz="3200" dirty="0" smtClean="0"/>
              <a:t>B</a:t>
            </a:r>
            <a:r>
              <a:rPr lang="sr-Cyrl-CS" sz="3200" dirty="0" smtClean="0"/>
              <a:t>” до места “</a:t>
            </a:r>
            <a:r>
              <a:rPr lang="en-US" sz="3200" dirty="0" smtClean="0"/>
              <a:t>C</a:t>
            </a:r>
            <a:r>
              <a:rPr lang="sr-Cyrl-CS" sz="3200" dirty="0" smtClean="0"/>
              <a:t>” и каблова за напајање мотора. Дозвољена вредност топлотног импулса (</a:t>
            </a:r>
            <a:r>
              <a:rPr lang="sr-Cyrl-CS" sz="3200" i="1" dirty="0" smtClean="0"/>
              <a:t>Ј</a:t>
            </a:r>
            <a:r>
              <a:rPr lang="sr-Cyrl-CS" sz="3200" baseline="30000" dirty="0" smtClean="0"/>
              <a:t>2</a:t>
            </a:r>
            <a:r>
              <a:rPr lang="sr-Cyrl-CS" sz="3200" dirty="0" smtClean="0"/>
              <a:t> </a:t>
            </a:r>
            <a:r>
              <a:rPr lang="sr-Cyrl-CS" sz="3200" i="1" dirty="0" smtClean="0"/>
              <a:t>Т</a:t>
            </a:r>
            <a:r>
              <a:rPr lang="sr-Cyrl-CS" sz="3200" dirty="0" smtClean="0"/>
              <a:t>) (</a:t>
            </a:r>
            <a:r>
              <a:rPr lang="sr-Cyrl-CS" sz="3200" i="1" dirty="0" smtClean="0"/>
              <a:t>Ј</a:t>
            </a:r>
            <a:r>
              <a:rPr lang="sr-Cyrl-CS" sz="3200" dirty="0" smtClean="0"/>
              <a:t> у А/mm</a:t>
            </a:r>
            <a:r>
              <a:rPr lang="sr-Cyrl-CS" sz="3200" baseline="30000" dirty="0" smtClean="0"/>
              <a:t>2</a:t>
            </a:r>
            <a:r>
              <a:rPr lang="sr-Cyrl-CS" sz="3200" dirty="0" smtClean="0"/>
              <a:t>, </a:t>
            </a:r>
            <a:r>
              <a:rPr lang="sr-Cyrl-CS" sz="3200" i="1" dirty="0" smtClean="0"/>
              <a:t>Т</a:t>
            </a:r>
            <a:r>
              <a:rPr lang="sr-Cyrl-CS" sz="3200" dirty="0" smtClean="0"/>
              <a:t> у секундама) са проводнике са </a:t>
            </a:r>
            <a:r>
              <a:rPr lang="en-US" sz="3200" dirty="0" smtClean="0"/>
              <a:t>PVC </a:t>
            </a:r>
            <a:r>
              <a:rPr lang="sr-Cyrl-CS" sz="3200" dirty="0" smtClean="0"/>
              <a:t>изолацијом је једнака 115, за пресеке мање од 300 mm</a:t>
            </a:r>
            <a:r>
              <a:rPr lang="sr-Cyrl-CS" sz="3200" baseline="30000" dirty="0" smtClean="0"/>
              <a:t>2</a:t>
            </a:r>
            <a:r>
              <a:rPr lang="sr-Cyrl-CS" sz="3200" dirty="0" smtClean="0"/>
              <a:t> , а за пресеке веће од 300 mm</a:t>
            </a:r>
            <a:r>
              <a:rPr lang="sr-Cyrl-CS" sz="3200" baseline="30000" dirty="0" smtClean="0"/>
              <a:t>2</a:t>
            </a:r>
            <a:r>
              <a:rPr lang="sr-Cyrl-CS" sz="3200" dirty="0" smtClean="0"/>
              <a:t> износи 103 (IEC 60364-4-43).</a:t>
            </a:r>
            <a:endParaRPr lang="sr-Latn-CS" sz="2000" dirty="0" smtClean="0"/>
          </a:p>
          <a:p>
            <a:endParaRPr lang="sr-Latn-CS" sz="2000" dirty="0" smtClean="0"/>
          </a:p>
          <a:p>
            <a:r>
              <a:rPr lang="ru-RU" sz="3200" dirty="0" smtClean="0"/>
              <a:t>Д) Вршне вредности струје кратког споја после дејства заштитних компоненти (за делове инсталације наведене у Г))</a:t>
            </a:r>
            <a:endParaRPr lang="sr-Latn-CS" sz="2000" dirty="0" smtClean="0"/>
          </a:p>
          <a:p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Line 190"/>
          <p:cNvSpPr>
            <a:spLocks noChangeShapeType="1"/>
          </p:cNvSpPr>
          <p:nvPr/>
        </p:nvSpPr>
        <p:spPr bwMode="auto">
          <a:xfrm>
            <a:off x="4583389" y="1496810"/>
            <a:ext cx="1770" cy="77999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15" name="Freeform 191"/>
          <p:cNvSpPr>
            <a:spLocks/>
          </p:cNvSpPr>
          <p:nvPr/>
        </p:nvSpPr>
        <p:spPr bwMode="auto">
          <a:xfrm>
            <a:off x="3835231" y="2259116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16" name="Freeform 192"/>
          <p:cNvSpPr>
            <a:spLocks/>
          </p:cNvSpPr>
          <p:nvPr/>
        </p:nvSpPr>
        <p:spPr bwMode="auto">
          <a:xfrm>
            <a:off x="3835231" y="2259116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17" name="Freeform 193"/>
          <p:cNvSpPr>
            <a:spLocks/>
          </p:cNvSpPr>
          <p:nvPr/>
        </p:nvSpPr>
        <p:spPr bwMode="auto">
          <a:xfrm>
            <a:off x="3852917" y="2259116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18" name="Freeform 194"/>
          <p:cNvSpPr>
            <a:spLocks/>
          </p:cNvSpPr>
          <p:nvPr/>
        </p:nvSpPr>
        <p:spPr bwMode="auto">
          <a:xfrm>
            <a:off x="3852917" y="2259116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19" name="Freeform 195"/>
          <p:cNvSpPr>
            <a:spLocks/>
          </p:cNvSpPr>
          <p:nvPr/>
        </p:nvSpPr>
        <p:spPr bwMode="auto">
          <a:xfrm>
            <a:off x="5313859" y="2259116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0" name="Freeform 196"/>
          <p:cNvSpPr>
            <a:spLocks/>
          </p:cNvSpPr>
          <p:nvPr/>
        </p:nvSpPr>
        <p:spPr bwMode="auto">
          <a:xfrm>
            <a:off x="5313859" y="2259116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1" name="Line 197"/>
          <p:cNvSpPr>
            <a:spLocks noChangeShapeType="1"/>
          </p:cNvSpPr>
          <p:nvPr/>
        </p:nvSpPr>
        <p:spPr bwMode="auto">
          <a:xfrm>
            <a:off x="4217268" y="2276804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2" name="Freeform 198"/>
          <p:cNvSpPr>
            <a:spLocks/>
          </p:cNvSpPr>
          <p:nvPr/>
        </p:nvSpPr>
        <p:spPr bwMode="auto">
          <a:xfrm>
            <a:off x="4072236" y="2589863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5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7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5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1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1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7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5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5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7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5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1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1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7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5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3" name="Freeform 199"/>
          <p:cNvSpPr>
            <a:spLocks/>
          </p:cNvSpPr>
          <p:nvPr/>
        </p:nvSpPr>
        <p:spPr bwMode="auto">
          <a:xfrm>
            <a:off x="4072236" y="2745509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5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7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5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1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1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7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5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5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7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5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1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1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7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5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4" name="Line 200"/>
          <p:cNvSpPr>
            <a:spLocks noChangeShapeType="1"/>
          </p:cNvSpPr>
          <p:nvPr/>
        </p:nvSpPr>
        <p:spPr bwMode="auto">
          <a:xfrm>
            <a:off x="4217268" y="3056799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5" name="Line 201"/>
          <p:cNvSpPr>
            <a:spLocks noChangeShapeType="1"/>
          </p:cNvSpPr>
          <p:nvPr/>
        </p:nvSpPr>
        <p:spPr bwMode="auto">
          <a:xfrm>
            <a:off x="4144753" y="3389313"/>
            <a:ext cx="72517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6" name="Line 202"/>
          <p:cNvSpPr>
            <a:spLocks noChangeShapeType="1"/>
          </p:cNvSpPr>
          <p:nvPr/>
        </p:nvSpPr>
        <p:spPr bwMode="auto">
          <a:xfrm>
            <a:off x="4217268" y="352550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7" name="Line 203"/>
          <p:cNvSpPr>
            <a:spLocks noChangeShapeType="1"/>
          </p:cNvSpPr>
          <p:nvPr/>
        </p:nvSpPr>
        <p:spPr bwMode="auto">
          <a:xfrm>
            <a:off x="4949508" y="2276804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8" name="Freeform 204"/>
          <p:cNvSpPr>
            <a:spLocks/>
          </p:cNvSpPr>
          <p:nvPr/>
        </p:nvSpPr>
        <p:spPr bwMode="auto">
          <a:xfrm>
            <a:off x="4802707" y="2589863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4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8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2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2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8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4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4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8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2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2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8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4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29" name="Freeform 205"/>
          <p:cNvSpPr>
            <a:spLocks/>
          </p:cNvSpPr>
          <p:nvPr/>
        </p:nvSpPr>
        <p:spPr bwMode="auto">
          <a:xfrm>
            <a:off x="4802707" y="2745509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6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8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6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8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0" name="Line 206"/>
          <p:cNvSpPr>
            <a:spLocks noChangeShapeType="1"/>
          </p:cNvSpPr>
          <p:nvPr/>
        </p:nvSpPr>
        <p:spPr bwMode="auto">
          <a:xfrm>
            <a:off x="4949508" y="3056799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1" name="Line 207"/>
          <p:cNvSpPr>
            <a:spLocks noChangeShapeType="1"/>
          </p:cNvSpPr>
          <p:nvPr/>
        </p:nvSpPr>
        <p:spPr bwMode="auto">
          <a:xfrm>
            <a:off x="4875223" y="3389313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2" name="Line 208"/>
          <p:cNvSpPr>
            <a:spLocks noChangeShapeType="1"/>
          </p:cNvSpPr>
          <p:nvPr/>
        </p:nvSpPr>
        <p:spPr bwMode="auto">
          <a:xfrm>
            <a:off x="4949508" y="352550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3" name="Line 209"/>
          <p:cNvSpPr>
            <a:spLocks noChangeShapeType="1"/>
          </p:cNvSpPr>
          <p:nvPr/>
        </p:nvSpPr>
        <p:spPr bwMode="auto">
          <a:xfrm>
            <a:off x="5679979" y="352550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4" name="Freeform 210"/>
          <p:cNvSpPr>
            <a:spLocks/>
          </p:cNvSpPr>
          <p:nvPr/>
        </p:nvSpPr>
        <p:spPr bwMode="auto">
          <a:xfrm>
            <a:off x="3835231" y="3817337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5" name="Freeform 211"/>
          <p:cNvSpPr>
            <a:spLocks/>
          </p:cNvSpPr>
          <p:nvPr/>
        </p:nvSpPr>
        <p:spPr bwMode="auto">
          <a:xfrm>
            <a:off x="3835231" y="3817337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6" name="Freeform 212"/>
          <p:cNvSpPr>
            <a:spLocks/>
          </p:cNvSpPr>
          <p:nvPr/>
        </p:nvSpPr>
        <p:spPr bwMode="auto">
          <a:xfrm>
            <a:off x="3852917" y="3817337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7" name="Freeform 213"/>
          <p:cNvSpPr>
            <a:spLocks/>
          </p:cNvSpPr>
          <p:nvPr/>
        </p:nvSpPr>
        <p:spPr bwMode="auto">
          <a:xfrm>
            <a:off x="3852917" y="3817337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8" name="Freeform 214"/>
          <p:cNvSpPr>
            <a:spLocks/>
          </p:cNvSpPr>
          <p:nvPr/>
        </p:nvSpPr>
        <p:spPr bwMode="auto">
          <a:xfrm>
            <a:off x="6046098" y="3817337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9" name="Freeform 215"/>
          <p:cNvSpPr>
            <a:spLocks/>
          </p:cNvSpPr>
          <p:nvPr/>
        </p:nvSpPr>
        <p:spPr bwMode="auto">
          <a:xfrm>
            <a:off x="6046098" y="3817337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0" name="Freeform 216"/>
          <p:cNvSpPr>
            <a:spLocks/>
          </p:cNvSpPr>
          <p:nvPr/>
        </p:nvSpPr>
        <p:spPr bwMode="auto">
          <a:xfrm>
            <a:off x="3835231" y="4908620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1" name="Freeform 217"/>
          <p:cNvSpPr>
            <a:spLocks/>
          </p:cNvSpPr>
          <p:nvPr/>
        </p:nvSpPr>
        <p:spPr bwMode="auto">
          <a:xfrm>
            <a:off x="3835231" y="4908620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2" name="Freeform 218"/>
          <p:cNvSpPr>
            <a:spLocks/>
          </p:cNvSpPr>
          <p:nvPr/>
        </p:nvSpPr>
        <p:spPr bwMode="auto">
          <a:xfrm>
            <a:off x="3852917" y="4908620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3" name="Freeform 219"/>
          <p:cNvSpPr>
            <a:spLocks/>
          </p:cNvSpPr>
          <p:nvPr/>
        </p:nvSpPr>
        <p:spPr bwMode="auto">
          <a:xfrm>
            <a:off x="3852917" y="4908620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4" name="Freeform 220"/>
          <p:cNvSpPr>
            <a:spLocks/>
          </p:cNvSpPr>
          <p:nvPr/>
        </p:nvSpPr>
        <p:spPr bwMode="auto">
          <a:xfrm>
            <a:off x="6046098" y="4908620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5" name="Freeform 221"/>
          <p:cNvSpPr>
            <a:spLocks/>
          </p:cNvSpPr>
          <p:nvPr/>
        </p:nvSpPr>
        <p:spPr bwMode="auto">
          <a:xfrm>
            <a:off x="6046098" y="4908620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6" name="Freeform 222"/>
          <p:cNvSpPr>
            <a:spLocks/>
          </p:cNvSpPr>
          <p:nvPr/>
        </p:nvSpPr>
        <p:spPr bwMode="auto">
          <a:xfrm>
            <a:off x="5533177" y="2687312"/>
            <a:ext cx="293603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9" y="464"/>
              </a:cxn>
              <a:cxn ang="0">
                <a:pos x="978" y="401"/>
              </a:cxn>
              <a:cxn ang="0">
                <a:pos x="960" y="340"/>
              </a:cxn>
              <a:cxn ang="0">
                <a:pos x="935" y="283"/>
              </a:cxn>
              <a:cxn ang="0">
                <a:pos x="904" y="228"/>
              </a:cxn>
              <a:cxn ang="0">
                <a:pos x="868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7" y="59"/>
              </a:cxn>
              <a:cxn ang="0">
                <a:pos x="672" y="33"/>
              </a:cxn>
              <a:cxn ang="0">
                <a:pos x="615" y="14"/>
              </a:cxn>
              <a:cxn ang="0">
                <a:pos x="556" y="3"/>
              </a:cxn>
              <a:cxn ang="0">
                <a:pos x="496" y="0"/>
              </a:cxn>
              <a:cxn ang="0">
                <a:pos x="436" y="3"/>
              </a:cxn>
              <a:cxn ang="0">
                <a:pos x="377" y="14"/>
              </a:cxn>
              <a:cxn ang="0">
                <a:pos x="320" y="33"/>
              </a:cxn>
              <a:cxn ang="0">
                <a:pos x="266" y="59"/>
              </a:cxn>
              <a:cxn ang="0">
                <a:pos x="214" y="93"/>
              </a:cxn>
              <a:cxn ang="0">
                <a:pos x="167" y="132"/>
              </a:cxn>
              <a:cxn ang="0">
                <a:pos x="125" y="178"/>
              </a:cxn>
              <a:cxn ang="0">
                <a:pos x="88" y="228"/>
              </a:cxn>
              <a:cxn ang="0">
                <a:pos x="57" y="283"/>
              </a:cxn>
              <a:cxn ang="0">
                <a:pos x="33" y="340"/>
              </a:cxn>
              <a:cxn ang="0">
                <a:pos x="15" y="401"/>
              </a:cxn>
              <a:cxn ang="0">
                <a:pos x="4" y="464"/>
              </a:cxn>
              <a:cxn ang="0">
                <a:pos x="0" y="528"/>
              </a:cxn>
              <a:cxn ang="0">
                <a:pos x="4" y="592"/>
              </a:cxn>
              <a:cxn ang="0">
                <a:pos x="15" y="654"/>
              </a:cxn>
              <a:cxn ang="0">
                <a:pos x="33" y="715"/>
              </a:cxn>
              <a:cxn ang="0">
                <a:pos x="57" y="774"/>
              </a:cxn>
              <a:cxn ang="0">
                <a:pos x="88" y="829"/>
              </a:cxn>
              <a:cxn ang="0">
                <a:pos x="125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6" y="996"/>
              </a:cxn>
              <a:cxn ang="0">
                <a:pos x="320" y="1022"/>
              </a:cxn>
              <a:cxn ang="0">
                <a:pos x="377" y="1042"/>
              </a:cxn>
              <a:cxn ang="0">
                <a:pos x="436" y="1054"/>
              </a:cxn>
              <a:cxn ang="0">
                <a:pos x="496" y="1057"/>
              </a:cxn>
              <a:cxn ang="0">
                <a:pos x="556" y="1054"/>
              </a:cxn>
              <a:cxn ang="0">
                <a:pos x="615" y="1042"/>
              </a:cxn>
              <a:cxn ang="0">
                <a:pos x="672" y="1022"/>
              </a:cxn>
              <a:cxn ang="0">
                <a:pos x="727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8" y="879"/>
              </a:cxn>
              <a:cxn ang="0">
                <a:pos x="904" y="829"/>
              </a:cxn>
              <a:cxn ang="0">
                <a:pos x="935" y="774"/>
              </a:cxn>
              <a:cxn ang="0">
                <a:pos x="960" y="715"/>
              </a:cxn>
              <a:cxn ang="0">
                <a:pos x="978" y="654"/>
              </a:cxn>
              <a:cxn ang="0">
                <a:pos x="989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9" y="464"/>
                </a:lnTo>
                <a:lnTo>
                  <a:pt x="978" y="401"/>
                </a:lnTo>
                <a:lnTo>
                  <a:pt x="960" y="340"/>
                </a:lnTo>
                <a:lnTo>
                  <a:pt x="935" y="283"/>
                </a:lnTo>
                <a:lnTo>
                  <a:pt x="904" y="228"/>
                </a:lnTo>
                <a:lnTo>
                  <a:pt x="868" y="178"/>
                </a:lnTo>
                <a:lnTo>
                  <a:pt x="825" y="132"/>
                </a:lnTo>
                <a:lnTo>
                  <a:pt x="778" y="93"/>
                </a:lnTo>
                <a:lnTo>
                  <a:pt x="727" y="59"/>
                </a:lnTo>
                <a:lnTo>
                  <a:pt x="672" y="33"/>
                </a:lnTo>
                <a:lnTo>
                  <a:pt x="615" y="14"/>
                </a:lnTo>
                <a:lnTo>
                  <a:pt x="556" y="3"/>
                </a:lnTo>
                <a:lnTo>
                  <a:pt x="496" y="0"/>
                </a:lnTo>
                <a:lnTo>
                  <a:pt x="436" y="3"/>
                </a:lnTo>
                <a:lnTo>
                  <a:pt x="377" y="14"/>
                </a:lnTo>
                <a:lnTo>
                  <a:pt x="320" y="33"/>
                </a:lnTo>
                <a:lnTo>
                  <a:pt x="266" y="59"/>
                </a:lnTo>
                <a:lnTo>
                  <a:pt x="214" y="93"/>
                </a:lnTo>
                <a:lnTo>
                  <a:pt x="167" y="132"/>
                </a:lnTo>
                <a:lnTo>
                  <a:pt x="125" y="178"/>
                </a:lnTo>
                <a:lnTo>
                  <a:pt x="88" y="228"/>
                </a:lnTo>
                <a:lnTo>
                  <a:pt x="57" y="283"/>
                </a:lnTo>
                <a:lnTo>
                  <a:pt x="33" y="340"/>
                </a:lnTo>
                <a:lnTo>
                  <a:pt x="15" y="401"/>
                </a:lnTo>
                <a:lnTo>
                  <a:pt x="4" y="464"/>
                </a:lnTo>
                <a:lnTo>
                  <a:pt x="0" y="528"/>
                </a:lnTo>
                <a:lnTo>
                  <a:pt x="4" y="592"/>
                </a:lnTo>
                <a:lnTo>
                  <a:pt x="15" y="654"/>
                </a:lnTo>
                <a:lnTo>
                  <a:pt x="33" y="715"/>
                </a:lnTo>
                <a:lnTo>
                  <a:pt x="57" y="774"/>
                </a:lnTo>
                <a:lnTo>
                  <a:pt x="88" y="829"/>
                </a:lnTo>
                <a:lnTo>
                  <a:pt x="125" y="879"/>
                </a:lnTo>
                <a:lnTo>
                  <a:pt x="167" y="925"/>
                </a:lnTo>
                <a:lnTo>
                  <a:pt x="214" y="964"/>
                </a:lnTo>
                <a:lnTo>
                  <a:pt x="266" y="996"/>
                </a:lnTo>
                <a:lnTo>
                  <a:pt x="320" y="1022"/>
                </a:lnTo>
                <a:lnTo>
                  <a:pt x="377" y="1042"/>
                </a:lnTo>
                <a:lnTo>
                  <a:pt x="436" y="1054"/>
                </a:lnTo>
                <a:lnTo>
                  <a:pt x="496" y="1057"/>
                </a:lnTo>
                <a:lnTo>
                  <a:pt x="556" y="1054"/>
                </a:lnTo>
                <a:lnTo>
                  <a:pt x="615" y="1042"/>
                </a:lnTo>
                <a:lnTo>
                  <a:pt x="672" y="1022"/>
                </a:lnTo>
                <a:lnTo>
                  <a:pt x="727" y="996"/>
                </a:lnTo>
                <a:lnTo>
                  <a:pt x="778" y="964"/>
                </a:lnTo>
                <a:lnTo>
                  <a:pt x="825" y="925"/>
                </a:lnTo>
                <a:lnTo>
                  <a:pt x="868" y="879"/>
                </a:lnTo>
                <a:lnTo>
                  <a:pt x="904" y="829"/>
                </a:lnTo>
                <a:lnTo>
                  <a:pt x="935" y="774"/>
                </a:lnTo>
                <a:lnTo>
                  <a:pt x="960" y="715"/>
                </a:lnTo>
                <a:lnTo>
                  <a:pt x="978" y="654"/>
                </a:lnTo>
                <a:lnTo>
                  <a:pt x="989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7" name="Line 223"/>
          <p:cNvSpPr>
            <a:spLocks noChangeShapeType="1"/>
          </p:cNvSpPr>
          <p:nvPr/>
        </p:nvSpPr>
        <p:spPr bwMode="auto">
          <a:xfrm>
            <a:off x="4217268" y="383679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8" name="Line 224"/>
          <p:cNvSpPr>
            <a:spLocks noChangeShapeType="1"/>
          </p:cNvSpPr>
          <p:nvPr/>
        </p:nvSpPr>
        <p:spPr bwMode="auto">
          <a:xfrm>
            <a:off x="4144753" y="4169306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9" name="Line 225"/>
          <p:cNvSpPr>
            <a:spLocks noChangeShapeType="1"/>
          </p:cNvSpPr>
          <p:nvPr/>
        </p:nvSpPr>
        <p:spPr bwMode="auto">
          <a:xfrm>
            <a:off x="4217268" y="4303727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0" name="Line 226"/>
          <p:cNvSpPr>
            <a:spLocks noChangeShapeType="1"/>
          </p:cNvSpPr>
          <p:nvPr/>
        </p:nvSpPr>
        <p:spPr bwMode="auto">
          <a:xfrm>
            <a:off x="4949508" y="383679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1" name="Line 227"/>
          <p:cNvSpPr>
            <a:spLocks noChangeShapeType="1"/>
          </p:cNvSpPr>
          <p:nvPr/>
        </p:nvSpPr>
        <p:spPr bwMode="auto">
          <a:xfrm>
            <a:off x="4875223" y="4169306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2" name="Line 228"/>
          <p:cNvSpPr>
            <a:spLocks noChangeShapeType="1"/>
          </p:cNvSpPr>
          <p:nvPr/>
        </p:nvSpPr>
        <p:spPr bwMode="auto">
          <a:xfrm>
            <a:off x="4949508" y="4303727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3" name="Line 229"/>
          <p:cNvSpPr>
            <a:spLocks noChangeShapeType="1"/>
          </p:cNvSpPr>
          <p:nvPr/>
        </p:nvSpPr>
        <p:spPr bwMode="auto">
          <a:xfrm>
            <a:off x="5679979" y="383679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4" name="Line 230"/>
          <p:cNvSpPr>
            <a:spLocks noChangeShapeType="1"/>
          </p:cNvSpPr>
          <p:nvPr/>
        </p:nvSpPr>
        <p:spPr bwMode="auto">
          <a:xfrm>
            <a:off x="5607462" y="4169306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5" name="Line 231"/>
          <p:cNvSpPr>
            <a:spLocks noChangeShapeType="1"/>
          </p:cNvSpPr>
          <p:nvPr/>
        </p:nvSpPr>
        <p:spPr bwMode="auto">
          <a:xfrm>
            <a:off x="5679979" y="4303727"/>
            <a:ext cx="1770" cy="62435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570" name="Group 569"/>
          <p:cNvGrpSpPr/>
          <p:nvPr/>
        </p:nvGrpSpPr>
        <p:grpSpPr>
          <a:xfrm>
            <a:off x="4144753" y="4928077"/>
            <a:ext cx="74286" cy="779995"/>
            <a:chOff x="3827463" y="3973513"/>
            <a:chExt cx="66675" cy="700088"/>
          </a:xfrm>
        </p:grpSpPr>
        <p:sp>
          <p:nvSpPr>
            <p:cNvPr id="1262" name="Line 238"/>
            <p:cNvSpPr>
              <a:spLocks noChangeShapeType="1"/>
            </p:cNvSpPr>
            <p:nvPr/>
          </p:nvSpPr>
          <p:spPr bwMode="auto">
            <a:xfrm>
              <a:off x="3892550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63" name="Line 239"/>
            <p:cNvSpPr>
              <a:spLocks noChangeShapeType="1"/>
            </p:cNvSpPr>
            <p:nvPr/>
          </p:nvSpPr>
          <p:spPr bwMode="auto">
            <a:xfrm>
              <a:off x="3827463" y="4271963"/>
              <a:ext cx="65088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64" name="Line 240"/>
            <p:cNvSpPr>
              <a:spLocks noChangeShapeType="1"/>
            </p:cNvSpPr>
            <p:nvPr/>
          </p:nvSpPr>
          <p:spPr bwMode="auto">
            <a:xfrm>
              <a:off x="3892550" y="4392613"/>
              <a:ext cx="1588" cy="2809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1267" name="Rectangle 243"/>
          <p:cNvSpPr>
            <a:spLocks noChangeArrowheads="1"/>
          </p:cNvSpPr>
          <p:nvPr/>
        </p:nvSpPr>
        <p:spPr bwMode="auto">
          <a:xfrm>
            <a:off x="5643570" y="2766126"/>
            <a:ext cx="178638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G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68" name="Line 244"/>
          <p:cNvSpPr>
            <a:spLocks noChangeShapeType="1"/>
          </p:cNvSpPr>
          <p:nvPr/>
        </p:nvSpPr>
        <p:spPr bwMode="auto">
          <a:xfrm flipH="1">
            <a:off x="4436587" y="1845242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69" name="Line 245"/>
          <p:cNvSpPr>
            <a:spLocks noChangeShapeType="1"/>
          </p:cNvSpPr>
          <p:nvPr/>
        </p:nvSpPr>
        <p:spPr bwMode="auto">
          <a:xfrm flipH="1">
            <a:off x="4436587" y="1923065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0" name="Line 246"/>
          <p:cNvSpPr>
            <a:spLocks noChangeShapeType="1"/>
          </p:cNvSpPr>
          <p:nvPr/>
        </p:nvSpPr>
        <p:spPr bwMode="auto">
          <a:xfrm flipH="1">
            <a:off x="4436587" y="1767419"/>
            <a:ext cx="293603" cy="8313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2" name="Rectangle 248"/>
          <p:cNvSpPr>
            <a:spLocks noChangeArrowheads="1"/>
          </p:cNvSpPr>
          <p:nvPr/>
        </p:nvSpPr>
        <p:spPr bwMode="auto">
          <a:xfrm>
            <a:off x="6070861" y="3649310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73" name="Rectangle 249"/>
          <p:cNvSpPr>
            <a:spLocks noChangeArrowheads="1"/>
          </p:cNvSpPr>
          <p:nvPr/>
        </p:nvSpPr>
        <p:spPr bwMode="auto">
          <a:xfrm>
            <a:off x="6074398" y="4742363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74" name="Rectangle 250"/>
          <p:cNvSpPr>
            <a:spLocks noChangeArrowheads="1"/>
          </p:cNvSpPr>
          <p:nvPr/>
        </p:nvSpPr>
        <p:spPr bwMode="auto">
          <a:xfrm>
            <a:off x="5351002" y="2091092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75" name="Line 251"/>
          <p:cNvSpPr>
            <a:spLocks noChangeShapeType="1"/>
          </p:cNvSpPr>
          <p:nvPr/>
        </p:nvSpPr>
        <p:spPr bwMode="auto">
          <a:xfrm flipV="1">
            <a:off x="5168827" y="1871773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6" name="Line 252"/>
          <p:cNvSpPr>
            <a:spLocks noChangeShapeType="1"/>
          </p:cNvSpPr>
          <p:nvPr/>
        </p:nvSpPr>
        <p:spPr bwMode="auto">
          <a:xfrm>
            <a:off x="5168827" y="2075172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7" name="Line 253"/>
          <p:cNvSpPr>
            <a:spLocks noChangeShapeType="1"/>
          </p:cNvSpPr>
          <p:nvPr/>
        </p:nvSpPr>
        <p:spPr bwMode="auto">
          <a:xfrm flipH="1">
            <a:off x="5131684" y="2075172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8" name="Line 254"/>
          <p:cNvSpPr>
            <a:spLocks noChangeShapeType="1"/>
          </p:cNvSpPr>
          <p:nvPr/>
        </p:nvSpPr>
        <p:spPr bwMode="auto">
          <a:xfrm flipV="1">
            <a:off x="5131684" y="2221975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9" name="Line 255"/>
          <p:cNvSpPr>
            <a:spLocks noChangeShapeType="1"/>
          </p:cNvSpPr>
          <p:nvPr/>
        </p:nvSpPr>
        <p:spPr bwMode="auto">
          <a:xfrm flipV="1">
            <a:off x="5131684" y="2202519"/>
            <a:ext cx="19456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0" name="Line 256"/>
          <p:cNvSpPr>
            <a:spLocks noChangeShapeType="1"/>
          </p:cNvSpPr>
          <p:nvPr/>
        </p:nvSpPr>
        <p:spPr bwMode="auto">
          <a:xfrm flipV="1">
            <a:off x="5899298" y="3431762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1" name="Line 257"/>
          <p:cNvSpPr>
            <a:spLocks noChangeShapeType="1"/>
          </p:cNvSpPr>
          <p:nvPr/>
        </p:nvSpPr>
        <p:spPr bwMode="auto">
          <a:xfrm>
            <a:off x="5899298" y="3633393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2" name="Line 258"/>
          <p:cNvSpPr>
            <a:spLocks noChangeShapeType="1"/>
          </p:cNvSpPr>
          <p:nvPr/>
        </p:nvSpPr>
        <p:spPr bwMode="auto">
          <a:xfrm flipH="1">
            <a:off x="5862154" y="3633393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3" name="Line 259"/>
          <p:cNvSpPr>
            <a:spLocks noChangeShapeType="1"/>
          </p:cNvSpPr>
          <p:nvPr/>
        </p:nvSpPr>
        <p:spPr bwMode="auto">
          <a:xfrm flipV="1">
            <a:off x="5862154" y="3781963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4" name="Line 260"/>
          <p:cNvSpPr>
            <a:spLocks noChangeShapeType="1"/>
          </p:cNvSpPr>
          <p:nvPr/>
        </p:nvSpPr>
        <p:spPr bwMode="auto">
          <a:xfrm flipV="1">
            <a:off x="5862154" y="3760739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5" name="Line 261"/>
          <p:cNvSpPr>
            <a:spLocks noChangeShapeType="1"/>
          </p:cNvSpPr>
          <p:nvPr/>
        </p:nvSpPr>
        <p:spPr bwMode="auto">
          <a:xfrm flipV="1">
            <a:off x="5899298" y="452304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6" name="Line 262"/>
          <p:cNvSpPr>
            <a:spLocks noChangeShapeType="1"/>
          </p:cNvSpPr>
          <p:nvPr/>
        </p:nvSpPr>
        <p:spPr bwMode="auto">
          <a:xfrm>
            <a:off x="5899298" y="4724676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7" name="Line 263"/>
          <p:cNvSpPr>
            <a:spLocks noChangeShapeType="1"/>
          </p:cNvSpPr>
          <p:nvPr/>
        </p:nvSpPr>
        <p:spPr bwMode="auto">
          <a:xfrm flipH="1">
            <a:off x="5862154" y="4724676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8" name="Line 264"/>
          <p:cNvSpPr>
            <a:spLocks noChangeShapeType="1"/>
          </p:cNvSpPr>
          <p:nvPr/>
        </p:nvSpPr>
        <p:spPr bwMode="auto">
          <a:xfrm flipV="1">
            <a:off x="5862154" y="4873247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9" name="Line 265"/>
          <p:cNvSpPr>
            <a:spLocks noChangeShapeType="1"/>
          </p:cNvSpPr>
          <p:nvPr/>
        </p:nvSpPr>
        <p:spPr bwMode="auto">
          <a:xfrm flipV="1">
            <a:off x="5862154" y="4852023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5" name="Line 271"/>
          <p:cNvSpPr>
            <a:spLocks noChangeShapeType="1"/>
          </p:cNvSpPr>
          <p:nvPr/>
        </p:nvSpPr>
        <p:spPr bwMode="auto">
          <a:xfrm>
            <a:off x="4949508" y="3681147"/>
            <a:ext cx="73047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6" name="Line 272"/>
          <p:cNvSpPr>
            <a:spLocks noChangeShapeType="1"/>
          </p:cNvSpPr>
          <p:nvPr/>
        </p:nvSpPr>
        <p:spPr bwMode="auto">
          <a:xfrm flipV="1">
            <a:off x="4949508" y="3659923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7" name="Line 273"/>
          <p:cNvSpPr>
            <a:spLocks noChangeShapeType="1"/>
          </p:cNvSpPr>
          <p:nvPr/>
        </p:nvSpPr>
        <p:spPr bwMode="auto">
          <a:xfrm>
            <a:off x="4949508" y="3681147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8" name="Line 274"/>
          <p:cNvSpPr>
            <a:spLocks noChangeShapeType="1"/>
          </p:cNvSpPr>
          <p:nvPr/>
        </p:nvSpPr>
        <p:spPr bwMode="auto">
          <a:xfrm flipH="1">
            <a:off x="5609232" y="3681147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9" name="Rectangle 275"/>
          <p:cNvSpPr>
            <a:spLocks noChangeArrowheads="1"/>
          </p:cNvSpPr>
          <p:nvPr/>
        </p:nvSpPr>
        <p:spPr bwMode="auto">
          <a:xfrm>
            <a:off x="5167058" y="3537883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0" name="Line 276"/>
          <p:cNvSpPr>
            <a:spLocks noChangeShapeType="1"/>
          </p:cNvSpPr>
          <p:nvPr/>
        </p:nvSpPr>
        <p:spPr bwMode="auto">
          <a:xfrm flipH="1" flipV="1">
            <a:off x="5609232" y="3659923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01" name="Rectangle 277"/>
          <p:cNvSpPr>
            <a:spLocks noChangeArrowheads="1"/>
          </p:cNvSpPr>
          <p:nvPr/>
        </p:nvSpPr>
        <p:spPr bwMode="auto">
          <a:xfrm>
            <a:off x="4130603" y="785795"/>
            <a:ext cx="8560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Napojna mreža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4" name="Rectangle 280"/>
          <p:cNvSpPr>
            <a:spLocks noChangeArrowheads="1"/>
          </p:cNvSpPr>
          <p:nvPr/>
        </p:nvSpPr>
        <p:spPr bwMode="auto">
          <a:xfrm>
            <a:off x="4284478" y="969739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5" name="Rectangle 281"/>
          <p:cNvSpPr>
            <a:spLocks noChangeArrowheads="1"/>
          </p:cNvSpPr>
          <p:nvPr/>
        </p:nvSpPr>
        <p:spPr bwMode="auto">
          <a:xfrm>
            <a:off x="4394138" y="1031642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6" name="Rectangle 282"/>
          <p:cNvSpPr>
            <a:spLocks noChangeArrowheads="1"/>
          </p:cNvSpPr>
          <p:nvPr/>
        </p:nvSpPr>
        <p:spPr bwMode="auto">
          <a:xfrm>
            <a:off x="4436587" y="969739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7" name="Rectangle 283"/>
          <p:cNvSpPr>
            <a:spLocks noChangeArrowheads="1"/>
          </p:cNvSpPr>
          <p:nvPr/>
        </p:nvSpPr>
        <p:spPr bwMode="auto">
          <a:xfrm>
            <a:off x="4058086" y="1151914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8" name="Rectangle 284"/>
          <p:cNvSpPr>
            <a:spLocks noChangeArrowheads="1"/>
          </p:cNvSpPr>
          <p:nvPr/>
        </p:nvSpPr>
        <p:spPr bwMode="auto">
          <a:xfrm>
            <a:off x="4142984" y="1213819"/>
            <a:ext cx="327208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3ksmax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9" name="Rectangle 285"/>
          <p:cNvSpPr>
            <a:spLocks noChangeArrowheads="1"/>
          </p:cNvSpPr>
          <p:nvPr/>
        </p:nvSpPr>
        <p:spPr bwMode="auto">
          <a:xfrm>
            <a:off x="4411825" y="1151914"/>
            <a:ext cx="80475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=500 MVA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0" name="Rectangle 286"/>
          <p:cNvSpPr>
            <a:spLocks noChangeArrowheads="1"/>
          </p:cNvSpPr>
          <p:nvPr/>
        </p:nvSpPr>
        <p:spPr bwMode="auto">
          <a:xfrm>
            <a:off x="3094148" y="1562251"/>
            <a:ext cx="779059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Vazdušni vod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3" name="Rectangle 289"/>
          <p:cNvSpPr>
            <a:spLocks noChangeArrowheads="1"/>
          </p:cNvSpPr>
          <p:nvPr/>
        </p:nvSpPr>
        <p:spPr bwMode="auto">
          <a:xfrm>
            <a:off x="3209113" y="1747965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4" name="Rectangle 290"/>
          <p:cNvSpPr>
            <a:spLocks noChangeArrowheads="1"/>
          </p:cNvSpPr>
          <p:nvPr/>
        </p:nvSpPr>
        <p:spPr bwMode="auto">
          <a:xfrm>
            <a:off x="3317004" y="1809868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5" name="Rectangle 291"/>
          <p:cNvSpPr>
            <a:spLocks noChangeArrowheads="1"/>
          </p:cNvSpPr>
          <p:nvPr/>
        </p:nvSpPr>
        <p:spPr bwMode="auto">
          <a:xfrm>
            <a:off x="3361220" y="1747965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6" name="Rectangle 292"/>
          <p:cNvSpPr>
            <a:spLocks noChangeArrowheads="1"/>
          </p:cNvSpPr>
          <p:nvPr/>
        </p:nvSpPr>
        <p:spPr bwMode="auto">
          <a:xfrm>
            <a:off x="2894286" y="1931909"/>
            <a:ext cx="52530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l=2km;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7" name="Rectangle 293"/>
          <p:cNvSpPr>
            <a:spLocks noChangeArrowheads="1"/>
          </p:cNvSpPr>
          <p:nvPr/>
        </p:nvSpPr>
        <p:spPr bwMode="auto">
          <a:xfrm>
            <a:off x="3332921" y="1931909"/>
            <a:ext cx="24938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8" name="Rectangle 294"/>
          <p:cNvSpPr>
            <a:spLocks noChangeArrowheads="1"/>
          </p:cNvSpPr>
          <p:nvPr/>
        </p:nvSpPr>
        <p:spPr bwMode="auto">
          <a:xfrm>
            <a:off x="3509791" y="1931909"/>
            <a:ext cx="67387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;3x50mm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19" name="Rectangle 295"/>
          <p:cNvSpPr>
            <a:spLocks noChangeArrowheads="1"/>
          </p:cNvSpPr>
          <p:nvPr/>
        </p:nvSpPr>
        <p:spPr bwMode="auto">
          <a:xfrm>
            <a:off x="4088154" y="1931909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0" name="Rectangle 296"/>
          <p:cNvSpPr>
            <a:spLocks noChangeArrowheads="1"/>
          </p:cNvSpPr>
          <p:nvPr/>
        </p:nvSpPr>
        <p:spPr bwMode="auto">
          <a:xfrm>
            <a:off x="2772246" y="2510272"/>
            <a:ext cx="102938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Transformatori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1" name="Rectangle 297"/>
          <p:cNvSpPr>
            <a:spLocks noChangeArrowheads="1"/>
          </p:cNvSpPr>
          <p:nvPr/>
        </p:nvSpPr>
        <p:spPr bwMode="auto">
          <a:xfrm>
            <a:off x="2860681" y="2692448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2" name="Rectangle 298"/>
          <p:cNvSpPr>
            <a:spLocks noChangeArrowheads="1"/>
          </p:cNvSpPr>
          <p:nvPr/>
        </p:nvSpPr>
        <p:spPr bwMode="auto">
          <a:xfrm>
            <a:off x="2943809" y="2754351"/>
            <a:ext cx="141496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3" name="Rectangle 299"/>
          <p:cNvSpPr>
            <a:spLocks noChangeArrowheads="1"/>
          </p:cNvSpPr>
          <p:nvPr/>
        </p:nvSpPr>
        <p:spPr bwMode="auto">
          <a:xfrm>
            <a:off x="3039319" y="2692448"/>
            <a:ext cx="64557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 MVA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4" name="Rectangle 300"/>
          <p:cNvSpPr>
            <a:spLocks noChangeArrowheads="1"/>
          </p:cNvSpPr>
          <p:nvPr/>
        </p:nvSpPr>
        <p:spPr bwMode="auto">
          <a:xfrm>
            <a:off x="3012788" y="2874622"/>
            <a:ext cx="14326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5" name="Rectangle 301"/>
          <p:cNvSpPr>
            <a:spLocks noChangeArrowheads="1"/>
          </p:cNvSpPr>
          <p:nvPr/>
        </p:nvSpPr>
        <p:spPr bwMode="auto">
          <a:xfrm>
            <a:off x="3088842" y="2936527"/>
            <a:ext cx="120271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ks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6" name="Rectangle 302"/>
          <p:cNvSpPr>
            <a:spLocks noChangeArrowheads="1"/>
          </p:cNvSpPr>
          <p:nvPr/>
        </p:nvSpPr>
        <p:spPr bwMode="auto">
          <a:xfrm>
            <a:off x="3164896" y="2874622"/>
            <a:ext cx="36612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7" name="Rectangle 303"/>
          <p:cNvSpPr>
            <a:spLocks noChangeArrowheads="1"/>
          </p:cNvSpPr>
          <p:nvPr/>
        </p:nvSpPr>
        <p:spPr bwMode="auto">
          <a:xfrm>
            <a:off x="2986257" y="3058566"/>
            <a:ext cx="11673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r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8" name="Rectangle 304"/>
          <p:cNvSpPr>
            <a:spLocks noChangeArrowheads="1"/>
          </p:cNvSpPr>
          <p:nvPr/>
        </p:nvSpPr>
        <p:spPr bwMode="auto">
          <a:xfrm>
            <a:off x="3037550" y="3120472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29" name="Rectangle 305"/>
          <p:cNvSpPr>
            <a:spLocks noChangeArrowheads="1"/>
          </p:cNvSpPr>
          <p:nvPr/>
        </p:nvSpPr>
        <p:spPr bwMode="auto">
          <a:xfrm>
            <a:off x="3062311" y="3058566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/x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0" name="Rectangle 306"/>
          <p:cNvSpPr>
            <a:spLocks noChangeArrowheads="1"/>
          </p:cNvSpPr>
          <p:nvPr/>
        </p:nvSpPr>
        <p:spPr bwMode="auto">
          <a:xfrm>
            <a:off x="3179046" y="3120472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" name="Rectangle 307"/>
          <p:cNvSpPr>
            <a:spLocks noChangeArrowheads="1"/>
          </p:cNvSpPr>
          <p:nvPr/>
        </p:nvSpPr>
        <p:spPr bwMode="auto">
          <a:xfrm>
            <a:off x="3203807" y="3058566"/>
            <a:ext cx="35373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=0.2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2" name="Rectangle 308"/>
          <p:cNvSpPr>
            <a:spLocks noChangeArrowheads="1"/>
          </p:cNvSpPr>
          <p:nvPr/>
        </p:nvSpPr>
        <p:spPr bwMode="auto">
          <a:xfrm>
            <a:off x="2703266" y="3244280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3" name="Rectangle 309"/>
          <p:cNvSpPr>
            <a:spLocks noChangeArrowheads="1"/>
          </p:cNvSpPr>
          <p:nvPr/>
        </p:nvSpPr>
        <p:spPr bwMode="auto">
          <a:xfrm>
            <a:off x="2820000" y="3306183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4" name="Rectangle 310"/>
          <p:cNvSpPr>
            <a:spLocks noChangeArrowheads="1"/>
          </p:cNvSpPr>
          <p:nvPr/>
        </p:nvSpPr>
        <p:spPr bwMode="auto">
          <a:xfrm>
            <a:off x="2844762" y="3244280"/>
            <a:ext cx="102584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=20kV/0.41kV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5" name="Rectangle 311"/>
          <p:cNvSpPr>
            <a:spLocks noChangeArrowheads="1"/>
          </p:cNvSpPr>
          <p:nvPr/>
        </p:nvSpPr>
        <p:spPr bwMode="auto">
          <a:xfrm>
            <a:off x="6052570" y="2425374"/>
            <a:ext cx="70040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Generator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6" name="Rectangle 312"/>
          <p:cNvSpPr>
            <a:spLocks noChangeArrowheads="1"/>
          </p:cNvSpPr>
          <p:nvPr/>
        </p:nvSpPr>
        <p:spPr bwMode="auto">
          <a:xfrm>
            <a:off x="6072026" y="2607550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7" name="Rectangle 313"/>
          <p:cNvSpPr>
            <a:spLocks noChangeArrowheads="1"/>
          </p:cNvSpPr>
          <p:nvPr/>
        </p:nvSpPr>
        <p:spPr bwMode="auto">
          <a:xfrm>
            <a:off x="6179917" y="2669453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8" name="Rectangle 314"/>
          <p:cNvSpPr>
            <a:spLocks noChangeArrowheads="1"/>
          </p:cNvSpPr>
          <p:nvPr/>
        </p:nvSpPr>
        <p:spPr bwMode="auto">
          <a:xfrm>
            <a:off x="6224133" y="2607550"/>
            <a:ext cx="50761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=410V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9" name="Rectangle 315"/>
          <p:cNvSpPr>
            <a:spLocks noChangeArrowheads="1"/>
          </p:cNvSpPr>
          <p:nvPr/>
        </p:nvSpPr>
        <p:spPr bwMode="auto">
          <a:xfrm>
            <a:off x="6011890" y="2789725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0" name="Rectangle 316"/>
          <p:cNvSpPr>
            <a:spLocks noChangeArrowheads="1"/>
          </p:cNvSpPr>
          <p:nvPr/>
        </p:nvSpPr>
        <p:spPr bwMode="auto">
          <a:xfrm>
            <a:off x="6095019" y="2851630"/>
            <a:ext cx="13088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1" name="Rectangle 317"/>
          <p:cNvSpPr>
            <a:spLocks noChangeArrowheads="1"/>
          </p:cNvSpPr>
          <p:nvPr/>
        </p:nvSpPr>
        <p:spPr bwMode="auto">
          <a:xfrm>
            <a:off x="6181684" y="2789725"/>
            <a:ext cx="60489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=1MVA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2" name="Rectangle 318"/>
          <p:cNvSpPr>
            <a:spLocks noChangeArrowheads="1"/>
          </p:cNvSpPr>
          <p:nvPr/>
        </p:nvSpPr>
        <p:spPr bwMode="auto">
          <a:xfrm>
            <a:off x="6112706" y="2971902"/>
            <a:ext cx="58366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x''=15%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3" name="Rectangle 319"/>
          <p:cNvSpPr>
            <a:spLocks noChangeArrowheads="1"/>
          </p:cNvSpPr>
          <p:nvPr/>
        </p:nvSpPr>
        <p:spPr bwMode="auto">
          <a:xfrm>
            <a:off x="6352083" y="3587407"/>
            <a:ext cx="81183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Sabirnice B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4" name="Rectangle 320"/>
          <p:cNvSpPr>
            <a:spLocks noChangeArrowheads="1"/>
          </p:cNvSpPr>
          <p:nvPr/>
        </p:nvSpPr>
        <p:spPr bwMode="auto">
          <a:xfrm>
            <a:off x="6263649" y="3769582"/>
            <a:ext cx="3024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5" name="Rectangle 321"/>
          <p:cNvSpPr>
            <a:spLocks noChangeArrowheads="1"/>
          </p:cNvSpPr>
          <p:nvPr/>
        </p:nvSpPr>
        <p:spPr bwMode="auto">
          <a:xfrm>
            <a:off x="6490042" y="3769582"/>
            <a:ext cx="7092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3x400mm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6" name="Rectangle 322"/>
          <p:cNvSpPr>
            <a:spLocks noChangeArrowheads="1"/>
          </p:cNvSpPr>
          <p:nvPr/>
        </p:nvSpPr>
        <p:spPr bwMode="auto">
          <a:xfrm>
            <a:off x="7103778" y="3769582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7" name="Rectangle 323"/>
          <p:cNvSpPr>
            <a:spLocks noChangeArrowheads="1"/>
          </p:cNvSpPr>
          <p:nvPr/>
        </p:nvSpPr>
        <p:spPr bwMode="auto">
          <a:xfrm>
            <a:off x="3279860" y="4052573"/>
            <a:ext cx="5305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Prekidači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0" name="Rectangle 326"/>
          <p:cNvSpPr>
            <a:spLocks noChangeArrowheads="1"/>
          </p:cNvSpPr>
          <p:nvPr/>
        </p:nvSpPr>
        <p:spPr bwMode="auto">
          <a:xfrm>
            <a:off x="3221494" y="4232980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1" name="Rectangle 327"/>
          <p:cNvSpPr>
            <a:spLocks noChangeArrowheads="1"/>
          </p:cNvSpPr>
          <p:nvPr/>
        </p:nvSpPr>
        <p:spPr bwMode="auto">
          <a:xfrm>
            <a:off x="3331153" y="4294884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2" name="Rectangle 328"/>
          <p:cNvSpPr>
            <a:spLocks noChangeArrowheads="1"/>
          </p:cNvSpPr>
          <p:nvPr/>
        </p:nvSpPr>
        <p:spPr bwMode="auto">
          <a:xfrm>
            <a:off x="3373603" y="4232980"/>
            <a:ext cx="55714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=0.15m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3" name="Freeform 329"/>
          <p:cNvSpPr>
            <a:spLocks/>
          </p:cNvSpPr>
          <p:nvPr/>
        </p:nvSpPr>
        <p:spPr bwMode="auto">
          <a:xfrm>
            <a:off x="3796320" y="937902"/>
            <a:ext cx="1574138" cy="558907"/>
          </a:xfrm>
          <a:custGeom>
            <a:avLst/>
            <a:gdLst/>
            <a:ahLst/>
            <a:cxnLst>
              <a:cxn ang="0">
                <a:pos x="2" y="84"/>
              </a:cxn>
              <a:cxn ang="0">
                <a:pos x="23" y="249"/>
              </a:cxn>
              <a:cxn ang="0">
                <a:pos x="64" y="413"/>
              </a:cxn>
              <a:cxn ang="0">
                <a:pos x="123" y="573"/>
              </a:cxn>
              <a:cxn ang="0">
                <a:pos x="203" y="728"/>
              </a:cxn>
              <a:cxn ang="0">
                <a:pos x="301" y="879"/>
              </a:cxn>
              <a:cxn ang="0">
                <a:pos x="418" y="1022"/>
              </a:cxn>
              <a:cxn ang="0">
                <a:pos x="551" y="1158"/>
              </a:cxn>
              <a:cxn ang="0">
                <a:pos x="702" y="1285"/>
              </a:cxn>
              <a:cxn ang="0">
                <a:pos x="866" y="1402"/>
              </a:cxn>
              <a:cxn ang="0">
                <a:pos x="1045" y="1510"/>
              </a:cxn>
              <a:cxn ang="0">
                <a:pos x="1235" y="1604"/>
              </a:cxn>
              <a:cxn ang="0">
                <a:pos x="1437" y="1688"/>
              </a:cxn>
              <a:cxn ang="0">
                <a:pos x="1648" y="1757"/>
              </a:cxn>
              <a:cxn ang="0">
                <a:pos x="1866" y="1814"/>
              </a:cxn>
              <a:cxn ang="0">
                <a:pos x="2092" y="1857"/>
              </a:cxn>
              <a:cxn ang="0">
                <a:pos x="2321" y="1886"/>
              </a:cxn>
              <a:cxn ang="0">
                <a:pos x="2553" y="1900"/>
              </a:cxn>
              <a:cxn ang="0">
                <a:pos x="2786" y="1900"/>
              </a:cxn>
              <a:cxn ang="0">
                <a:pos x="3018" y="1886"/>
              </a:cxn>
              <a:cxn ang="0">
                <a:pos x="3248" y="1857"/>
              </a:cxn>
              <a:cxn ang="0">
                <a:pos x="3472" y="1814"/>
              </a:cxn>
              <a:cxn ang="0">
                <a:pos x="3690" y="1757"/>
              </a:cxn>
              <a:cxn ang="0">
                <a:pos x="3902" y="1688"/>
              </a:cxn>
              <a:cxn ang="0">
                <a:pos x="4103" y="1604"/>
              </a:cxn>
              <a:cxn ang="0">
                <a:pos x="4295" y="1510"/>
              </a:cxn>
              <a:cxn ang="0">
                <a:pos x="4473" y="1402"/>
              </a:cxn>
              <a:cxn ang="0">
                <a:pos x="4638" y="1285"/>
              </a:cxn>
              <a:cxn ang="0">
                <a:pos x="4787" y="1158"/>
              </a:cxn>
              <a:cxn ang="0">
                <a:pos x="4920" y="1022"/>
              </a:cxn>
              <a:cxn ang="0">
                <a:pos x="5037" y="879"/>
              </a:cxn>
              <a:cxn ang="0">
                <a:pos x="5135" y="728"/>
              </a:cxn>
              <a:cxn ang="0">
                <a:pos x="5215" y="573"/>
              </a:cxn>
              <a:cxn ang="0">
                <a:pos x="5276" y="413"/>
              </a:cxn>
              <a:cxn ang="0">
                <a:pos x="5316" y="249"/>
              </a:cxn>
              <a:cxn ang="0">
                <a:pos x="5336" y="84"/>
              </a:cxn>
            </a:cxnLst>
            <a:rect l="0" t="0" r="r" b="b"/>
            <a:pathLst>
              <a:path w="5338" h="1901">
                <a:moveTo>
                  <a:pt x="0" y="0"/>
                </a:moveTo>
                <a:lnTo>
                  <a:pt x="2" y="84"/>
                </a:lnTo>
                <a:lnTo>
                  <a:pt x="10" y="166"/>
                </a:lnTo>
                <a:lnTo>
                  <a:pt x="23" y="249"/>
                </a:lnTo>
                <a:lnTo>
                  <a:pt x="40" y="330"/>
                </a:lnTo>
                <a:lnTo>
                  <a:pt x="64" y="413"/>
                </a:lnTo>
                <a:lnTo>
                  <a:pt x="91" y="493"/>
                </a:lnTo>
                <a:lnTo>
                  <a:pt x="123" y="573"/>
                </a:lnTo>
                <a:lnTo>
                  <a:pt x="161" y="650"/>
                </a:lnTo>
                <a:lnTo>
                  <a:pt x="203" y="728"/>
                </a:lnTo>
                <a:lnTo>
                  <a:pt x="250" y="805"/>
                </a:lnTo>
                <a:lnTo>
                  <a:pt x="301" y="879"/>
                </a:lnTo>
                <a:lnTo>
                  <a:pt x="358" y="952"/>
                </a:lnTo>
                <a:lnTo>
                  <a:pt x="418" y="1022"/>
                </a:lnTo>
                <a:lnTo>
                  <a:pt x="483" y="1091"/>
                </a:lnTo>
                <a:lnTo>
                  <a:pt x="551" y="1158"/>
                </a:lnTo>
                <a:lnTo>
                  <a:pt x="624" y="1223"/>
                </a:lnTo>
                <a:lnTo>
                  <a:pt x="702" y="1285"/>
                </a:lnTo>
                <a:lnTo>
                  <a:pt x="782" y="1345"/>
                </a:lnTo>
                <a:lnTo>
                  <a:pt x="866" y="1402"/>
                </a:lnTo>
                <a:lnTo>
                  <a:pt x="954" y="1457"/>
                </a:lnTo>
                <a:lnTo>
                  <a:pt x="1045" y="1510"/>
                </a:lnTo>
                <a:lnTo>
                  <a:pt x="1139" y="1559"/>
                </a:lnTo>
                <a:lnTo>
                  <a:pt x="1235" y="1604"/>
                </a:lnTo>
                <a:lnTo>
                  <a:pt x="1335" y="1647"/>
                </a:lnTo>
                <a:lnTo>
                  <a:pt x="1437" y="1688"/>
                </a:lnTo>
                <a:lnTo>
                  <a:pt x="1541" y="1723"/>
                </a:lnTo>
                <a:lnTo>
                  <a:pt x="1648" y="1757"/>
                </a:lnTo>
                <a:lnTo>
                  <a:pt x="1757" y="1787"/>
                </a:lnTo>
                <a:lnTo>
                  <a:pt x="1866" y="1814"/>
                </a:lnTo>
                <a:lnTo>
                  <a:pt x="1979" y="1837"/>
                </a:lnTo>
                <a:lnTo>
                  <a:pt x="2092" y="1857"/>
                </a:lnTo>
                <a:lnTo>
                  <a:pt x="2206" y="1873"/>
                </a:lnTo>
                <a:lnTo>
                  <a:pt x="2321" y="1886"/>
                </a:lnTo>
                <a:lnTo>
                  <a:pt x="2437" y="1894"/>
                </a:lnTo>
                <a:lnTo>
                  <a:pt x="2553" y="1900"/>
                </a:lnTo>
                <a:lnTo>
                  <a:pt x="2669" y="1901"/>
                </a:lnTo>
                <a:lnTo>
                  <a:pt x="2786" y="1900"/>
                </a:lnTo>
                <a:lnTo>
                  <a:pt x="2902" y="1894"/>
                </a:lnTo>
                <a:lnTo>
                  <a:pt x="3018" y="1886"/>
                </a:lnTo>
                <a:lnTo>
                  <a:pt x="3133" y="1873"/>
                </a:lnTo>
                <a:lnTo>
                  <a:pt x="3248" y="1857"/>
                </a:lnTo>
                <a:lnTo>
                  <a:pt x="3360" y="1837"/>
                </a:lnTo>
                <a:lnTo>
                  <a:pt x="3472" y="1814"/>
                </a:lnTo>
                <a:lnTo>
                  <a:pt x="3583" y="1787"/>
                </a:lnTo>
                <a:lnTo>
                  <a:pt x="3690" y="1757"/>
                </a:lnTo>
                <a:lnTo>
                  <a:pt x="3797" y="1723"/>
                </a:lnTo>
                <a:lnTo>
                  <a:pt x="3902" y="1688"/>
                </a:lnTo>
                <a:lnTo>
                  <a:pt x="4004" y="1647"/>
                </a:lnTo>
                <a:lnTo>
                  <a:pt x="4103" y="1604"/>
                </a:lnTo>
                <a:lnTo>
                  <a:pt x="4201" y="1559"/>
                </a:lnTo>
                <a:lnTo>
                  <a:pt x="4295" y="1510"/>
                </a:lnTo>
                <a:lnTo>
                  <a:pt x="4385" y="1457"/>
                </a:lnTo>
                <a:lnTo>
                  <a:pt x="4473" y="1402"/>
                </a:lnTo>
                <a:lnTo>
                  <a:pt x="4557" y="1345"/>
                </a:lnTo>
                <a:lnTo>
                  <a:pt x="4638" y="1285"/>
                </a:lnTo>
                <a:lnTo>
                  <a:pt x="4714" y="1223"/>
                </a:lnTo>
                <a:lnTo>
                  <a:pt x="4787" y="1158"/>
                </a:lnTo>
                <a:lnTo>
                  <a:pt x="4856" y="1091"/>
                </a:lnTo>
                <a:lnTo>
                  <a:pt x="4920" y="1022"/>
                </a:lnTo>
                <a:lnTo>
                  <a:pt x="4981" y="952"/>
                </a:lnTo>
                <a:lnTo>
                  <a:pt x="5037" y="879"/>
                </a:lnTo>
                <a:lnTo>
                  <a:pt x="5088" y="805"/>
                </a:lnTo>
                <a:lnTo>
                  <a:pt x="5135" y="728"/>
                </a:lnTo>
                <a:lnTo>
                  <a:pt x="5178" y="650"/>
                </a:lnTo>
                <a:lnTo>
                  <a:pt x="5215" y="573"/>
                </a:lnTo>
                <a:lnTo>
                  <a:pt x="5248" y="493"/>
                </a:lnTo>
                <a:lnTo>
                  <a:pt x="5276" y="413"/>
                </a:lnTo>
                <a:lnTo>
                  <a:pt x="5298" y="330"/>
                </a:lnTo>
                <a:lnTo>
                  <a:pt x="5316" y="249"/>
                </a:lnTo>
                <a:lnTo>
                  <a:pt x="5328" y="166"/>
                </a:lnTo>
                <a:lnTo>
                  <a:pt x="5336" y="84"/>
                </a:lnTo>
                <a:lnTo>
                  <a:pt x="5338" y="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4" name="Freeform 330"/>
          <p:cNvSpPr>
            <a:spLocks/>
          </p:cNvSpPr>
          <p:nvPr/>
        </p:nvSpPr>
        <p:spPr bwMode="auto">
          <a:xfrm>
            <a:off x="3852917" y="4286040"/>
            <a:ext cx="65443" cy="90204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13" y="309"/>
              </a:cxn>
              <a:cxn ang="0">
                <a:pos x="69" y="309"/>
              </a:cxn>
              <a:cxn ang="0">
                <a:pos x="41" y="250"/>
              </a:cxn>
              <a:cxn ang="0">
                <a:pos x="13" y="192"/>
              </a:cxn>
              <a:cxn ang="0">
                <a:pos x="0" y="147"/>
              </a:cxn>
              <a:cxn ang="0">
                <a:pos x="0" y="89"/>
              </a:cxn>
              <a:cxn ang="0">
                <a:pos x="13" y="45"/>
              </a:cxn>
              <a:cxn ang="0">
                <a:pos x="41" y="15"/>
              </a:cxn>
              <a:cxn ang="0">
                <a:pos x="83" y="0"/>
              </a:cxn>
              <a:cxn ang="0">
                <a:pos x="138" y="0"/>
              </a:cxn>
              <a:cxn ang="0">
                <a:pos x="179" y="15"/>
              </a:cxn>
              <a:cxn ang="0">
                <a:pos x="207" y="45"/>
              </a:cxn>
              <a:cxn ang="0">
                <a:pos x="220" y="89"/>
              </a:cxn>
              <a:cxn ang="0">
                <a:pos x="220" y="147"/>
              </a:cxn>
              <a:cxn ang="0">
                <a:pos x="207" y="192"/>
              </a:cxn>
              <a:cxn ang="0">
                <a:pos x="179" y="250"/>
              </a:cxn>
              <a:cxn ang="0">
                <a:pos x="151" y="309"/>
              </a:cxn>
              <a:cxn ang="0">
                <a:pos x="207" y="309"/>
              </a:cxn>
              <a:cxn ang="0">
                <a:pos x="220" y="264"/>
              </a:cxn>
            </a:cxnLst>
            <a:rect l="0" t="0" r="r" b="b"/>
            <a:pathLst>
              <a:path w="220" h="309">
                <a:moveTo>
                  <a:pt x="0" y="264"/>
                </a:moveTo>
                <a:lnTo>
                  <a:pt x="13" y="309"/>
                </a:lnTo>
                <a:lnTo>
                  <a:pt x="69" y="309"/>
                </a:lnTo>
                <a:lnTo>
                  <a:pt x="41" y="250"/>
                </a:lnTo>
                <a:lnTo>
                  <a:pt x="13" y="192"/>
                </a:lnTo>
                <a:lnTo>
                  <a:pt x="0" y="147"/>
                </a:lnTo>
                <a:lnTo>
                  <a:pt x="0" y="89"/>
                </a:lnTo>
                <a:lnTo>
                  <a:pt x="13" y="45"/>
                </a:lnTo>
                <a:lnTo>
                  <a:pt x="41" y="15"/>
                </a:lnTo>
                <a:lnTo>
                  <a:pt x="83" y="0"/>
                </a:lnTo>
                <a:lnTo>
                  <a:pt x="138" y="0"/>
                </a:lnTo>
                <a:lnTo>
                  <a:pt x="179" y="15"/>
                </a:lnTo>
                <a:lnTo>
                  <a:pt x="207" y="45"/>
                </a:lnTo>
                <a:lnTo>
                  <a:pt x="220" y="89"/>
                </a:lnTo>
                <a:lnTo>
                  <a:pt x="220" y="147"/>
                </a:lnTo>
                <a:lnTo>
                  <a:pt x="207" y="192"/>
                </a:lnTo>
                <a:lnTo>
                  <a:pt x="179" y="250"/>
                </a:lnTo>
                <a:lnTo>
                  <a:pt x="151" y="309"/>
                </a:lnTo>
                <a:lnTo>
                  <a:pt x="207" y="309"/>
                </a:lnTo>
                <a:lnTo>
                  <a:pt x="220" y="264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5" name="Freeform 331"/>
          <p:cNvSpPr>
            <a:spLocks/>
          </p:cNvSpPr>
          <p:nvPr/>
        </p:nvSpPr>
        <p:spPr bwMode="auto">
          <a:xfrm>
            <a:off x="3856455" y="4286040"/>
            <a:ext cx="21224" cy="74286"/>
          </a:xfrm>
          <a:custGeom>
            <a:avLst/>
            <a:gdLst/>
            <a:ahLst/>
            <a:cxnLst>
              <a:cxn ang="0">
                <a:pos x="28" y="250"/>
              </a:cxn>
              <a:cxn ang="0">
                <a:pos x="15" y="206"/>
              </a:cxn>
              <a:cxn ang="0">
                <a:pos x="0" y="147"/>
              </a:cxn>
              <a:cxn ang="0">
                <a:pos x="0" y="89"/>
              </a:cxn>
              <a:cxn ang="0">
                <a:pos x="15" y="45"/>
              </a:cxn>
              <a:cxn ang="0">
                <a:pos x="42" y="15"/>
              </a:cxn>
              <a:cxn ang="0">
                <a:pos x="70" y="0"/>
              </a:cxn>
            </a:cxnLst>
            <a:rect l="0" t="0" r="r" b="b"/>
            <a:pathLst>
              <a:path w="70" h="250">
                <a:moveTo>
                  <a:pt x="28" y="250"/>
                </a:moveTo>
                <a:lnTo>
                  <a:pt x="15" y="206"/>
                </a:lnTo>
                <a:lnTo>
                  <a:pt x="0" y="147"/>
                </a:lnTo>
                <a:lnTo>
                  <a:pt x="0" y="89"/>
                </a:lnTo>
                <a:lnTo>
                  <a:pt x="15" y="45"/>
                </a:lnTo>
                <a:lnTo>
                  <a:pt x="42" y="15"/>
                </a:lnTo>
                <a:lnTo>
                  <a:pt x="7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6" name="Freeform 332"/>
          <p:cNvSpPr>
            <a:spLocks/>
          </p:cNvSpPr>
          <p:nvPr/>
        </p:nvSpPr>
        <p:spPr bwMode="auto">
          <a:xfrm>
            <a:off x="3893598" y="4286040"/>
            <a:ext cx="21224" cy="7428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15"/>
              </a:cxn>
              <a:cxn ang="0">
                <a:pos x="54" y="45"/>
              </a:cxn>
              <a:cxn ang="0">
                <a:pos x="69" y="89"/>
              </a:cxn>
              <a:cxn ang="0">
                <a:pos x="69" y="147"/>
              </a:cxn>
              <a:cxn ang="0">
                <a:pos x="54" y="206"/>
              </a:cxn>
              <a:cxn ang="0">
                <a:pos x="41" y="250"/>
              </a:cxn>
            </a:cxnLst>
            <a:rect l="0" t="0" r="r" b="b"/>
            <a:pathLst>
              <a:path w="69" h="250">
                <a:moveTo>
                  <a:pt x="0" y="0"/>
                </a:moveTo>
                <a:lnTo>
                  <a:pt x="28" y="15"/>
                </a:lnTo>
                <a:lnTo>
                  <a:pt x="54" y="45"/>
                </a:lnTo>
                <a:lnTo>
                  <a:pt x="69" y="89"/>
                </a:lnTo>
                <a:lnTo>
                  <a:pt x="69" y="147"/>
                </a:lnTo>
                <a:lnTo>
                  <a:pt x="54" y="206"/>
                </a:lnTo>
                <a:lnTo>
                  <a:pt x="41" y="25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7" name="Line 333"/>
          <p:cNvSpPr>
            <a:spLocks noChangeShapeType="1"/>
          </p:cNvSpPr>
          <p:nvPr/>
        </p:nvSpPr>
        <p:spPr bwMode="auto">
          <a:xfrm>
            <a:off x="3856455" y="4372707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8" name="Line 334"/>
          <p:cNvSpPr>
            <a:spLocks noChangeShapeType="1"/>
          </p:cNvSpPr>
          <p:nvPr/>
        </p:nvSpPr>
        <p:spPr bwMode="auto">
          <a:xfrm>
            <a:off x="3902441" y="4372707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59" name="Line 335"/>
          <p:cNvSpPr>
            <a:spLocks noChangeShapeType="1"/>
          </p:cNvSpPr>
          <p:nvPr/>
        </p:nvSpPr>
        <p:spPr bwMode="auto">
          <a:xfrm>
            <a:off x="5313859" y="3836792"/>
            <a:ext cx="1770" cy="109128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60" name="Line 336"/>
          <p:cNvSpPr>
            <a:spLocks noChangeShapeType="1"/>
          </p:cNvSpPr>
          <p:nvPr/>
        </p:nvSpPr>
        <p:spPr bwMode="auto">
          <a:xfrm>
            <a:off x="5313859" y="3836792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61" name="Line 337"/>
          <p:cNvSpPr>
            <a:spLocks noChangeShapeType="1"/>
          </p:cNvSpPr>
          <p:nvPr/>
        </p:nvSpPr>
        <p:spPr bwMode="auto">
          <a:xfrm flipH="1">
            <a:off x="5296172" y="3836792"/>
            <a:ext cx="17687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62" name="Line 338"/>
          <p:cNvSpPr>
            <a:spLocks noChangeShapeType="1"/>
          </p:cNvSpPr>
          <p:nvPr/>
        </p:nvSpPr>
        <p:spPr bwMode="auto">
          <a:xfrm flipH="1" flipV="1">
            <a:off x="5296172" y="4852023"/>
            <a:ext cx="17687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63" name="Rectangle 339"/>
          <p:cNvSpPr>
            <a:spLocks noChangeArrowheads="1"/>
          </p:cNvSpPr>
          <p:nvPr/>
        </p:nvSpPr>
        <p:spPr bwMode="auto">
          <a:xfrm rot="5400000">
            <a:off x="5239574" y="4291347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80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4" name="Rectangle 340"/>
          <p:cNvSpPr>
            <a:spLocks noChangeArrowheads="1"/>
          </p:cNvSpPr>
          <p:nvPr/>
        </p:nvSpPr>
        <p:spPr bwMode="auto">
          <a:xfrm>
            <a:off x="6099159" y="4057879"/>
            <a:ext cx="62611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Kabl BC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5" name="Rectangle 341"/>
          <p:cNvSpPr>
            <a:spLocks noChangeArrowheads="1"/>
          </p:cNvSpPr>
          <p:nvPr/>
        </p:nvSpPr>
        <p:spPr bwMode="auto">
          <a:xfrm>
            <a:off x="5947052" y="4243592"/>
            <a:ext cx="25823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Al;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6" name="Rectangle 342"/>
          <p:cNvSpPr>
            <a:spLocks noChangeArrowheads="1"/>
          </p:cNvSpPr>
          <p:nvPr/>
        </p:nvSpPr>
        <p:spPr bwMode="auto">
          <a:xfrm>
            <a:off x="6138071" y="4243592"/>
            <a:ext cx="7092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3x400mm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7" name="Rectangle 343"/>
          <p:cNvSpPr>
            <a:spLocks noChangeArrowheads="1"/>
          </p:cNvSpPr>
          <p:nvPr/>
        </p:nvSpPr>
        <p:spPr bwMode="auto">
          <a:xfrm>
            <a:off x="6751808" y="4243592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8" name="Line 344"/>
          <p:cNvSpPr>
            <a:spLocks noChangeShapeType="1"/>
          </p:cNvSpPr>
          <p:nvPr/>
        </p:nvSpPr>
        <p:spPr bwMode="auto">
          <a:xfrm flipV="1">
            <a:off x="5313859" y="4852023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569" name="Group 568"/>
          <p:cNvGrpSpPr/>
          <p:nvPr/>
        </p:nvGrpSpPr>
        <p:grpSpPr>
          <a:xfrm>
            <a:off x="2243398" y="5276516"/>
            <a:ext cx="1696178" cy="405031"/>
            <a:chOff x="4776788" y="4686300"/>
            <a:chExt cx="1522413" cy="363538"/>
          </a:xfrm>
        </p:grpSpPr>
        <p:sp>
          <p:nvSpPr>
            <p:cNvPr id="1375" name="Rectangle 351"/>
            <p:cNvSpPr>
              <a:spLocks noChangeArrowheads="1"/>
            </p:cNvSpPr>
            <p:nvPr/>
          </p:nvSpPr>
          <p:spPr bwMode="auto">
            <a:xfrm>
              <a:off x="4776788" y="4686300"/>
              <a:ext cx="152241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Kabl za napajanje motora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6" name="Rectangle 352"/>
            <p:cNvSpPr>
              <a:spLocks noChangeArrowheads="1"/>
            </p:cNvSpPr>
            <p:nvPr/>
          </p:nvSpPr>
          <p:spPr bwMode="auto">
            <a:xfrm>
              <a:off x="5106988" y="4848225"/>
              <a:ext cx="27146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Cu;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7" name="Rectangle 353"/>
            <p:cNvSpPr>
              <a:spLocks noChangeArrowheads="1"/>
            </p:cNvSpPr>
            <p:nvPr/>
          </p:nvSpPr>
          <p:spPr bwMode="auto">
            <a:xfrm>
              <a:off x="5310188" y="4848225"/>
              <a:ext cx="56515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3x35mm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8" name="Rectangle 354"/>
            <p:cNvSpPr>
              <a:spLocks noChangeArrowheads="1"/>
            </p:cNvSpPr>
            <p:nvPr/>
          </p:nvSpPr>
          <p:spPr bwMode="auto">
            <a:xfrm>
              <a:off x="5792788" y="4848225"/>
              <a:ext cx="10001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²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4436587" y="4928077"/>
            <a:ext cx="825981" cy="1715634"/>
            <a:chOff x="4089400" y="3973513"/>
            <a:chExt cx="741363" cy="1539875"/>
          </a:xfrm>
        </p:grpSpPr>
        <p:sp>
          <p:nvSpPr>
            <p:cNvPr id="1256" name="Line 232"/>
            <p:cNvSpPr>
              <a:spLocks noChangeShapeType="1"/>
            </p:cNvSpPr>
            <p:nvPr/>
          </p:nvSpPr>
          <p:spPr bwMode="auto">
            <a:xfrm>
              <a:off x="4549775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57" name="Line 233"/>
            <p:cNvSpPr>
              <a:spLocks noChangeShapeType="1"/>
            </p:cNvSpPr>
            <p:nvPr/>
          </p:nvSpPr>
          <p:spPr bwMode="auto">
            <a:xfrm>
              <a:off x="4483100" y="4271963"/>
              <a:ext cx="66675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58" name="Line 234"/>
            <p:cNvSpPr>
              <a:spLocks noChangeShapeType="1"/>
            </p:cNvSpPr>
            <p:nvPr/>
          </p:nvSpPr>
          <p:spPr bwMode="auto">
            <a:xfrm>
              <a:off x="4549775" y="4392613"/>
              <a:ext cx="1588" cy="8397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65" name="Freeform 241"/>
            <p:cNvSpPr>
              <a:spLocks/>
            </p:cNvSpPr>
            <p:nvPr/>
          </p:nvSpPr>
          <p:spPr bwMode="auto">
            <a:xfrm>
              <a:off x="4418013" y="5232400"/>
              <a:ext cx="261938" cy="280988"/>
            </a:xfrm>
            <a:custGeom>
              <a:avLst/>
              <a:gdLst/>
              <a:ahLst/>
              <a:cxnLst>
                <a:cxn ang="0">
                  <a:pos x="992" y="528"/>
                </a:cxn>
                <a:cxn ang="0">
                  <a:pos x="987" y="465"/>
                </a:cxn>
                <a:cxn ang="0">
                  <a:pos x="977" y="403"/>
                </a:cxn>
                <a:cxn ang="0">
                  <a:pos x="959" y="341"/>
                </a:cxn>
                <a:cxn ang="0">
                  <a:pos x="934" y="283"/>
                </a:cxn>
                <a:cxn ang="0">
                  <a:pos x="903" y="228"/>
                </a:cxn>
                <a:cxn ang="0">
                  <a:pos x="866" y="178"/>
                </a:cxn>
                <a:cxn ang="0">
                  <a:pos x="825" y="133"/>
                </a:cxn>
                <a:cxn ang="0">
                  <a:pos x="778" y="93"/>
                </a:cxn>
                <a:cxn ang="0">
                  <a:pos x="726" y="61"/>
                </a:cxn>
                <a:cxn ang="0">
                  <a:pos x="671" y="35"/>
                </a:cxn>
                <a:cxn ang="0">
                  <a:pos x="614" y="16"/>
                </a:cxn>
                <a:cxn ang="0">
                  <a:pos x="556" y="4"/>
                </a:cxn>
                <a:cxn ang="0">
                  <a:pos x="495" y="0"/>
                </a:cxn>
                <a:cxn ang="0">
                  <a:pos x="436" y="4"/>
                </a:cxn>
                <a:cxn ang="0">
                  <a:pos x="376" y="16"/>
                </a:cxn>
                <a:cxn ang="0">
                  <a:pos x="319" y="35"/>
                </a:cxn>
                <a:cxn ang="0">
                  <a:pos x="265" y="61"/>
                </a:cxn>
                <a:cxn ang="0">
                  <a:pos x="214" y="93"/>
                </a:cxn>
                <a:cxn ang="0">
                  <a:pos x="167" y="133"/>
                </a:cxn>
                <a:cxn ang="0">
                  <a:pos x="124" y="178"/>
                </a:cxn>
                <a:cxn ang="0">
                  <a:pos x="87" y="228"/>
                </a:cxn>
                <a:cxn ang="0">
                  <a:pos x="56" y="283"/>
                </a:cxn>
                <a:cxn ang="0">
                  <a:pos x="32" y="341"/>
                </a:cxn>
                <a:cxn ang="0">
                  <a:pos x="14" y="403"/>
                </a:cxn>
                <a:cxn ang="0">
                  <a:pos x="3" y="465"/>
                </a:cxn>
                <a:cxn ang="0">
                  <a:pos x="0" y="528"/>
                </a:cxn>
                <a:cxn ang="0">
                  <a:pos x="3" y="593"/>
                </a:cxn>
                <a:cxn ang="0">
                  <a:pos x="14" y="655"/>
                </a:cxn>
                <a:cxn ang="0">
                  <a:pos x="32" y="716"/>
                </a:cxn>
                <a:cxn ang="0">
                  <a:pos x="56" y="774"/>
                </a:cxn>
                <a:cxn ang="0">
                  <a:pos x="87" y="829"/>
                </a:cxn>
                <a:cxn ang="0">
                  <a:pos x="124" y="880"/>
                </a:cxn>
                <a:cxn ang="0">
                  <a:pos x="167" y="925"/>
                </a:cxn>
                <a:cxn ang="0">
                  <a:pos x="214" y="964"/>
                </a:cxn>
                <a:cxn ang="0">
                  <a:pos x="265" y="997"/>
                </a:cxn>
                <a:cxn ang="0">
                  <a:pos x="319" y="1023"/>
                </a:cxn>
                <a:cxn ang="0">
                  <a:pos x="376" y="1042"/>
                </a:cxn>
                <a:cxn ang="0">
                  <a:pos x="436" y="1054"/>
                </a:cxn>
                <a:cxn ang="0">
                  <a:pos x="495" y="1058"/>
                </a:cxn>
                <a:cxn ang="0">
                  <a:pos x="556" y="1054"/>
                </a:cxn>
                <a:cxn ang="0">
                  <a:pos x="614" y="1042"/>
                </a:cxn>
                <a:cxn ang="0">
                  <a:pos x="671" y="1023"/>
                </a:cxn>
                <a:cxn ang="0">
                  <a:pos x="726" y="997"/>
                </a:cxn>
                <a:cxn ang="0">
                  <a:pos x="778" y="964"/>
                </a:cxn>
                <a:cxn ang="0">
                  <a:pos x="825" y="925"/>
                </a:cxn>
                <a:cxn ang="0">
                  <a:pos x="866" y="880"/>
                </a:cxn>
                <a:cxn ang="0">
                  <a:pos x="903" y="829"/>
                </a:cxn>
                <a:cxn ang="0">
                  <a:pos x="934" y="774"/>
                </a:cxn>
                <a:cxn ang="0">
                  <a:pos x="959" y="716"/>
                </a:cxn>
                <a:cxn ang="0">
                  <a:pos x="977" y="655"/>
                </a:cxn>
                <a:cxn ang="0">
                  <a:pos x="987" y="593"/>
                </a:cxn>
                <a:cxn ang="0">
                  <a:pos x="992" y="528"/>
                </a:cxn>
              </a:cxnLst>
              <a:rect l="0" t="0" r="r" b="b"/>
              <a:pathLst>
                <a:path w="992" h="1058">
                  <a:moveTo>
                    <a:pt x="992" y="528"/>
                  </a:moveTo>
                  <a:lnTo>
                    <a:pt x="987" y="465"/>
                  </a:lnTo>
                  <a:lnTo>
                    <a:pt x="977" y="403"/>
                  </a:lnTo>
                  <a:lnTo>
                    <a:pt x="959" y="341"/>
                  </a:lnTo>
                  <a:lnTo>
                    <a:pt x="934" y="283"/>
                  </a:lnTo>
                  <a:lnTo>
                    <a:pt x="903" y="228"/>
                  </a:lnTo>
                  <a:lnTo>
                    <a:pt x="866" y="178"/>
                  </a:lnTo>
                  <a:lnTo>
                    <a:pt x="825" y="133"/>
                  </a:lnTo>
                  <a:lnTo>
                    <a:pt x="778" y="93"/>
                  </a:lnTo>
                  <a:lnTo>
                    <a:pt x="726" y="61"/>
                  </a:lnTo>
                  <a:lnTo>
                    <a:pt x="671" y="35"/>
                  </a:lnTo>
                  <a:lnTo>
                    <a:pt x="614" y="16"/>
                  </a:lnTo>
                  <a:lnTo>
                    <a:pt x="556" y="4"/>
                  </a:lnTo>
                  <a:lnTo>
                    <a:pt x="495" y="0"/>
                  </a:lnTo>
                  <a:lnTo>
                    <a:pt x="436" y="4"/>
                  </a:lnTo>
                  <a:lnTo>
                    <a:pt x="376" y="16"/>
                  </a:lnTo>
                  <a:lnTo>
                    <a:pt x="319" y="35"/>
                  </a:lnTo>
                  <a:lnTo>
                    <a:pt x="265" y="61"/>
                  </a:lnTo>
                  <a:lnTo>
                    <a:pt x="214" y="93"/>
                  </a:lnTo>
                  <a:lnTo>
                    <a:pt x="167" y="133"/>
                  </a:lnTo>
                  <a:lnTo>
                    <a:pt x="124" y="178"/>
                  </a:lnTo>
                  <a:lnTo>
                    <a:pt x="87" y="228"/>
                  </a:lnTo>
                  <a:lnTo>
                    <a:pt x="56" y="283"/>
                  </a:lnTo>
                  <a:lnTo>
                    <a:pt x="32" y="341"/>
                  </a:lnTo>
                  <a:lnTo>
                    <a:pt x="14" y="403"/>
                  </a:lnTo>
                  <a:lnTo>
                    <a:pt x="3" y="465"/>
                  </a:lnTo>
                  <a:lnTo>
                    <a:pt x="0" y="528"/>
                  </a:lnTo>
                  <a:lnTo>
                    <a:pt x="3" y="593"/>
                  </a:lnTo>
                  <a:lnTo>
                    <a:pt x="14" y="655"/>
                  </a:lnTo>
                  <a:lnTo>
                    <a:pt x="32" y="716"/>
                  </a:lnTo>
                  <a:lnTo>
                    <a:pt x="56" y="774"/>
                  </a:lnTo>
                  <a:lnTo>
                    <a:pt x="87" y="829"/>
                  </a:lnTo>
                  <a:lnTo>
                    <a:pt x="124" y="880"/>
                  </a:lnTo>
                  <a:lnTo>
                    <a:pt x="167" y="925"/>
                  </a:lnTo>
                  <a:lnTo>
                    <a:pt x="214" y="964"/>
                  </a:lnTo>
                  <a:lnTo>
                    <a:pt x="265" y="997"/>
                  </a:lnTo>
                  <a:lnTo>
                    <a:pt x="319" y="1023"/>
                  </a:lnTo>
                  <a:lnTo>
                    <a:pt x="376" y="1042"/>
                  </a:lnTo>
                  <a:lnTo>
                    <a:pt x="436" y="1054"/>
                  </a:lnTo>
                  <a:lnTo>
                    <a:pt x="495" y="1058"/>
                  </a:lnTo>
                  <a:lnTo>
                    <a:pt x="556" y="1054"/>
                  </a:lnTo>
                  <a:lnTo>
                    <a:pt x="614" y="1042"/>
                  </a:lnTo>
                  <a:lnTo>
                    <a:pt x="671" y="1023"/>
                  </a:lnTo>
                  <a:lnTo>
                    <a:pt x="726" y="997"/>
                  </a:lnTo>
                  <a:lnTo>
                    <a:pt x="778" y="964"/>
                  </a:lnTo>
                  <a:lnTo>
                    <a:pt x="825" y="925"/>
                  </a:lnTo>
                  <a:lnTo>
                    <a:pt x="866" y="880"/>
                  </a:lnTo>
                  <a:lnTo>
                    <a:pt x="903" y="829"/>
                  </a:lnTo>
                  <a:lnTo>
                    <a:pt x="934" y="774"/>
                  </a:lnTo>
                  <a:lnTo>
                    <a:pt x="959" y="716"/>
                  </a:lnTo>
                  <a:lnTo>
                    <a:pt x="977" y="655"/>
                  </a:lnTo>
                  <a:lnTo>
                    <a:pt x="987" y="593"/>
                  </a:lnTo>
                  <a:lnTo>
                    <a:pt x="992" y="52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66" name="Rectangle 242"/>
            <p:cNvSpPr>
              <a:spLocks noChangeArrowheads="1"/>
            </p:cNvSpPr>
            <p:nvPr/>
          </p:nvSpPr>
          <p:spPr bwMode="auto">
            <a:xfrm>
              <a:off x="4495800" y="5289550"/>
              <a:ext cx="166688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1" name="Rectangle 247"/>
            <p:cNvSpPr>
              <a:spLocks noChangeArrowheads="1"/>
            </p:cNvSpPr>
            <p:nvPr/>
          </p:nvSpPr>
          <p:spPr bwMode="auto">
            <a:xfrm>
              <a:off x="4678363" y="5091113"/>
              <a:ext cx="152400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0" name="Line 266"/>
            <p:cNvSpPr>
              <a:spLocks noChangeShapeType="1"/>
            </p:cNvSpPr>
            <p:nvPr/>
          </p:nvSpPr>
          <p:spPr bwMode="auto">
            <a:xfrm flipV="1">
              <a:off x="4581525" y="4868863"/>
              <a:ext cx="98425" cy="18256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91" name="Line 267"/>
            <p:cNvSpPr>
              <a:spLocks noChangeShapeType="1"/>
            </p:cNvSpPr>
            <p:nvPr/>
          </p:nvSpPr>
          <p:spPr bwMode="auto">
            <a:xfrm>
              <a:off x="4581525" y="5051425"/>
              <a:ext cx="66675" cy="1588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92" name="Line 268"/>
            <p:cNvSpPr>
              <a:spLocks noChangeShapeType="1"/>
            </p:cNvSpPr>
            <p:nvPr/>
          </p:nvSpPr>
          <p:spPr bwMode="auto">
            <a:xfrm flipH="1">
              <a:off x="4549775" y="5051425"/>
              <a:ext cx="98425" cy="1809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93" name="Line 269"/>
            <p:cNvSpPr>
              <a:spLocks noChangeShapeType="1"/>
            </p:cNvSpPr>
            <p:nvPr/>
          </p:nvSpPr>
          <p:spPr bwMode="auto">
            <a:xfrm flipV="1">
              <a:off x="4549775" y="5183188"/>
              <a:ext cx="46038" cy="4921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294" name="Line 270"/>
            <p:cNvSpPr>
              <a:spLocks noChangeShapeType="1"/>
            </p:cNvSpPr>
            <p:nvPr/>
          </p:nvSpPr>
          <p:spPr bwMode="auto">
            <a:xfrm flipV="1">
              <a:off x="4549775" y="5165725"/>
              <a:ext cx="15875" cy="666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69" name="Line 345"/>
            <p:cNvSpPr>
              <a:spLocks noChangeShapeType="1"/>
            </p:cNvSpPr>
            <p:nvPr/>
          </p:nvSpPr>
          <p:spPr bwMode="auto">
            <a:xfrm flipH="1">
              <a:off x="4089400" y="5232400"/>
              <a:ext cx="4603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70" name="Line 346"/>
            <p:cNvSpPr>
              <a:spLocks noChangeShapeType="1"/>
            </p:cNvSpPr>
            <p:nvPr/>
          </p:nvSpPr>
          <p:spPr bwMode="auto">
            <a:xfrm>
              <a:off x="4221163" y="3973513"/>
              <a:ext cx="1588" cy="1258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71" name="Line 347"/>
            <p:cNvSpPr>
              <a:spLocks noChangeShapeType="1"/>
            </p:cNvSpPr>
            <p:nvPr/>
          </p:nvSpPr>
          <p:spPr bwMode="auto">
            <a:xfrm>
              <a:off x="4221163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72" name="Line 348"/>
            <p:cNvSpPr>
              <a:spLocks noChangeShapeType="1"/>
            </p:cNvSpPr>
            <p:nvPr/>
          </p:nvSpPr>
          <p:spPr bwMode="auto">
            <a:xfrm flipH="1">
              <a:off x="4203700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73" name="Line 349"/>
            <p:cNvSpPr>
              <a:spLocks noChangeShapeType="1"/>
            </p:cNvSpPr>
            <p:nvPr/>
          </p:nvSpPr>
          <p:spPr bwMode="auto">
            <a:xfrm flipH="1" flipV="1">
              <a:off x="4203700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74" name="Rectangle 350"/>
            <p:cNvSpPr>
              <a:spLocks noChangeArrowheads="1"/>
            </p:cNvSpPr>
            <p:nvPr/>
          </p:nvSpPr>
          <p:spPr bwMode="auto">
            <a:xfrm rot="5400000">
              <a:off x="4165285" y="4547751"/>
              <a:ext cx="229230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r>
                <a:rPr kumimoji="0" lang="sr-Latn-CS" sz="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m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3" name="Line 359"/>
            <p:cNvSpPr>
              <a:spLocks noChangeShapeType="1"/>
            </p:cNvSpPr>
            <p:nvPr/>
          </p:nvSpPr>
          <p:spPr bwMode="auto">
            <a:xfrm flipV="1">
              <a:off x="4221163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grpSp>
        <p:nvGrpSpPr>
          <p:cNvPr id="568" name="Group 567"/>
          <p:cNvGrpSpPr/>
          <p:nvPr/>
        </p:nvGrpSpPr>
        <p:grpSpPr>
          <a:xfrm>
            <a:off x="6324723" y="5505934"/>
            <a:ext cx="728709" cy="1137271"/>
            <a:chOff x="3643306" y="5403850"/>
            <a:chExt cx="654057" cy="1020763"/>
          </a:xfrm>
        </p:grpSpPr>
        <p:sp>
          <p:nvSpPr>
            <p:cNvPr id="1388" name="Rectangle 364"/>
            <p:cNvSpPr>
              <a:spLocks noChangeArrowheads="1"/>
            </p:cNvSpPr>
            <p:nvPr/>
          </p:nvSpPr>
          <p:spPr bwMode="auto">
            <a:xfrm>
              <a:off x="3768718" y="6223000"/>
              <a:ext cx="3841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N=20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2" name="Rectangle 358"/>
            <p:cNvSpPr>
              <a:spLocks noChangeArrowheads="1"/>
            </p:cNvSpPr>
            <p:nvPr/>
          </p:nvSpPr>
          <p:spPr bwMode="auto">
            <a:xfrm>
              <a:off x="3773488" y="5568950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=50 kW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9" name="Rectangle 355"/>
            <p:cNvSpPr>
              <a:spLocks noChangeArrowheads="1"/>
            </p:cNvSpPr>
            <p:nvPr/>
          </p:nvSpPr>
          <p:spPr bwMode="auto">
            <a:xfrm>
              <a:off x="3733793" y="5403850"/>
              <a:ext cx="45402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Motori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0" name="Rectangle 356"/>
            <p:cNvSpPr>
              <a:spLocks noChangeArrowheads="1"/>
            </p:cNvSpPr>
            <p:nvPr/>
          </p:nvSpPr>
          <p:spPr bwMode="auto">
            <a:xfrm>
              <a:off x="3643306" y="5568950"/>
              <a:ext cx="13652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P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1" name="Rectangle 357"/>
            <p:cNvSpPr>
              <a:spLocks noChangeArrowheads="1"/>
            </p:cNvSpPr>
            <p:nvPr/>
          </p:nvSpPr>
          <p:spPr bwMode="auto">
            <a:xfrm>
              <a:off x="3717918" y="5624513"/>
              <a:ext cx="74613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4" name="Rectangle 360"/>
            <p:cNvSpPr>
              <a:spLocks noChangeArrowheads="1"/>
            </p:cNvSpPr>
            <p:nvPr/>
          </p:nvSpPr>
          <p:spPr bwMode="auto">
            <a:xfrm>
              <a:off x="3843331" y="5732463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=0.9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5" name="Rectangle 361"/>
            <p:cNvSpPr>
              <a:spLocks noChangeArrowheads="1"/>
            </p:cNvSpPr>
            <p:nvPr/>
          </p:nvSpPr>
          <p:spPr bwMode="auto">
            <a:xfrm>
              <a:off x="3670293" y="5895975"/>
              <a:ext cx="24765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cos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6" name="Rectangle 362"/>
            <p:cNvSpPr>
              <a:spLocks noChangeArrowheads="1"/>
            </p:cNvSpPr>
            <p:nvPr/>
          </p:nvSpPr>
          <p:spPr bwMode="auto">
            <a:xfrm>
              <a:off x="3930643" y="5895975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=0.8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7" name="Rectangle 363"/>
            <p:cNvSpPr>
              <a:spLocks noChangeArrowheads="1"/>
            </p:cNvSpPr>
            <p:nvPr/>
          </p:nvSpPr>
          <p:spPr bwMode="auto">
            <a:xfrm>
              <a:off x="3702043" y="6059488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x''=25%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9" name="Freeform 365"/>
            <p:cNvSpPr>
              <a:spLocks/>
            </p:cNvSpPr>
            <p:nvPr/>
          </p:nvSpPr>
          <p:spPr bwMode="auto">
            <a:xfrm>
              <a:off x="3767131" y="5807075"/>
              <a:ext cx="25400" cy="53975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4" y="29"/>
                </a:cxn>
                <a:cxn ang="0">
                  <a:pos x="42" y="0"/>
                </a:cxn>
                <a:cxn ang="0">
                  <a:pos x="83" y="0"/>
                </a:cxn>
                <a:cxn ang="0">
                  <a:pos x="97" y="14"/>
                </a:cxn>
                <a:cxn ang="0">
                  <a:pos x="97" y="44"/>
                </a:cxn>
                <a:cxn ang="0">
                  <a:pos x="83" y="103"/>
                </a:cxn>
                <a:cxn ang="0">
                  <a:pos x="55" y="205"/>
                </a:cxn>
              </a:cxnLst>
              <a:rect l="0" t="0" r="r" b="b"/>
              <a:pathLst>
                <a:path w="97" h="205">
                  <a:moveTo>
                    <a:pt x="0" y="58"/>
                  </a:moveTo>
                  <a:lnTo>
                    <a:pt x="14" y="29"/>
                  </a:lnTo>
                  <a:lnTo>
                    <a:pt x="42" y="0"/>
                  </a:lnTo>
                  <a:lnTo>
                    <a:pt x="83" y="0"/>
                  </a:lnTo>
                  <a:lnTo>
                    <a:pt x="97" y="14"/>
                  </a:lnTo>
                  <a:lnTo>
                    <a:pt x="97" y="44"/>
                  </a:lnTo>
                  <a:lnTo>
                    <a:pt x="83" y="103"/>
                  </a:lnTo>
                  <a:lnTo>
                    <a:pt x="55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0" name="Freeform 366"/>
            <p:cNvSpPr>
              <a:spLocks/>
            </p:cNvSpPr>
            <p:nvPr/>
          </p:nvSpPr>
          <p:spPr bwMode="auto">
            <a:xfrm>
              <a:off x="3778243" y="5807075"/>
              <a:ext cx="11113" cy="5397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41" y="14"/>
                </a:cxn>
                <a:cxn ang="0">
                  <a:pos x="41" y="44"/>
                </a:cxn>
                <a:cxn ang="0">
                  <a:pos x="27" y="103"/>
                </a:cxn>
                <a:cxn ang="0">
                  <a:pos x="0" y="205"/>
                </a:cxn>
              </a:cxnLst>
              <a:rect l="0" t="0" r="r" b="b"/>
              <a:pathLst>
                <a:path w="41" h="205">
                  <a:moveTo>
                    <a:pt x="27" y="0"/>
                  </a:moveTo>
                  <a:lnTo>
                    <a:pt x="41" y="14"/>
                  </a:lnTo>
                  <a:lnTo>
                    <a:pt x="41" y="44"/>
                  </a:lnTo>
                  <a:lnTo>
                    <a:pt x="27" y="103"/>
                  </a:lnTo>
                  <a:lnTo>
                    <a:pt x="0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1" name="Freeform 367"/>
            <p:cNvSpPr>
              <a:spLocks/>
            </p:cNvSpPr>
            <p:nvPr/>
          </p:nvSpPr>
          <p:spPr bwMode="auto">
            <a:xfrm>
              <a:off x="3789356" y="5807075"/>
              <a:ext cx="39688" cy="80963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7" y="44"/>
                </a:cxn>
                <a:cxn ang="0">
                  <a:pos x="55" y="14"/>
                </a:cxn>
                <a:cxn ang="0">
                  <a:pos x="82" y="0"/>
                </a:cxn>
                <a:cxn ang="0">
                  <a:pos x="110" y="0"/>
                </a:cxn>
                <a:cxn ang="0">
                  <a:pos x="137" y="14"/>
                </a:cxn>
                <a:cxn ang="0">
                  <a:pos x="152" y="29"/>
                </a:cxn>
                <a:cxn ang="0">
                  <a:pos x="152" y="73"/>
                </a:cxn>
                <a:cxn ang="0">
                  <a:pos x="137" y="147"/>
                </a:cxn>
                <a:cxn ang="0">
                  <a:pos x="97" y="308"/>
                </a:cxn>
              </a:cxnLst>
              <a:rect l="0" t="0" r="r" b="b"/>
              <a:pathLst>
                <a:path w="152" h="308">
                  <a:moveTo>
                    <a:pt x="0" y="103"/>
                  </a:moveTo>
                  <a:lnTo>
                    <a:pt x="27" y="44"/>
                  </a:lnTo>
                  <a:lnTo>
                    <a:pt x="55" y="14"/>
                  </a:lnTo>
                  <a:lnTo>
                    <a:pt x="82" y="0"/>
                  </a:lnTo>
                  <a:lnTo>
                    <a:pt x="110" y="0"/>
                  </a:lnTo>
                  <a:lnTo>
                    <a:pt x="137" y="14"/>
                  </a:lnTo>
                  <a:lnTo>
                    <a:pt x="152" y="29"/>
                  </a:lnTo>
                  <a:lnTo>
                    <a:pt x="152" y="73"/>
                  </a:lnTo>
                  <a:lnTo>
                    <a:pt x="137" y="147"/>
                  </a:lnTo>
                  <a:lnTo>
                    <a:pt x="97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2" name="Freeform 368"/>
            <p:cNvSpPr>
              <a:spLocks/>
            </p:cNvSpPr>
            <p:nvPr/>
          </p:nvSpPr>
          <p:spPr bwMode="auto">
            <a:xfrm>
              <a:off x="3811581" y="5807075"/>
              <a:ext cx="14288" cy="8096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5" y="29"/>
                </a:cxn>
                <a:cxn ang="0">
                  <a:pos x="55" y="73"/>
                </a:cxn>
                <a:cxn ang="0">
                  <a:pos x="42" y="147"/>
                </a:cxn>
                <a:cxn ang="0">
                  <a:pos x="0" y="308"/>
                </a:cxn>
              </a:cxnLst>
              <a:rect l="0" t="0" r="r" b="b"/>
              <a:pathLst>
                <a:path w="55" h="308">
                  <a:moveTo>
                    <a:pt x="28" y="0"/>
                  </a:moveTo>
                  <a:lnTo>
                    <a:pt x="55" y="29"/>
                  </a:lnTo>
                  <a:lnTo>
                    <a:pt x="55" y="73"/>
                  </a:lnTo>
                  <a:lnTo>
                    <a:pt x="42" y="147"/>
                  </a:lnTo>
                  <a:lnTo>
                    <a:pt x="0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3" name="Freeform 369"/>
            <p:cNvSpPr>
              <a:spLocks/>
            </p:cNvSpPr>
            <p:nvPr/>
          </p:nvSpPr>
          <p:spPr bwMode="auto">
            <a:xfrm>
              <a:off x="3862381" y="5970588"/>
              <a:ext cx="57150" cy="80963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0" y="30"/>
                </a:cxn>
                <a:cxn ang="0">
                  <a:pos x="13" y="59"/>
                </a:cxn>
                <a:cxn ang="0">
                  <a:pos x="0" y="103"/>
                </a:cxn>
                <a:cxn ang="0">
                  <a:pos x="0" y="147"/>
                </a:cxn>
                <a:cxn ang="0">
                  <a:pos x="13" y="177"/>
                </a:cxn>
                <a:cxn ang="0">
                  <a:pos x="27" y="192"/>
                </a:cxn>
                <a:cxn ang="0">
                  <a:pos x="55" y="206"/>
                </a:cxn>
                <a:cxn ang="0">
                  <a:pos x="96" y="206"/>
                </a:cxn>
                <a:cxn ang="0">
                  <a:pos x="137" y="192"/>
                </a:cxn>
                <a:cxn ang="0">
                  <a:pos x="178" y="162"/>
                </a:cxn>
                <a:cxn ang="0">
                  <a:pos x="206" y="118"/>
                </a:cxn>
                <a:cxn ang="0">
                  <a:pos x="220" y="75"/>
                </a:cxn>
                <a:cxn ang="0">
                  <a:pos x="220" y="30"/>
                </a:cxn>
                <a:cxn ang="0">
                  <a:pos x="193" y="0"/>
                </a:cxn>
                <a:cxn ang="0">
                  <a:pos x="165" y="0"/>
                </a:cxn>
                <a:cxn ang="0">
                  <a:pos x="137" y="30"/>
                </a:cxn>
                <a:cxn ang="0">
                  <a:pos x="110" y="89"/>
                </a:cxn>
                <a:cxn ang="0">
                  <a:pos x="82" y="162"/>
                </a:cxn>
                <a:cxn ang="0">
                  <a:pos x="40" y="309"/>
                </a:cxn>
              </a:cxnLst>
              <a:rect l="0" t="0" r="r" b="b"/>
              <a:pathLst>
                <a:path w="220" h="309">
                  <a:moveTo>
                    <a:pt x="68" y="15"/>
                  </a:moveTo>
                  <a:lnTo>
                    <a:pt x="40" y="30"/>
                  </a:lnTo>
                  <a:lnTo>
                    <a:pt x="13" y="59"/>
                  </a:lnTo>
                  <a:lnTo>
                    <a:pt x="0" y="103"/>
                  </a:lnTo>
                  <a:lnTo>
                    <a:pt x="0" y="147"/>
                  </a:lnTo>
                  <a:lnTo>
                    <a:pt x="13" y="177"/>
                  </a:lnTo>
                  <a:lnTo>
                    <a:pt x="27" y="192"/>
                  </a:lnTo>
                  <a:lnTo>
                    <a:pt x="55" y="206"/>
                  </a:lnTo>
                  <a:lnTo>
                    <a:pt x="96" y="206"/>
                  </a:lnTo>
                  <a:lnTo>
                    <a:pt x="137" y="192"/>
                  </a:lnTo>
                  <a:lnTo>
                    <a:pt x="178" y="162"/>
                  </a:lnTo>
                  <a:lnTo>
                    <a:pt x="206" y="118"/>
                  </a:lnTo>
                  <a:lnTo>
                    <a:pt x="220" y="75"/>
                  </a:lnTo>
                  <a:lnTo>
                    <a:pt x="220" y="30"/>
                  </a:lnTo>
                  <a:lnTo>
                    <a:pt x="193" y="0"/>
                  </a:lnTo>
                  <a:lnTo>
                    <a:pt x="165" y="0"/>
                  </a:lnTo>
                  <a:lnTo>
                    <a:pt x="137" y="30"/>
                  </a:lnTo>
                  <a:lnTo>
                    <a:pt x="110" y="89"/>
                  </a:lnTo>
                  <a:lnTo>
                    <a:pt x="82" y="162"/>
                  </a:lnTo>
                  <a:lnTo>
                    <a:pt x="40" y="30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4" name="Freeform 370"/>
            <p:cNvSpPr>
              <a:spLocks/>
            </p:cNvSpPr>
            <p:nvPr/>
          </p:nvSpPr>
          <p:spPr bwMode="auto">
            <a:xfrm>
              <a:off x="3862381" y="6000750"/>
              <a:ext cx="53975" cy="190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7" y="59"/>
                </a:cxn>
                <a:cxn ang="0">
                  <a:pos x="55" y="74"/>
                </a:cxn>
                <a:cxn ang="0">
                  <a:pos x="96" y="74"/>
                </a:cxn>
                <a:cxn ang="0">
                  <a:pos x="137" y="59"/>
                </a:cxn>
                <a:cxn ang="0">
                  <a:pos x="178" y="29"/>
                </a:cxn>
                <a:cxn ang="0">
                  <a:pos x="206" y="0"/>
                </a:cxn>
              </a:cxnLst>
              <a:rect l="0" t="0" r="r" b="b"/>
              <a:pathLst>
                <a:path w="206" h="74">
                  <a:moveTo>
                    <a:pt x="0" y="29"/>
                  </a:moveTo>
                  <a:lnTo>
                    <a:pt x="27" y="59"/>
                  </a:lnTo>
                  <a:lnTo>
                    <a:pt x="55" y="74"/>
                  </a:lnTo>
                  <a:lnTo>
                    <a:pt x="96" y="74"/>
                  </a:lnTo>
                  <a:lnTo>
                    <a:pt x="137" y="59"/>
                  </a:lnTo>
                  <a:lnTo>
                    <a:pt x="178" y="29"/>
                  </a:lnTo>
                  <a:lnTo>
                    <a:pt x="20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395" name="Freeform 371"/>
            <p:cNvSpPr>
              <a:spLocks/>
            </p:cNvSpPr>
            <p:nvPr/>
          </p:nvSpPr>
          <p:spPr bwMode="auto">
            <a:xfrm>
              <a:off x="3876668" y="5973763"/>
              <a:ext cx="42863" cy="77788"/>
            </a:xfrm>
            <a:custGeom>
              <a:avLst/>
              <a:gdLst/>
              <a:ahLst/>
              <a:cxnLst>
                <a:cxn ang="0">
                  <a:pos x="165" y="15"/>
                </a:cxn>
                <a:cxn ang="0">
                  <a:pos x="138" y="0"/>
                </a:cxn>
                <a:cxn ang="0">
                  <a:pos x="110" y="0"/>
                </a:cxn>
                <a:cxn ang="0">
                  <a:pos x="82" y="30"/>
                </a:cxn>
                <a:cxn ang="0">
                  <a:pos x="55" y="74"/>
                </a:cxn>
                <a:cxn ang="0">
                  <a:pos x="27" y="162"/>
                </a:cxn>
                <a:cxn ang="0">
                  <a:pos x="0" y="294"/>
                </a:cxn>
              </a:cxnLst>
              <a:rect l="0" t="0" r="r" b="b"/>
              <a:pathLst>
                <a:path w="165" h="294">
                  <a:moveTo>
                    <a:pt x="165" y="15"/>
                  </a:moveTo>
                  <a:lnTo>
                    <a:pt x="138" y="0"/>
                  </a:lnTo>
                  <a:lnTo>
                    <a:pt x="110" y="0"/>
                  </a:lnTo>
                  <a:lnTo>
                    <a:pt x="82" y="30"/>
                  </a:lnTo>
                  <a:lnTo>
                    <a:pt x="55" y="74"/>
                  </a:lnTo>
                  <a:lnTo>
                    <a:pt x="27" y="162"/>
                  </a:lnTo>
                  <a:lnTo>
                    <a:pt x="0" y="29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574" name="Line 232"/>
          <p:cNvSpPr>
            <a:spLocks noChangeShapeType="1"/>
          </p:cNvSpPr>
          <p:nvPr/>
        </p:nvSpPr>
        <p:spPr bwMode="auto">
          <a:xfrm>
            <a:off x="5695903" y="4913943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5" name="Line 233"/>
          <p:cNvSpPr>
            <a:spLocks noChangeShapeType="1"/>
          </p:cNvSpPr>
          <p:nvPr/>
        </p:nvSpPr>
        <p:spPr bwMode="auto">
          <a:xfrm>
            <a:off x="5621619" y="5246457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6" name="Line 234"/>
          <p:cNvSpPr>
            <a:spLocks noChangeShapeType="1"/>
          </p:cNvSpPr>
          <p:nvPr/>
        </p:nvSpPr>
        <p:spPr bwMode="auto">
          <a:xfrm>
            <a:off x="5695903" y="5380879"/>
            <a:ext cx="1770" cy="9356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7" name="Freeform 241"/>
          <p:cNvSpPr>
            <a:spLocks/>
          </p:cNvSpPr>
          <p:nvPr/>
        </p:nvSpPr>
        <p:spPr bwMode="auto">
          <a:xfrm>
            <a:off x="5549103" y="6316517"/>
            <a:ext cx="291835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1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3"/>
              </a:cxn>
              <a:cxn ang="0">
                <a:pos x="778" y="93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3"/>
              </a:cxn>
              <a:cxn ang="0">
                <a:pos x="167" y="133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1"/>
              </a:cxn>
              <a:cxn ang="0">
                <a:pos x="14" y="403"/>
              </a:cxn>
              <a:cxn ang="0">
                <a:pos x="3" y="465"/>
              </a:cxn>
              <a:cxn ang="0">
                <a:pos x="0" y="528"/>
              </a:cxn>
              <a:cxn ang="0">
                <a:pos x="3" y="593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7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7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3"/>
              </a:cxn>
              <a:cxn ang="0">
                <a:pos x="992" y="528"/>
              </a:cxn>
            </a:cxnLst>
            <a:rect l="0" t="0" r="r" b="b"/>
            <a:pathLst>
              <a:path w="992" h="1058">
                <a:moveTo>
                  <a:pt x="992" y="528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1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3"/>
                </a:lnTo>
                <a:lnTo>
                  <a:pt x="778" y="93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3"/>
                </a:lnTo>
                <a:lnTo>
                  <a:pt x="167" y="133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1"/>
                </a:lnTo>
                <a:lnTo>
                  <a:pt x="14" y="403"/>
                </a:lnTo>
                <a:lnTo>
                  <a:pt x="3" y="465"/>
                </a:lnTo>
                <a:lnTo>
                  <a:pt x="0" y="528"/>
                </a:lnTo>
                <a:lnTo>
                  <a:pt x="3" y="593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80"/>
                </a:lnTo>
                <a:lnTo>
                  <a:pt x="167" y="925"/>
                </a:lnTo>
                <a:lnTo>
                  <a:pt x="214" y="964"/>
                </a:lnTo>
                <a:lnTo>
                  <a:pt x="265" y="997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7"/>
                </a:lnTo>
                <a:lnTo>
                  <a:pt x="778" y="964"/>
                </a:lnTo>
                <a:lnTo>
                  <a:pt x="825" y="925"/>
                </a:lnTo>
                <a:lnTo>
                  <a:pt x="866" y="880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3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8" name="Rectangle 242"/>
          <p:cNvSpPr>
            <a:spLocks noChangeArrowheads="1"/>
          </p:cNvSpPr>
          <p:nvPr/>
        </p:nvSpPr>
        <p:spPr bwMode="auto">
          <a:xfrm>
            <a:off x="5635768" y="6380190"/>
            <a:ext cx="18571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9" name="Rectangle 247"/>
          <p:cNvSpPr>
            <a:spLocks noChangeArrowheads="1"/>
          </p:cNvSpPr>
          <p:nvPr/>
        </p:nvSpPr>
        <p:spPr bwMode="auto">
          <a:xfrm>
            <a:off x="5839169" y="6159104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0" name="Line 266"/>
          <p:cNvSpPr>
            <a:spLocks noChangeShapeType="1"/>
          </p:cNvSpPr>
          <p:nvPr/>
        </p:nvSpPr>
        <p:spPr bwMode="auto">
          <a:xfrm flipV="1">
            <a:off x="5731278" y="5911487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1" name="Line 267"/>
          <p:cNvSpPr>
            <a:spLocks noChangeShapeType="1"/>
          </p:cNvSpPr>
          <p:nvPr/>
        </p:nvSpPr>
        <p:spPr bwMode="auto">
          <a:xfrm>
            <a:off x="5731278" y="6114886"/>
            <a:ext cx="74286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2" name="Line 268"/>
          <p:cNvSpPr>
            <a:spLocks noChangeShapeType="1"/>
          </p:cNvSpPr>
          <p:nvPr/>
        </p:nvSpPr>
        <p:spPr bwMode="auto">
          <a:xfrm flipH="1">
            <a:off x="5695903" y="611488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3" name="Line 269"/>
          <p:cNvSpPr>
            <a:spLocks noChangeShapeType="1"/>
          </p:cNvSpPr>
          <p:nvPr/>
        </p:nvSpPr>
        <p:spPr bwMode="auto">
          <a:xfrm flipV="1">
            <a:off x="5695903" y="6261688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4" name="Line 270"/>
          <p:cNvSpPr>
            <a:spLocks noChangeShapeType="1"/>
          </p:cNvSpPr>
          <p:nvPr/>
        </p:nvSpPr>
        <p:spPr bwMode="auto">
          <a:xfrm flipV="1">
            <a:off x="5695903" y="6242232"/>
            <a:ext cx="17687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5" name="Line 345"/>
          <p:cNvSpPr>
            <a:spLocks noChangeShapeType="1"/>
          </p:cNvSpPr>
          <p:nvPr/>
        </p:nvSpPr>
        <p:spPr bwMode="auto">
          <a:xfrm flipH="1">
            <a:off x="5182982" y="6316517"/>
            <a:ext cx="51292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6" name="Line 346"/>
          <p:cNvSpPr>
            <a:spLocks noChangeShapeType="1"/>
          </p:cNvSpPr>
          <p:nvPr/>
        </p:nvSpPr>
        <p:spPr bwMode="auto">
          <a:xfrm>
            <a:off x="5329785" y="4913943"/>
            <a:ext cx="1770" cy="1402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7" name="Line 347"/>
          <p:cNvSpPr>
            <a:spLocks noChangeShapeType="1"/>
          </p:cNvSpPr>
          <p:nvPr/>
        </p:nvSpPr>
        <p:spPr bwMode="auto">
          <a:xfrm>
            <a:off x="5329785" y="4913943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8" name="Line 348"/>
          <p:cNvSpPr>
            <a:spLocks noChangeShapeType="1"/>
          </p:cNvSpPr>
          <p:nvPr/>
        </p:nvSpPr>
        <p:spPr bwMode="auto">
          <a:xfrm flipH="1">
            <a:off x="5310328" y="4913943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9" name="Line 349"/>
          <p:cNvSpPr>
            <a:spLocks noChangeShapeType="1"/>
          </p:cNvSpPr>
          <p:nvPr/>
        </p:nvSpPr>
        <p:spPr bwMode="auto">
          <a:xfrm flipH="1" flipV="1">
            <a:off x="5310328" y="6242232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90" name="Rectangle 350"/>
          <p:cNvSpPr>
            <a:spLocks noChangeArrowheads="1"/>
          </p:cNvSpPr>
          <p:nvPr/>
        </p:nvSpPr>
        <p:spPr bwMode="auto">
          <a:xfrm rot="5400000">
            <a:off x="5235381" y="5553723"/>
            <a:ext cx="319688" cy="1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10</a:t>
            </a:r>
            <a:r>
              <a:rPr kumimoji="0" lang="sr-Latn-C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0 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1" name="Line 359"/>
          <p:cNvSpPr>
            <a:spLocks noChangeShapeType="1"/>
          </p:cNvSpPr>
          <p:nvPr/>
        </p:nvSpPr>
        <p:spPr bwMode="auto">
          <a:xfrm flipV="1">
            <a:off x="5329785" y="6242232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00" name="Line 206"/>
          <p:cNvSpPr>
            <a:spLocks noChangeShapeType="1"/>
          </p:cNvSpPr>
          <p:nvPr/>
        </p:nvSpPr>
        <p:spPr bwMode="auto">
          <a:xfrm>
            <a:off x="5713238" y="3000372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01" name="Line 207"/>
          <p:cNvSpPr>
            <a:spLocks noChangeShapeType="1"/>
          </p:cNvSpPr>
          <p:nvPr/>
        </p:nvSpPr>
        <p:spPr bwMode="auto">
          <a:xfrm>
            <a:off x="5572132" y="3357562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33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34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2038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36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0" y="2981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40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41"/>
          <p:cNvSpPr>
            <a:spLocks noChangeArrowheads="1"/>
          </p:cNvSpPr>
          <p:nvPr/>
        </p:nvSpPr>
        <p:spPr bwMode="auto">
          <a:xfrm>
            <a:off x="0" y="3571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Rectangle 43"/>
          <p:cNvSpPr>
            <a:spLocks noChangeArrowheads="1"/>
          </p:cNvSpPr>
          <p:nvPr/>
        </p:nvSpPr>
        <p:spPr bwMode="auto">
          <a:xfrm>
            <a:off x="0" y="430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Rectangle 44"/>
          <p:cNvSpPr>
            <a:spLocks noChangeArrowheads="1"/>
          </p:cNvSpPr>
          <p:nvPr/>
        </p:nvSpPr>
        <p:spPr bwMode="auto">
          <a:xfrm>
            <a:off x="0" y="449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ectangle 4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Rectangle 7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71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Rectangle 72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Rectangle 73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Rectangle 74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Rectangle 75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Rectangle 77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Rectangle 8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" name="Rectangle 84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Rectangle 85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Rectangle 86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Rectangle 87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" name="Rectangle 8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" name="Rectangle 9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Rectangle 95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Rectangle 9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Rectangle 97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Rectangle 98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Rectangle 99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Rectangle 10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" name="Rectangle 104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" name="Rectangle 105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" name="Rectangle 106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Rectangle 1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112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" name="Rectangle 113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Rectangle 1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11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Rectangle 120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Rectangle 121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Rectangle 1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5" name="Rectangle 127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" name="Rectangle 128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Rectangle 129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" name="Rectangle 1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" name="Rectangle 134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" name="Rectangle 13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" name="Rectangle 136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" name="Rectangle 14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" name="Rectangle 142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6" name="Rectangle 14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8" name="Rectangle 1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9" name="Rectangle 150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0" name="Rectangle 15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57200" y="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800" dirty="0" smtClean="0"/>
              <a:t>Proračun impendansi</a:t>
            </a:r>
            <a:endParaRPr lang="en-US" sz="2800" dirty="0"/>
          </a:p>
        </p:txBody>
      </p:sp>
      <p:sp>
        <p:nvSpPr>
          <p:cNvPr id="82" name="Rectangle 15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4" name="Rectangle 15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9" name="Rectangle 16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0" name="Rectangle 161"/>
          <p:cNvSpPr>
            <a:spLocks noChangeArrowheads="1"/>
          </p:cNvSpPr>
          <p:nvPr/>
        </p:nvSpPr>
        <p:spPr bwMode="auto">
          <a:xfrm>
            <a:off x="0" y="1905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1" name="Rectangle 162"/>
          <p:cNvSpPr>
            <a:spLocks noChangeArrowheads="1"/>
          </p:cNvSpPr>
          <p:nvPr/>
        </p:nvSpPr>
        <p:spPr bwMode="auto">
          <a:xfrm>
            <a:off x="0" y="2352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" name="Rectangle 163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7" name="Rectangle 1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8" name="Rectangle 168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9" name="Rectangle 169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0" name="Rectangle 170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1" name="Rectangle 17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" name="Rectangle 174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" name="Rectangle 175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" name="Rectangle 1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7072330" y="4143380"/>
            <a:ext cx="1523999" cy="750425"/>
            <a:chOff x="7100918" y="4029068"/>
            <a:chExt cx="1523999" cy="750425"/>
          </a:xfrm>
        </p:grpSpPr>
        <p:sp>
          <p:nvSpPr>
            <p:cNvPr id="56" name="Rectangle 111"/>
            <p:cNvSpPr>
              <a:spLocks noChangeArrowheads="1"/>
            </p:cNvSpPr>
            <p:nvPr/>
          </p:nvSpPr>
          <p:spPr bwMode="auto">
            <a:xfrm>
              <a:off x="7100918" y="4029068"/>
              <a:ext cx="104567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sr-Latn-CS" dirty="0" smtClean="0"/>
                <a:t>Prekidač:</a:t>
              </a:r>
              <a:endParaRPr lang="en-US" dirty="0"/>
            </a:p>
          </p:txBody>
        </p:sp>
        <p:pic>
          <p:nvPicPr>
            <p:cNvPr id="83" name="Picture 15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77118" y="4486268"/>
              <a:ext cx="1447799" cy="293225"/>
            </a:xfrm>
            <a:prstGeom prst="rect">
              <a:avLst/>
            </a:prstGeom>
            <a:noFill/>
          </p:spPr>
        </p:pic>
      </p:grpSp>
      <p:grpSp>
        <p:nvGrpSpPr>
          <p:cNvPr id="187" name="Group 186"/>
          <p:cNvGrpSpPr/>
          <p:nvPr/>
        </p:nvGrpSpPr>
        <p:grpSpPr>
          <a:xfrm>
            <a:off x="7096156" y="2428868"/>
            <a:ext cx="1905000" cy="1468610"/>
            <a:chOff x="7024718" y="2428868"/>
            <a:chExt cx="1905000" cy="1468610"/>
          </a:xfrm>
        </p:grpSpPr>
        <p:sp>
          <p:nvSpPr>
            <p:cNvPr id="68" name="TextBox 67"/>
            <p:cNvSpPr txBox="1"/>
            <p:nvPr/>
          </p:nvSpPr>
          <p:spPr>
            <a:xfrm>
              <a:off x="7100918" y="2428868"/>
              <a:ext cx="9934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Alu kabl:</a:t>
              </a:r>
              <a:endParaRPr lang="en-US" dirty="0"/>
            </a:p>
          </p:txBody>
        </p:sp>
        <p:pic>
          <p:nvPicPr>
            <p:cNvPr id="108" name="Picture 17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2809868"/>
              <a:ext cx="1351221" cy="501186"/>
            </a:xfrm>
            <a:prstGeom prst="rect">
              <a:avLst/>
            </a:prstGeom>
            <a:noFill/>
          </p:spPr>
        </p:pic>
        <p:pic>
          <p:nvPicPr>
            <p:cNvPr id="109" name="Picture 17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311054"/>
              <a:ext cx="1905000" cy="260822"/>
            </a:xfrm>
            <a:prstGeom prst="rect">
              <a:avLst/>
            </a:prstGeom>
            <a:noFill/>
          </p:spPr>
        </p:pic>
        <p:pic>
          <p:nvPicPr>
            <p:cNvPr id="107" name="Picture 17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643314"/>
              <a:ext cx="1676400" cy="254164"/>
            </a:xfrm>
            <a:prstGeom prst="rect">
              <a:avLst/>
            </a:prstGeom>
            <a:noFill/>
          </p:spPr>
        </p:pic>
      </p:grpSp>
      <p:sp>
        <p:nvSpPr>
          <p:cNvPr id="110" name="Rectangle 178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78" name="Group 177"/>
          <p:cNvGrpSpPr/>
          <p:nvPr/>
        </p:nvGrpSpPr>
        <p:grpSpPr>
          <a:xfrm>
            <a:off x="4681550" y="928670"/>
            <a:ext cx="1676400" cy="1447800"/>
            <a:chOff x="4724400" y="914400"/>
            <a:chExt cx="1676400" cy="1447800"/>
          </a:xfrm>
        </p:grpSpPr>
        <p:sp>
          <p:nvSpPr>
            <p:cNvPr id="63" name="TextBox 62"/>
            <p:cNvSpPr txBox="1"/>
            <p:nvPr/>
          </p:nvSpPr>
          <p:spPr>
            <a:xfrm>
              <a:off x="4724400" y="914400"/>
              <a:ext cx="14346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NN sabirnica:</a:t>
              </a:r>
              <a:endParaRPr lang="en-US" dirty="0"/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4724400" y="1371600"/>
              <a:ext cx="1676400" cy="990600"/>
              <a:chOff x="0" y="457200"/>
              <a:chExt cx="2543175" cy="1762125"/>
            </a:xfrm>
          </p:grpSpPr>
          <p:pic>
            <p:nvPicPr>
              <p:cNvPr id="112" name="Picture 188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1809750" cy="866775"/>
              </a:xfrm>
              <a:prstGeom prst="rect">
                <a:avLst/>
              </a:prstGeom>
              <a:noFill/>
            </p:spPr>
          </p:pic>
          <p:pic>
            <p:nvPicPr>
              <p:cNvPr id="113" name="Picture 187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323975"/>
                <a:ext cx="2543175" cy="447675"/>
              </a:xfrm>
              <a:prstGeom prst="rect">
                <a:avLst/>
              </a:prstGeom>
              <a:noFill/>
            </p:spPr>
          </p:pic>
          <p:pic>
            <p:nvPicPr>
              <p:cNvPr id="114" name="Picture 186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771650"/>
                <a:ext cx="2171700" cy="44767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15" name="Rectangle 18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6" name="Rectangle 190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7" name="Rectangle 191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8" name="Rectangle 192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65" name="Group 164"/>
          <p:cNvGrpSpPr/>
          <p:nvPr/>
        </p:nvGrpSpPr>
        <p:grpSpPr>
          <a:xfrm>
            <a:off x="2643174" y="4143380"/>
            <a:ext cx="1524000" cy="1752600"/>
            <a:chOff x="2667000" y="3276600"/>
            <a:chExt cx="1524000" cy="1752600"/>
          </a:xfrm>
        </p:grpSpPr>
        <p:sp>
          <p:nvSpPr>
            <p:cNvPr id="49" name="TextBox 48"/>
            <p:cNvSpPr txBox="1"/>
            <p:nvPr/>
          </p:nvSpPr>
          <p:spPr>
            <a:xfrm>
              <a:off x="2667000" y="3276600"/>
              <a:ext cx="1206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Generator:</a:t>
              </a:r>
              <a:endParaRPr lang="en-US" dirty="0"/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2667000" y="3657600"/>
              <a:ext cx="1524000" cy="1371600"/>
              <a:chOff x="0" y="457200"/>
              <a:chExt cx="2428875" cy="2124075"/>
            </a:xfrm>
          </p:grpSpPr>
          <p:pic>
            <p:nvPicPr>
              <p:cNvPr id="120" name="Picture 195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19325" cy="1076325"/>
              </a:xfrm>
              <a:prstGeom prst="rect">
                <a:avLst/>
              </a:prstGeom>
              <a:noFill/>
            </p:spPr>
          </p:pic>
          <p:pic>
            <p:nvPicPr>
              <p:cNvPr id="121" name="Picture 194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533525"/>
                <a:ext cx="1962150" cy="523875"/>
              </a:xfrm>
              <a:prstGeom prst="rect">
                <a:avLst/>
              </a:prstGeom>
              <a:noFill/>
            </p:spPr>
          </p:pic>
          <p:pic>
            <p:nvPicPr>
              <p:cNvPr id="122" name="Picture 193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057400"/>
                <a:ext cx="2428875" cy="52387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23" name="Rectangle 19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4" name="Rectangle 197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5" name="Rectangle 198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6" name="Rectangle 199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77" name="Group 176"/>
          <p:cNvGrpSpPr/>
          <p:nvPr/>
        </p:nvGrpSpPr>
        <p:grpSpPr>
          <a:xfrm>
            <a:off x="2637070" y="933448"/>
            <a:ext cx="1577740" cy="2209800"/>
            <a:chOff x="2667000" y="914400"/>
            <a:chExt cx="1577740" cy="2209800"/>
          </a:xfrm>
        </p:grpSpPr>
        <p:sp>
          <p:nvSpPr>
            <p:cNvPr id="54" name="TextBox 53"/>
            <p:cNvSpPr txBox="1"/>
            <p:nvPr/>
          </p:nvSpPr>
          <p:spPr>
            <a:xfrm>
              <a:off x="2667000" y="914400"/>
              <a:ext cx="1577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Transformator:</a:t>
              </a:r>
              <a:endParaRPr lang="en-US" dirty="0"/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2743200" y="1295400"/>
              <a:ext cx="1447800" cy="1828800"/>
              <a:chOff x="0" y="457200"/>
              <a:chExt cx="2314575" cy="3352800"/>
            </a:xfrm>
          </p:grpSpPr>
          <p:pic>
            <p:nvPicPr>
              <p:cNvPr id="128" name="Picture 203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47900" cy="1009650"/>
              </a:xfrm>
              <a:prstGeom prst="rect">
                <a:avLst/>
              </a:prstGeom>
              <a:noFill/>
            </p:spPr>
          </p:pic>
          <p:pic>
            <p:nvPicPr>
              <p:cNvPr id="129" name="Picture 202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466850"/>
                <a:ext cx="2190750" cy="1390650"/>
              </a:xfrm>
              <a:prstGeom prst="rect">
                <a:avLst/>
              </a:prstGeom>
              <a:noFill/>
            </p:spPr>
          </p:pic>
          <p:pic>
            <p:nvPicPr>
              <p:cNvPr id="130" name="Picture 201"/>
              <p:cNvPicPr>
                <a:picLocks noChangeAspect="1" noChangeArrowheads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857500"/>
                <a:ext cx="1752600" cy="476250"/>
              </a:xfrm>
              <a:prstGeom prst="rect">
                <a:avLst/>
              </a:prstGeom>
              <a:noFill/>
            </p:spPr>
          </p:pic>
          <p:pic>
            <p:nvPicPr>
              <p:cNvPr id="131" name="Picture 200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2314575" cy="47625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32" name="Rectangle 20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" name="Rectangle 205"/>
          <p:cNvSpPr>
            <a:spLocks noChangeArrowheads="1"/>
          </p:cNvSpPr>
          <p:nvPr/>
        </p:nvSpPr>
        <p:spPr bwMode="auto">
          <a:xfrm>
            <a:off x="0" y="1466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4" name="Rectangle 206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5" name="Rectangle 20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6" name="Rectangle 208"/>
          <p:cNvSpPr>
            <a:spLocks noChangeArrowheads="1"/>
          </p:cNvSpPr>
          <p:nvPr/>
        </p:nvSpPr>
        <p:spPr bwMode="auto">
          <a:xfrm>
            <a:off x="0" y="381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81" name="Group 180"/>
          <p:cNvGrpSpPr/>
          <p:nvPr/>
        </p:nvGrpSpPr>
        <p:grpSpPr>
          <a:xfrm>
            <a:off x="309562" y="4129110"/>
            <a:ext cx="1904984" cy="2514600"/>
            <a:chOff x="381000" y="4038600"/>
            <a:chExt cx="1904984" cy="2514600"/>
          </a:xfrm>
        </p:grpSpPr>
        <p:sp>
          <p:nvSpPr>
            <p:cNvPr id="36" name="TextBox 35"/>
            <p:cNvSpPr txBox="1"/>
            <p:nvPr/>
          </p:nvSpPr>
          <p:spPr>
            <a:xfrm>
              <a:off x="381000" y="4038600"/>
              <a:ext cx="1904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CS" dirty="0" smtClean="0"/>
                <a:t>Vazdušni vod:</a:t>
              </a:r>
              <a:endParaRPr lang="en-US" dirty="0"/>
            </a:p>
          </p:txBody>
        </p:sp>
        <p:grpSp>
          <p:nvGrpSpPr>
            <p:cNvPr id="170" name="Group 169"/>
            <p:cNvGrpSpPr/>
            <p:nvPr/>
          </p:nvGrpSpPr>
          <p:grpSpPr>
            <a:xfrm>
              <a:off x="381000" y="4495800"/>
              <a:ext cx="1752600" cy="2057400"/>
              <a:chOff x="381000" y="4495800"/>
              <a:chExt cx="1752600" cy="2057400"/>
            </a:xfrm>
          </p:grpSpPr>
          <p:pic>
            <p:nvPicPr>
              <p:cNvPr id="138" name="Picture 213"/>
              <p:cNvPicPr>
                <a:picLocks noChangeAspect="1" noChangeArrowheads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4495800"/>
                <a:ext cx="1752600" cy="530593"/>
              </a:xfrm>
              <a:prstGeom prst="rect">
                <a:avLst/>
              </a:prstGeom>
              <a:noFill/>
            </p:spPr>
          </p:pic>
          <p:pic>
            <p:nvPicPr>
              <p:cNvPr id="139" name="Picture 212"/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026393"/>
                <a:ext cx="1038374" cy="270711"/>
              </a:xfrm>
              <a:prstGeom prst="rect">
                <a:avLst/>
              </a:prstGeom>
              <a:noFill/>
            </p:spPr>
          </p:pic>
          <p:pic>
            <p:nvPicPr>
              <p:cNvPr id="140" name="Picture 211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297103"/>
                <a:ext cx="1274618" cy="492693"/>
              </a:xfrm>
              <a:prstGeom prst="rect">
                <a:avLst/>
              </a:prstGeom>
              <a:noFill/>
            </p:spPr>
          </p:pic>
          <p:pic>
            <p:nvPicPr>
              <p:cNvPr id="141" name="Picture 210"/>
              <p:cNvPicPr>
                <a:picLocks noChangeAspect="1" noChangeArrowheads="1"/>
              </p:cNvPicPr>
              <p:nvPr/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789796"/>
                <a:ext cx="1285606" cy="492693"/>
              </a:xfrm>
              <a:prstGeom prst="rect">
                <a:avLst/>
              </a:prstGeom>
              <a:noFill/>
            </p:spPr>
          </p:pic>
          <p:pic>
            <p:nvPicPr>
              <p:cNvPr id="142" name="Picture 209"/>
              <p:cNvPicPr>
                <a:picLocks noChangeAspect="1" noChangeArrowheads="1"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6282489"/>
                <a:ext cx="1697660" cy="270711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43" name="Rectangle 2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4" name="Rectangle 215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5" name="Rectangle 21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6" name="Rectangle 217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7" name="Rectangle 218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8" name="Rectangle 219"/>
          <p:cNvSpPr>
            <a:spLocks noChangeArrowheads="1"/>
          </p:cNvSpPr>
          <p:nvPr/>
        </p:nvSpPr>
        <p:spPr bwMode="auto">
          <a:xfrm>
            <a:off x="0" y="4076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76" name="Group 175"/>
          <p:cNvGrpSpPr/>
          <p:nvPr/>
        </p:nvGrpSpPr>
        <p:grpSpPr>
          <a:xfrm>
            <a:off x="285720" y="914400"/>
            <a:ext cx="1905000" cy="2971800"/>
            <a:chOff x="381000" y="914400"/>
            <a:chExt cx="1905000" cy="2971800"/>
          </a:xfrm>
        </p:grpSpPr>
        <p:sp>
          <p:nvSpPr>
            <p:cNvPr id="27" name="Rectangle 47"/>
            <p:cNvSpPr>
              <a:spLocks noChangeArrowheads="1"/>
            </p:cNvSpPr>
            <p:nvPr/>
          </p:nvSpPr>
          <p:spPr bwMode="auto">
            <a:xfrm>
              <a:off x="381000" y="914400"/>
              <a:ext cx="163217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Napojna mreža:</a:t>
              </a: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381000" y="1371600"/>
              <a:ext cx="1905000" cy="2514600"/>
              <a:chOff x="0" y="457200"/>
              <a:chExt cx="3219450" cy="5067300"/>
            </a:xfrm>
          </p:grpSpPr>
          <p:pic>
            <p:nvPicPr>
              <p:cNvPr id="150" name="Picture 226"/>
              <p:cNvPicPr>
                <a:picLocks noChangeAspect="1" noChangeArrowheads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343150" cy="476250"/>
              </a:xfrm>
              <a:prstGeom prst="rect">
                <a:avLst/>
              </a:prstGeom>
              <a:noFill/>
            </p:spPr>
          </p:pic>
          <p:pic>
            <p:nvPicPr>
              <p:cNvPr id="151" name="Picture 225"/>
              <p:cNvPicPr>
                <a:picLocks noChangeAspect="1" noChangeArrowheads="1"/>
              </p:cNvPicPr>
              <p:nvPr/>
            </p:nvPicPr>
            <p:blipFill>
              <a:blip r:embed="rId2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933450"/>
                <a:ext cx="1352550" cy="990600"/>
              </a:xfrm>
              <a:prstGeom prst="rect">
                <a:avLst/>
              </a:prstGeom>
              <a:noFill/>
            </p:spPr>
          </p:pic>
          <p:pic>
            <p:nvPicPr>
              <p:cNvPr id="152" name="Picture 224"/>
              <p:cNvPicPr>
                <a:picLocks noChangeAspect="1" noChangeArrowheads="1"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924050"/>
                <a:ext cx="2314575" cy="476250"/>
              </a:xfrm>
              <a:prstGeom prst="rect">
                <a:avLst/>
              </a:prstGeom>
              <a:noFill/>
            </p:spPr>
          </p:pic>
          <p:pic>
            <p:nvPicPr>
              <p:cNvPr id="153" name="Picture 223"/>
              <p:cNvPicPr>
                <a:picLocks noChangeAspect="1" noChangeArrowheads="1"/>
              </p:cNvPicPr>
              <p:nvPr/>
            </p:nvPicPr>
            <p:blipFill>
              <a:blip r:embed="rId2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400300"/>
                <a:ext cx="2886075" cy="933450"/>
              </a:xfrm>
              <a:prstGeom prst="rect">
                <a:avLst/>
              </a:prstGeom>
              <a:noFill/>
            </p:spPr>
          </p:pic>
          <p:pic>
            <p:nvPicPr>
              <p:cNvPr id="154" name="Picture 222"/>
              <p:cNvPicPr>
                <a:picLocks noChangeAspect="1" noChangeArrowheads="1"/>
              </p:cNvPicPr>
              <p:nvPr/>
            </p:nvPicPr>
            <p:blipFill>
              <a:blip r:embed="rId2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1676400" cy="857250"/>
              </a:xfrm>
              <a:prstGeom prst="rect">
                <a:avLst/>
              </a:prstGeom>
              <a:noFill/>
            </p:spPr>
          </p:pic>
          <p:pic>
            <p:nvPicPr>
              <p:cNvPr id="155" name="Picture 221"/>
              <p:cNvPicPr>
                <a:picLocks noChangeAspect="1" noChangeArrowheads="1"/>
              </p:cNvPicPr>
              <p:nvPr/>
            </p:nvPicPr>
            <p:blipFill>
              <a:blip r:embed="rId2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191000"/>
                <a:ext cx="1685925" cy="857250"/>
              </a:xfrm>
              <a:prstGeom prst="rect">
                <a:avLst/>
              </a:prstGeom>
              <a:noFill/>
            </p:spPr>
          </p:pic>
          <p:pic>
            <p:nvPicPr>
              <p:cNvPr id="156" name="Picture 220"/>
              <p:cNvPicPr>
                <a:picLocks noChangeAspect="1" noChangeArrowheads="1"/>
              </p:cNvPicPr>
              <p:nvPr/>
            </p:nvPicPr>
            <p:blipFill>
              <a:blip r:embed="rId2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5048250"/>
                <a:ext cx="3219450" cy="47625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57" name="Rectangle 2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8" name="Rectangle 228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9" name="Rectangle 229"/>
          <p:cNvSpPr>
            <a:spLocks noChangeArrowheads="1"/>
          </p:cNvSpPr>
          <p:nvPr/>
        </p:nvSpPr>
        <p:spPr bwMode="auto">
          <a:xfrm>
            <a:off x="0" y="1924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0" name="Rectangle 230"/>
          <p:cNvSpPr>
            <a:spLocks noChangeArrowheads="1"/>
          </p:cNvSpPr>
          <p:nvPr/>
        </p:nvSpPr>
        <p:spPr bwMode="auto">
          <a:xfrm>
            <a:off x="0" y="2400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1" name="Rectangle 231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2" name="Rectangle 232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" name="Rectangle 233"/>
          <p:cNvSpPr>
            <a:spLocks noChangeArrowheads="1"/>
          </p:cNvSpPr>
          <p:nvPr/>
        </p:nvSpPr>
        <p:spPr bwMode="auto">
          <a:xfrm>
            <a:off x="0" y="504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4" name="Rectangle 234"/>
          <p:cNvSpPr>
            <a:spLocks noChangeArrowheads="1"/>
          </p:cNvSpPr>
          <p:nvPr/>
        </p:nvSpPr>
        <p:spPr bwMode="auto">
          <a:xfrm>
            <a:off x="0" y="552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grpSp>
        <p:nvGrpSpPr>
          <p:cNvPr id="180" name="Group 179"/>
          <p:cNvGrpSpPr/>
          <p:nvPr/>
        </p:nvGrpSpPr>
        <p:grpSpPr>
          <a:xfrm>
            <a:off x="7072330" y="928670"/>
            <a:ext cx="1843070" cy="1447800"/>
            <a:chOff x="7072330" y="838200"/>
            <a:chExt cx="1843070" cy="1447800"/>
          </a:xfrm>
        </p:grpSpPr>
        <p:sp>
          <p:nvSpPr>
            <p:cNvPr id="73" name="TextBox 72"/>
            <p:cNvSpPr txBox="1"/>
            <p:nvPr/>
          </p:nvSpPr>
          <p:spPr>
            <a:xfrm>
              <a:off x="7086600" y="838200"/>
              <a:ext cx="9308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Cu kabl:</a:t>
              </a:r>
              <a:endParaRPr lang="en-US" dirty="0"/>
            </a:p>
          </p:txBody>
        </p:sp>
        <p:pic>
          <p:nvPicPr>
            <p:cNvPr id="95" name="Picture 165"/>
            <p:cNvPicPr>
              <a:picLocks noChangeAspect="1" noChangeArrowheads="1"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1782668"/>
              <a:ext cx="1828800" cy="251666"/>
            </a:xfrm>
            <a:prstGeom prst="rect">
              <a:avLst/>
            </a:prstGeom>
            <a:noFill/>
          </p:spPr>
        </p:pic>
        <p:pic>
          <p:nvPicPr>
            <p:cNvPr id="96" name="Picture 164"/>
            <p:cNvPicPr>
              <a:picLocks noChangeAspect="1" noChangeArrowheads="1"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2034334"/>
              <a:ext cx="1779074" cy="251666"/>
            </a:xfrm>
            <a:prstGeom prst="rect">
              <a:avLst/>
            </a:prstGeom>
            <a:noFill/>
          </p:spPr>
        </p:pic>
        <p:pic>
          <p:nvPicPr>
            <p:cNvPr id="15361" name="Picture 1"/>
            <p:cNvPicPr>
              <a:picLocks noChangeAspect="1" noChangeArrowheads="1"/>
            </p:cNvPicPr>
            <p:nvPr/>
          </p:nvPicPr>
          <p:blipFill>
            <a:blip r:embed="rId3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1285860"/>
              <a:ext cx="1381125" cy="533400"/>
            </a:xfrm>
            <a:prstGeom prst="rect">
              <a:avLst/>
            </a:prstGeom>
            <a:noFill/>
          </p:spPr>
        </p:pic>
      </p:grp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grpSp>
        <p:nvGrpSpPr>
          <p:cNvPr id="182" name="Group 181"/>
          <p:cNvGrpSpPr/>
          <p:nvPr/>
        </p:nvGrpSpPr>
        <p:grpSpPr>
          <a:xfrm>
            <a:off x="4572000" y="4143380"/>
            <a:ext cx="2428892" cy="1828800"/>
            <a:chOff x="4572000" y="4143380"/>
            <a:chExt cx="2428892" cy="1828800"/>
          </a:xfrm>
        </p:grpSpPr>
        <p:sp>
          <p:nvSpPr>
            <p:cNvPr id="77" name="TextBox 76"/>
            <p:cNvSpPr txBox="1"/>
            <p:nvPr/>
          </p:nvSpPr>
          <p:spPr>
            <a:xfrm>
              <a:off x="4724400" y="4143380"/>
              <a:ext cx="842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dirty="0" smtClean="0"/>
                <a:t>Motor:</a:t>
              </a:r>
              <a:endParaRPr lang="en-US" dirty="0"/>
            </a:p>
          </p:txBody>
        </p:sp>
        <p:pic>
          <p:nvPicPr>
            <p:cNvPr id="87" name="Picture 158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357826"/>
              <a:ext cx="1362547" cy="247495"/>
            </a:xfrm>
            <a:prstGeom prst="rect">
              <a:avLst/>
            </a:prstGeom>
            <a:noFill/>
          </p:spPr>
        </p:pic>
        <p:pic>
          <p:nvPicPr>
            <p:cNvPr id="88" name="Picture 157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724685"/>
              <a:ext cx="1785042" cy="247495"/>
            </a:xfrm>
            <a:prstGeom prst="rect">
              <a:avLst/>
            </a:prstGeom>
            <a:noFill/>
          </p:spPr>
        </p:pic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3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1067" y="4572008"/>
              <a:ext cx="2409825" cy="6953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42852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400" dirty="0" smtClean="0"/>
              <a:t>Kvar na sabirnici A</a:t>
            </a:r>
            <a:r>
              <a:rPr lang="en-US" sz="2400" dirty="0" smtClean="0"/>
              <a:t>, </a:t>
            </a:r>
            <a:r>
              <a:rPr lang="en-US" sz="2400" dirty="0" err="1" smtClean="0"/>
              <a:t>napajanje</a:t>
            </a:r>
            <a:r>
              <a:rPr lang="en-US" sz="2400" dirty="0" smtClean="0"/>
              <a:t> </a:t>
            </a:r>
            <a:r>
              <a:rPr lang="en-US" sz="2400" dirty="0" err="1" smtClean="0"/>
              <a:t>preko</a:t>
            </a:r>
            <a:r>
              <a:rPr lang="en-US" sz="2400" dirty="0" smtClean="0"/>
              <a:t> 2 TR</a:t>
            </a:r>
            <a:endParaRPr lang="en-US" sz="2400" dirty="0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130040" y="1079664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5240655" y="1406876"/>
            <a:ext cx="0" cy="558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4231005" y="834255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4130040" y="-1661713"/>
            <a:ext cx="201930" cy="90"/>
            <a:chOff x="1520" y="2659"/>
            <a:chExt cx="227" cy="90"/>
          </a:xfrm>
        </p:grpSpPr>
        <p:sp>
          <p:nvSpPr>
            <p:cNvPr id="129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30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31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sp>
        <p:nvSpPr>
          <p:cNvPr id="10" name="Line 36"/>
          <p:cNvSpPr>
            <a:spLocks noChangeShapeType="1"/>
          </p:cNvSpPr>
          <p:nvPr/>
        </p:nvSpPr>
        <p:spPr bwMode="auto">
          <a:xfrm>
            <a:off x="2615565" y="2061299"/>
            <a:ext cx="3028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36"/>
          <p:cNvSpPr>
            <a:spLocks noChangeShapeType="1"/>
          </p:cNvSpPr>
          <p:nvPr/>
        </p:nvSpPr>
        <p:spPr bwMode="auto">
          <a:xfrm>
            <a:off x="2514600" y="3288343"/>
            <a:ext cx="31299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4231005" y="132507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3" name="Line 31"/>
          <p:cNvSpPr>
            <a:spLocks noChangeShapeType="1"/>
          </p:cNvSpPr>
          <p:nvPr/>
        </p:nvSpPr>
        <p:spPr bwMode="auto">
          <a:xfrm>
            <a:off x="4231005" y="181589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4" name="Line 31"/>
          <p:cNvSpPr>
            <a:spLocks noChangeShapeType="1"/>
          </p:cNvSpPr>
          <p:nvPr/>
        </p:nvSpPr>
        <p:spPr bwMode="auto">
          <a:xfrm>
            <a:off x="3120390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5" name="Line 31"/>
          <p:cNvSpPr>
            <a:spLocks noChangeShapeType="1"/>
          </p:cNvSpPr>
          <p:nvPr/>
        </p:nvSpPr>
        <p:spPr bwMode="auto">
          <a:xfrm>
            <a:off x="3120390" y="255211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6" name="Line 31"/>
          <p:cNvSpPr>
            <a:spLocks noChangeShapeType="1"/>
          </p:cNvSpPr>
          <p:nvPr/>
        </p:nvSpPr>
        <p:spPr bwMode="auto">
          <a:xfrm>
            <a:off x="3120390" y="304293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4130040" y="157048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3019425" y="2306708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019425" y="2797526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139690" y="2306708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1" name="Line 31"/>
          <p:cNvSpPr>
            <a:spLocks noChangeShapeType="1"/>
          </p:cNvSpPr>
          <p:nvPr/>
        </p:nvSpPr>
        <p:spPr bwMode="auto">
          <a:xfrm>
            <a:off x="6250305" y="3779161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5240655" y="255211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>
            <a:off x="6250305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4" name="Line 31"/>
          <p:cNvSpPr>
            <a:spLocks noChangeShapeType="1"/>
          </p:cNvSpPr>
          <p:nvPr/>
        </p:nvSpPr>
        <p:spPr bwMode="auto">
          <a:xfrm>
            <a:off x="6250305" y="426997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5" name="Line 31"/>
          <p:cNvSpPr>
            <a:spLocks noChangeShapeType="1"/>
          </p:cNvSpPr>
          <p:nvPr/>
        </p:nvSpPr>
        <p:spPr bwMode="auto">
          <a:xfrm>
            <a:off x="5240655" y="304293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6" name="Line 31"/>
          <p:cNvSpPr>
            <a:spLocks noChangeShapeType="1"/>
          </p:cNvSpPr>
          <p:nvPr/>
        </p:nvSpPr>
        <p:spPr bwMode="auto">
          <a:xfrm>
            <a:off x="3928110" y="451538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5240655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8" name="Line 31"/>
          <p:cNvSpPr>
            <a:spLocks noChangeShapeType="1"/>
          </p:cNvSpPr>
          <p:nvPr/>
        </p:nvSpPr>
        <p:spPr bwMode="auto">
          <a:xfrm>
            <a:off x="6250305" y="204058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0" name="Line 31"/>
          <p:cNvSpPr>
            <a:spLocks noChangeShapeType="1"/>
          </p:cNvSpPr>
          <p:nvPr/>
        </p:nvSpPr>
        <p:spPr bwMode="auto">
          <a:xfrm>
            <a:off x="6250305" y="304293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5139690" y="2797526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5644515" y="3206540"/>
            <a:ext cx="403860" cy="1636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6149340" y="2285992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6149340" y="3533752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6149340" y="402457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3827145" y="4760796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827145" y="5251614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3827145" y="574243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9" name="Line 36"/>
          <p:cNvSpPr>
            <a:spLocks noChangeShapeType="1"/>
          </p:cNvSpPr>
          <p:nvPr/>
        </p:nvSpPr>
        <p:spPr bwMode="auto">
          <a:xfrm>
            <a:off x="6048375" y="3288343"/>
            <a:ext cx="30289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42" name="Group 32"/>
          <p:cNvGrpSpPr>
            <a:grpSpLocks/>
          </p:cNvGrpSpPr>
          <p:nvPr/>
        </p:nvGrpSpPr>
        <p:grpSpPr bwMode="auto">
          <a:xfrm>
            <a:off x="6149340" y="-271063"/>
            <a:ext cx="201930" cy="90"/>
            <a:chOff x="1520" y="2659"/>
            <a:chExt cx="227" cy="90"/>
          </a:xfrm>
        </p:grpSpPr>
        <p:sp>
          <p:nvSpPr>
            <p:cNvPr id="126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7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8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sp>
        <p:nvSpPr>
          <p:cNvPr id="43" name="Line 36"/>
          <p:cNvSpPr>
            <a:spLocks noChangeShapeType="1"/>
          </p:cNvSpPr>
          <p:nvPr/>
        </p:nvSpPr>
        <p:spPr bwMode="auto">
          <a:xfrm>
            <a:off x="2514600" y="4515387"/>
            <a:ext cx="403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" name="Line 31"/>
          <p:cNvSpPr>
            <a:spLocks noChangeShapeType="1"/>
          </p:cNvSpPr>
          <p:nvPr/>
        </p:nvSpPr>
        <p:spPr bwMode="auto">
          <a:xfrm>
            <a:off x="3928110" y="5006205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5" name="Line 31"/>
          <p:cNvSpPr>
            <a:spLocks noChangeShapeType="1"/>
          </p:cNvSpPr>
          <p:nvPr/>
        </p:nvSpPr>
        <p:spPr bwMode="auto">
          <a:xfrm>
            <a:off x="3928110" y="549702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6" name="Line 31"/>
          <p:cNvSpPr>
            <a:spLocks noChangeShapeType="1"/>
          </p:cNvSpPr>
          <p:nvPr/>
        </p:nvSpPr>
        <p:spPr bwMode="auto">
          <a:xfrm>
            <a:off x="3928110" y="598784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grpSp>
        <p:nvGrpSpPr>
          <p:cNvPr id="47" name="Group 32"/>
          <p:cNvGrpSpPr>
            <a:grpSpLocks/>
          </p:cNvGrpSpPr>
          <p:nvPr/>
        </p:nvGrpSpPr>
        <p:grpSpPr bwMode="auto">
          <a:xfrm rot="10800000">
            <a:off x="3827145" y="8729127"/>
            <a:ext cx="201930" cy="90"/>
            <a:chOff x="1520" y="2659"/>
            <a:chExt cx="227" cy="90"/>
          </a:xfrm>
        </p:grpSpPr>
        <p:sp>
          <p:nvSpPr>
            <p:cNvPr id="123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4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5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sp>
        <p:nvSpPr>
          <p:cNvPr id="48" name="Oval 47"/>
          <p:cNvSpPr/>
          <p:nvPr/>
        </p:nvSpPr>
        <p:spPr>
          <a:xfrm>
            <a:off x="5038725" y="1488678"/>
            <a:ext cx="403860" cy="327212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32"/>
          <p:cNvGrpSpPr>
            <a:grpSpLocks/>
          </p:cNvGrpSpPr>
          <p:nvPr/>
        </p:nvGrpSpPr>
        <p:grpSpPr bwMode="auto">
          <a:xfrm>
            <a:off x="5139690" y="-1252698"/>
            <a:ext cx="201930" cy="90"/>
            <a:chOff x="1520" y="2659"/>
            <a:chExt cx="227" cy="90"/>
          </a:xfrm>
        </p:grpSpPr>
        <p:sp>
          <p:nvSpPr>
            <p:cNvPr id="120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1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22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sp>
        <p:nvSpPr>
          <p:cNvPr id="50" name="Line 31"/>
          <p:cNvSpPr>
            <a:spLocks noChangeShapeType="1"/>
          </p:cNvSpPr>
          <p:nvPr/>
        </p:nvSpPr>
        <p:spPr bwMode="auto">
          <a:xfrm>
            <a:off x="5240655" y="181589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1" name="Line 31"/>
          <p:cNvSpPr>
            <a:spLocks noChangeShapeType="1"/>
          </p:cNvSpPr>
          <p:nvPr/>
        </p:nvSpPr>
        <p:spPr bwMode="auto">
          <a:xfrm>
            <a:off x="5240655" y="124327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5341620" y="1734087"/>
            <a:ext cx="504825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100" dirty="0" smtClean="0"/>
              <a:t>+</a:t>
            </a:r>
            <a:endParaRPr lang="en-US" sz="1100" dirty="0"/>
          </a:p>
        </p:txBody>
      </p:sp>
      <p:cxnSp>
        <p:nvCxnSpPr>
          <p:cNvPr id="53" name="Straight Arrow Connector 52"/>
          <p:cNvCxnSpPr/>
          <p:nvPr/>
        </p:nvCxnSpPr>
        <p:spPr>
          <a:xfrm rot="5400000">
            <a:off x="5925770" y="3901765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>
            <a:off x="4916120" y="2674721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2795855" y="2674721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3907423" y="1446725"/>
            <a:ext cx="245409" cy="210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>
            <a:off x="2492960" y="512881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>
            <a:off x="3603575" y="512881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ine 31"/>
          <p:cNvSpPr>
            <a:spLocks noChangeShapeType="1"/>
          </p:cNvSpPr>
          <p:nvPr/>
        </p:nvSpPr>
        <p:spPr bwMode="auto">
          <a:xfrm>
            <a:off x="2918460" y="451538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1" name="Line 31"/>
          <p:cNvSpPr>
            <a:spLocks noChangeShapeType="1"/>
          </p:cNvSpPr>
          <p:nvPr/>
        </p:nvSpPr>
        <p:spPr bwMode="auto">
          <a:xfrm>
            <a:off x="2918460" y="5006205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2" name="Line 31"/>
          <p:cNvSpPr>
            <a:spLocks noChangeShapeType="1"/>
          </p:cNvSpPr>
          <p:nvPr/>
        </p:nvSpPr>
        <p:spPr bwMode="auto">
          <a:xfrm>
            <a:off x="2918460" y="549702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3" name="Line 31"/>
          <p:cNvSpPr>
            <a:spLocks noChangeShapeType="1"/>
          </p:cNvSpPr>
          <p:nvPr/>
        </p:nvSpPr>
        <p:spPr bwMode="auto">
          <a:xfrm>
            <a:off x="2918460" y="598784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2817495" y="4760796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69" name="Rectangle 8"/>
          <p:cNvSpPr>
            <a:spLocks noChangeArrowheads="1"/>
          </p:cNvSpPr>
          <p:nvPr/>
        </p:nvSpPr>
        <p:spPr bwMode="auto">
          <a:xfrm>
            <a:off x="2817495" y="5251614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70" name="Rectangle 8"/>
          <p:cNvSpPr>
            <a:spLocks noChangeArrowheads="1"/>
          </p:cNvSpPr>
          <p:nvPr/>
        </p:nvSpPr>
        <p:spPr bwMode="auto">
          <a:xfrm>
            <a:off x="2817495" y="574243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grpSp>
        <p:nvGrpSpPr>
          <p:cNvPr id="74" name="Group 32"/>
          <p:cNvGrpSpPr>
            <a:grpSpLocks/>
          </p:cNvGrpSpPr>
          <p:nvPr/>
        </p:nvGrpSpPr>
        <p:grpSpPr bwMode="auto">
          <a:xfrm rot="10800000">
            <a:off x="2817495" y="8729127"/>
            <a:ext cx="201930" cy="90"/>
            <a:chOff x="1520" y="2659"/>
            <a:chExt cx="227" cy="90"/>
          </a:xfrm>
        </p:grpSpPr>
        <p:sp>
          <p:nvSpPr>
            <p:cNvPr id="117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18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19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grpSp>
        <p:nvGrpSpPr>
          <p:cNvPr id="75" name="Group 32"/>
          <p:cNvGrpSpPr>
            <a:grpSpLocks/>
          </p:cNvGrpSpPr>
          <p:nvPr/>
        </p:nvGrpSpPr>
        <p:grpSpPr bwMode="auto">
          <a:xfrm rot="10800000">
            <a:off x="5846445" y="8729127"/>
            <a:ext cx="201930" cy="90"/>
            <a:chOff x="1520" y="2659"/>
            <a:chExt cx="227" cy="90"/>
          </a:xfrm>
        </p:grpSpPr>
        <p:sp>
          <p:nvSpPr>
            <p:cNvPr id="114" name="Line 33"/>
            <p:cNvSpPr>
              <a:spLocks noChangeShapeType="1"/>
            </p:cNvSpPr>
            <p:nvPr/>
          </p:nvSpPr>
          <p:spPr bwMode="auto">
            <a:xfrm flipH="1">
              <a:off x="1520" y="274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15" name="Line 34"/>
            <p:cNvSpPr>
              <a:spLocks noChangeShapeType="1"/>
            </p:cNvSpPr>
            <p:nvPr/>
          </p:nvSpPr>
          <p:spPr bwMode="auto">
            <a:xfrm flipH="1">
              <a:off x="1565" y="270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  <p:sp>
          <p:nvSpPr>
            <p:cNvPr id="116" name="Line 35"/>
            <p:cNvSpPr>
              <a:spLocks noChangeShapeType="1"/>
            </p:cNvSpPr>
            <p:nvPr/>
          </p:nvSpPr>
          <p:spPr bwMode="auto">
            <a:xfrm flipH="1">
              <a:off x="1611" y="2659"/>
              <a:ext cx="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188149" y="5088008"/>
            <a:ext cx="131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3600" dirty="0" smtClean="0"/>
              <a:t>  . . .     </a:t>
            </a:r>
            <a:endParaRPr lang="en-US" sz="3600" dirty="0"/>
          </a:p>
        </p:txBody>
      </p:sp>
      <p:sp>
        <p:nvSpPr>
          <p:cNvPr id="77" name="Text Box 29"/>
          <p:cNvSpPr txBox="1">
            <a:spLocks noChangeArrowheads="1"/>
          </p:cNvSpPr>
          <p:nvPr/>
        </p:nvSpPr>
        <p:spPr bwMode="auto">
          <a:xfrm>
            <a:off x="4267200" y="15144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v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8" name="Text Box 29"/>
          <p:cNvSpPr txBox="1">
            <a:spLocks noChangeArrowheads="1"/>
          </p:cNvSpPr>
          <p:nvPr/>
        </p:nvSpPr>
        <p:spPr bwMode="auto">
          <a:xfrm>
            <a:off x="4267200" y="10572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9" name="Text Box 29"/>
          <p:cNvSpPr txBox="1">
            <a:spLocks noChangeArrowheads="1"/>
          </p:cNvSpPr>
          <p:nvPr/>
        </p:nvSpPr>
        <p:spPr bwMode="auto">
          <a:xfrm>
            <a:off x="3124200" y="22764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sr-Latn-C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0" name="Text Box 29"/>
          <p:cNvSpPr txBox="1">
            <a:spLocks noChangeArrowheads="1"/>
          </p:cNvSpPr>
          <p:nvPr/>
        </p:nvSpPr>
        <p:spPr bwMode="auto">
          <a:xfrm>
            <a:off x="5257800" y="22764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1" name="Text Box 29"/>
          <p:cNvSpPr txBox="1">
            <a:spLocks noChangeArrowheads="1"/>
          </p:cNvSpPr>
          <p:nvPr/>
        </p:nvSpPr>
        <p:spPr bwMode="auto">
          <a:xfrm>
            <a:off x="3124200" y="27336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2" name="Text Box 29"/>
          <p:cNvSpPr txBox="1">
            <a:spLocks noChangeArrowheads="1"/>
          </p:cNvSpPr>
          <p:nvPr/>
        </p:nvSpPr>
        <p:spPr bwMode="auto">
          <a:xfrm>
            <a:off x="6429388" y="2714620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3" name="Text Box 29"/>
          <p:cNvSpPr txBox="1">
            <a:spLocks noChangeArrowheads="1"/>
          </p:cNvSpPr>
          <p:nvPr/>
        </p:nvSpPr>
        <p:spPr bwMode="auto">
          <a:xfrm>
            <a:off x="2895600" y="52482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4" name="Text Box 29"/>
          <p:cNvSpPr txBox="1">
            <a:spLocks noChangeArrowheads="1"/>
          </p:cNvSpPr>
          <p:nvPr/>
        </p:nvSpPr>
        <p:spPr bwMode="auto">
          <a:xfrm>
            <a:off x="6429388" y="228599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g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5" name="Text Box 29"/>
          <p:cNvSpPr txBox="1">
            <a:spLocks noChangeArrowheads="1"/>
          </p:cNvSpPr>
          <p:nvPr/>
        </p:nvSpPr>
        <p:spPr bwMode="auto">
          <a:xfrm>
            <a:off x="6248400" y="39528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6" name="Text Box 29"/>
          <p:cNvSpPr txBox="1">
            <a:spLocks noChangeArrowheads="1"/>
          </p:cNvSpPr>
          <p:nvPr/>
        </p:nvSpPr>
        <p:spPr bwMode="auto">
          <a:xfrm>
            <a:off x="6248400" y="34956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kal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7" name="Text Box 29"/>
          <p:cNvSpPr txBox="1">
            <a:spLocks noChangeArrowheads="1"/>
          </p:cNvSpPr>
          <p:nvPr/>
        </p:nvSpPr>
        <p:spPr bwMode="auto">
          <a:xfrm>
            <a:off x="2971800" y="4714852"/>
            <a:ext cx="6715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20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89" name="Text Box 29"/>
          <p:cNvSpPr txBox="1">
            <a:spLocks noChangeArrowheads="1"/>
          </p:cNvSpPr>
          <p:nvPr/>
        </p:nvSpPr>
        <p:spPr bwMode="auto">
          <a:xfrm>
            <a:off x="2971800" y="5705452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90" name="Text Box 29"/>
          <p:cNvSpPr txBox="1">
            <a:spLocks noChangeArrowheads="1"/>
          </p:cNvSpPr>
          <p:nvPr/>
        </p:nvSpPr>
        <p:spPr bwMode="auto">
          <a:xfrm>
            <a:off x="5562600" y="33432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s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91" name="Text Box 29"/>
          <p:cNvSpPr txBox="1">
            <a:spLocks noChangeArrowheads="1"/>
          </p:cNvSpPr>
          <p:nvPr/>
        </p:nvSpPr>
        <p:spPr bwMode="auto">
          <a:xfrm>
            <a:off x="3962400" y="5248252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92" name="Text Box 29"/>
          <p:cNvSpPr txBox="1">
            <a:spLocks noChangeArrowheads="1"/>
          </p:cNvSpPr>
          <p:nvPr/>
        </p:nvSpPr>
        <p:spPr bwMode="auto">
          <a:xfrm>
            <a:off x="3962400" y="5705452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94" name="Text Box 29"/>
          <p:cNvSpPr txBox="1">
            <a:spLocks noChangeArrowheads="1"/>
          </p:cNvSpPr>
          <p:nvPr/>
        </p:nvSpPr>
        <p:spPr bwMode="auto">
          <a:xfrm>
            <a:off x="3962400" y="4714852"/>
            <a:ext cx="8239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20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96" name="Line 36"/>
          <p:cNvSpPr>
            <a:spLocks noChangeShapeType="1"/>
          </p:cNvSpPr>
          <p:nvPr/>
        </p:nvSpPr>
        <p:spPr bwMode="auto">
          <a:xfrm>
            <a:off x="4419600" y="13620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36"/>
          <p:cNvSpPr>
            <a:spLocks noChangeShapeType="1"/>
          </p:cNvSpPr>
          <p:nvPr/>
        </p:nvSpPr>
        <p:spPr bwMode="auto">
          <a:xfrm>
            <a:off x="4419600" y="18192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Line 36"/>
          <p:cNvSpPr>
            <a:spLocks noChangeShapeType="1"/>
          </p:cNvSpPr>
          <p:nvPr/>
        </p:nvSpPr>
        <p:spPr bwMode="auto">
          <a:xfrm>
            <a:off x="3276600" y="25812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" name="Line 36"/>
          <p:cNvSpPr>
            <a:spLocks noChangeShapeType="1"/>
          </p:cNvSpPr>
          <p:nvPr/>
        </p:nvSpPr>
        <p:spPr bwMode="auto">
          <a:xfrm>
            <a:off x="3276600" y="30384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36"/>
          <p:cNvSpPr>
            <a:spLocks noChangeShapeType="1"/>
          </p:cNvSpPr>
          <p:nvPr/>
        </p:nvSpPr>
        <p:spPr bwMode="auto">
          <a:xfrm>
            <a:off x="5410200" y="25812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Line 36"/>
          <p:cNvSpPr>
            <a:spLocks noChangeShapeType="1"/>
          </p:cNvSpPr>
          <p:nvPr/>
        </p:nvSpPr>
        <p:spPr bwMode="auto">
          <a:xfrm>
            <a:off x="6572264" y="300037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" name="Line 36"/>
          <p:cNvSpPr>
            <a:spLocks noChangeShapeType="1"/>
          </p:cNvSpPr>
          <p:nvPr/>
        </p:nvSpPr>
        <p:spPr bwMode="auto">
          <a:xfrm>
            <a:off x="6572264" y="264318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36"/>
          <p:cNvSpPr>
            <a:spLocks noChangeShapeType="1"/>
          </p:cNvSpPr>
          <p:nvPr/>
        </p:nvSpPr>
        <p:spPr bwMode="auto">
          <a:xfrm>
            <a:off x="6400800" y="38004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Line 36"/>
          <p:cNvSpPr>
            <a:spLocks noChangeShapeType="1"/>
          </p:cNvSpPr>
          <p:nvPr/>
        </p:nvSpPr>
        <p:spPr bwMode="auto">
          <a:xfrm>
            <a:off x="6400800" y="42576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" name="Line 36"/>
          <p:cNvSpPr>
            <a:spLocks noChangeShapeType="1"/>
          </p:cNvSpPr>
          <p:nvPr/>
        </p:nvSpPr>
        <p:spPr bwMode="auto">
          <a:xfrm flipV="1">
            <a:off x="3071802" y="5000636"/>
            <a:ext cx="44766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36"/>
          <p:cNvSpPr>
            <a:spLocks noChangeShapeType="1"/>
          </p:cNvSpPr>
          <p:nvPr/>
        </p:nvSpPr>
        <p:spPr bwMode="auto">
          <a:xfrm>
            <a:off x="3048000" y="55530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Line 36"/>
          <p:cNvSpPr>
            <a:spLocks noChangeShapeType="1"/>
          </p:cNvSpPr>
          <p:nvPr/>
        </p:nvSpPr>
        <p:spPr bwMode="auto">
          <a:xfrm>
            <a:off x="3124200" y="60102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" name="Line 36"/>
          <p:cNvSpPr>
            <a:spLocks noChangeShapeType="1"/>
          </p:cNvSpPr>
          <p:nvPr/>
        </p:nvSpPr>
        <p:spPr bwMode="auto">
          <a:xfrm flipV="1">
            <a:off x="4114800" y="5000636"/>
            <a:ext cx="52863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36"/>
          <p:cNvSpPr>
            <a:spLocks noChangeShapeType="1"/>
          </p:cNvSpPr>
          <p:nvPr/>
        </p:nvSpPr>
        <p:spPr bwMode="auto">
          <a:xfrm>
            <a:off x="4114800" y="55530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Line 36"/>
          <p:cNvSpPr>
            <a:spLocks noChangeShapeType="1"/>
          </p:cNvSpPr>
          <p:nvPr/>
        </p:nvSpPr>
        <p:spPr bwMode="auto">
          <a:xfrm>
            <a:off x="4114800" y="6010252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5143505" y="4515387"/>
            <a:ext cx="1000131" cy="1717862"/>
            <a:chOff x="5143505" y="4515387"/>
            <a:chExt cx="1000131" cy="1717862"/>
          </a:xfrm>
        </p:grpSpPr>
        <p:cxnSp>
          <p:nvCxnSpPr>
            <p:cNvPr id="59" name="Straight Arrow Connector 58"/>
            <p:cNvCxnSpPr/>
            <p:nvPr/>
          </p:nvCxnSpPr>
          <p:spPr>
            <a:xfrm rot="5400000">
              <a:off x="5020900" y="5128810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5345435" y="451538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5345435" y="500620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66" name="Line 31"/>
            <p:cNvSpPr>
              <a:spLocks noChangeShapeType="1"/>
            </p:cNvSpPr>
            <p:nvPr/>
          </p:nvSpPr>
          <p:spPr bwMode="auto">
            <a:xfrm>
              <a:off x="5345435" y="549702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67" name="Line 31"/>
            <p:cNvSpPr>
              <a:spLocks noChangeShapeType="1"/>
            </p:cNvSpPr>
            <p:nvPr/>
          </p:nvSpPr>
          <p:spPr bwMode="auto">
            <a:xfrm>
              <a:off x="5345435" y="5987840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1" name="Rectangle 8"/>
            <p:cNvSpPr>
              <a:spLocks noChangeArrowheads="1"/>
            </p:cNvSpPr>
            <p:nvPr/>
          </p:nvSpPr>
          <p:spPr bwMode="auto">
            <a:xfrm>
              <a:off x="5244470" y="476079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72" name="Rectangle 8"/>
            <p:cNvSpPr>
              <a:spLocks noChangeArrowheads="1"/>
            </p:cNvSpPr>
            <p:nvPr/>
          </p:nvSpPr>
          <p:spPr bwMode="auto">
            <a:xfrm>
              <a:off x="5244470" y="525161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73" name="Rectangle 8"/>
            <p:cNvSpPr>
              <a:spLocks noChangeArrowheads="1"/>
            </p:cNvSpPr>
            <p:nvPr/>
          </p:nvSpPr>
          <p:spPr bwMode="auto">
            <a:xfrm>
              <a:off x="5244470" y="5742431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88" name="Text Box 29"/>
            <p:cNvSpPr txBox="1">
              <a:spLocks noChangeArrowheads="1"/>
            </p:cNvSpPr>
            <p:nvPr/>
          </p:nvSpPr>
          <p:spPr bwMode="auto">
            <a:xfrm>
              <a:off x="5346387" y="4714852"/>
              <a:ext cx="79724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cu</a:t>
              </a:r>
              <a:r>
                <a:rPr lang="en-U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100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3" name="Text Box 29"/>
            <p:cNvSpPr txBox="1">
              <a:spLocks noChangeArrowheads="1"/>
            </p:cNvSpPr>
            <p:nvPr/>
          </p:nvSpPr>
          <p:spPr bwMode="auto">
            <a:xfrm>
              <a:off x="5341625" y="5248252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5" name="Text Box 29"/>
            <p:cNvSpPr txBox="1">
              <a:spLocks noChangeArrowheads="1"/>
            </p:cNvSpPr>
            <p:nvPr/>
          </p:nvSpPr>
          <p:spPr bwMode="auto">
            <a:xfrm>
              <a:off x="5417825" y="5705452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12" name="Line 36"/>
            <p:cNvSpPr>
              <a:spLocks noChangeShapeType="1"/>
            </p:cNvSpPr>
            <p:nvPr/>
          </p:nvSpPr>
          <p:spPr bwMode="auto">
            <a:xfrm>
              <a:off x="5494025" y="55530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Line 36"/>
            <p:cNvSpPr>
              <a:spLocks noChangeShapeType="1"/>
            </p:cNvSpPr>
            <p:nvPr/>
          </p:nvSpPr>
          <p:spPr bwMode="auto">
            <a:xfrm>
              <a:off x="5570225" y="60102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045534" y="4500570"/>
            <a:ext cx="1098234" cy="1717862"/>
            <a:chOff x="5143505" y="4515387"/>
            <a:chExt cx="1098234" cy="1717862"/>
          </a:xfrm>
        </p:grpSpPr>
        <p:cxnSp>
          <p:nvCxnSpPr>
            <p:cNvPr id="135" name="Straight Arrow Connector 134"/>
            <p:cNvCxnSpPr/>
            <p:nvPr/>
          </p:nvCxnSpPr>
          <p:spPr>
            <a:xfrm rot="5400000">
              <a:off x="5020900" y="5128810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Line 31"/>
            <p:cNvSpPr>
              <a:spLocks noChangeShapeType="1"/>
            </p:cNvSpPr>
            <p:nvPr/>
          </p:nvSpPr>
          <p:spPr bwMode="auto">
            <a:xfrm>
              <a:off x="5345435" y="451538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37" name="Line 31"/>
            <p:cNvSpPr>
              <a:spLocks noChangeShapeType="1"/>
            </p:cNvSpPr>
            <p:nvPr/>
          </p:nvSpPr>
          <p:spPr bwMode="auto">
            <a:xfrm>
              <a:off x="5345435" y="500620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38" name="Line 31"/>
            <p:cNvSpPr>
              <a:spLocks noChangeShapeType="1"/>
            </p:cNvSpPr>
            <p:nvPr/>
          </p:nvSpPr>
          <p:spPr bwMode="auto">
            <a:xfrm>
              <a:off x="5345435" y="549702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39" name="Line 31"/>
            <p:cNvSpPr>
              <a:spLocks noChangeShapeType="1"/>
            </p:cNvSpPr>
            <p:nvPr/>
          </p:nvSpPr>
          <p:spPr bwMode="auto">
            <a:xfrm>
              <a:off x="5345435" y="5987840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40" name="Rectangle 8"/>
            <p:cNvSpPr>
              <a:spLocks noChangeArrowheads="1"/>
            </p:cNvSpPr>
            <p:nvPr/>
          </p:nvSpPr>
          <p:spPr bwMode="auto">
            <a:xfrm>
              <a:off x="5244470" y="476079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41" name="Rectangle 8"/>
            <p:cNvSpPr>
              <a:spLocks noChangeArrowheads="1"/>
            </p:cNvSpPr>
            <p:nvPr/>
          </p:nvSpPr>
          <p:spPr bwMode="auto">
            <a:xfrm>
              <a:off x="5244470" y="525161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42" name="Rectangle 8"/>
            <p:cNvSpPr>
              <a:spLocks noChangeArrowheads="1"/>
            </p:cNvSpPr>
            <p:nvPr/>
          </p:nvSpPr>
          <p:spPr bwMode="auto">
            <a:xfrm>
              <a:off x="5244470" y="5742431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43" name="Text Box 29"/>
            <p:cNvSpPr txBox="1">
              <a:spLocks noChangeArrowheads="1"/>
            </p:cNvSpPr>
            <p:nvPr/>
          </p:nvSpPr>
          <p:spPr bwMode="auto">
            <a:xfrm>
              <a:off x="5417825" y="4714852"/>
              <a:ext cx="82391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cu</a:t>
              </a:r>
              <a:r>
                <a:rPr lang="en-U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100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44" name="Text Box 29"/>
            <p:cNvSpPr txBox="1">
              <a:spLocks noChangeArrowheads="1"/>
            </p:cNvSpPr>
            <p:nvPr/>
          </p:nvSpPr>
          <p:spPr bwMode="auto">
            <a:xfrm>
              <a:off x="5341625" y="5248252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45" name="Text Box 29"/>
            <p:cNvSpPr txBox="1">
              <a:spLocks noChangeArrowheads="1"/>
            </p:cNvSpPr>
            <p:nvPr/>
          </p:nvSpPr>
          <p:spPr bwMode="auto">
            <a:xfrm>
              <a:off x="5417825" y="5705452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46" name="Line 36"/>
            <p:cNvSpPr>
              <a:spLocks noChangeShapeType="1"/>
            </p:cNvSpPr>
            <p:nvPr/>
          </p:nvSpPr>
          <p:spPr bwMode="auto">
            <a:xfrm flipV="1">
              <a:off x="5570225" y="5015453"/>
              <a:ext cx="528638" cy="41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Line 36"/>
            <p:cNvSpPr>
              <a:spLocks noChangeShapeType="1"/>
            </p:cNvSpPr>
            <p:nvPr/>
          </p:nvSpPr>
          <p:spPr bwMode="auto">
            <a:xfrm>
              <a:off x="5494025" y="55530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Line 36"/>
            <p:cNvSpPr>
              <a:spLocks noChangeShapeType="1"/>
            </p:cNvSpPr>
            <p:nvPr/>
          </p:nvSpPr>
          <p:spPr bwMode="auto">
            <a:xfrm>
              <a:off x="5570225" y="60102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9" name="Line 36"/>
          <p:cNvSpPr>
            <a:spLocks noChangeShapeType="1"/>
          </p:cNvSpPr>
          <p:nvPr/>
        </p:nvSpPr>
        <p:spPr bwMode="auto">
          <a:xfrm flipV="1">
            <a:off x="5500694" y="5000636"/>
            <a:ext cx="528638" cy="41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0" name="TextBox 149"/>
          <p:cNvSpPr txBox="1"/>
          <p:nvPr/>
        </p:nvSpPr>
        <p:spPr>
          <a:xfrm>
            <a:off x="1785918" y="163090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Sabirnica</a:t>
            </a:r>
            <a:r>
              <a:rPr lang="en-US" dirty="0" smtClean="0"/>
              <a:t> A</a:t>
            </a:r>
            <a:endParaRPr lang="sr-Latn-CS" dirty="0"/>
          </a:p>
        </p:txBody>
      </p:sp>
      <p:sp>
        <p:nvSpPr>
          <p:cNvPr id="151" name="Line 31"/>
          <p:cNvSpPr>
            <a:spLocks noChangeShapeType="1"/>
          </p:cNvSpPr>
          <p:nvPr/>
        </p:nvSpPr>
        <p:spPr bwMode="auto">
          <a:xfrm>
            <a:off x="6244601" y="254064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52" name="Rectangle 8"/>
          <p:cNvSpPr>
            <a:spLocks noChangeArrowheads="1"/>
          </p:cNvSpPr>
          <p:nvPr/>
        </p:nvSpPr>
        <p:spPr bwMode="auto">
          <a:xfrm>
            <a:off x="6143636" y="2786058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53" name="Text Box 29"/>
          <p:cNvSpPr txBox="1">
            <a:spLocks noChangeArrowheads="1"/>
          </p:cNvSpPr>
          <p:nvPr/>
        </p:nvSpPr>
        <p:spPr bwMode="auto">
          <a:xfrm>
            <a:off x="5357818" y="2714620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154" name="Line 36"/>
          <p:cNvSpPr>
            <a:spLocks noChangeShapeType="1"/>
          </p:cNvSpPr>
          <p:nvPr/>
        </p:nvSpPr>
        <p:spPr bwMode="auto">
          <a:xfrm>
            <a:off x="5500694" y="3071810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ka_proz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642918"/>
            <a:ext cx="5029568" cy="3582778"/>
          </a:xfrm>
          <a:prstGeom prst="rect">
            <a:avLst/>
          </a:prstGeom>
        </p:spPr>
      </p:pic>
      <p:pic>
        <p:nvPicPr>
          <p:cNvPr id="4" name="Picture 3" descr="ulazni podac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700390"/>
            <a:ext cx="5643602" cy="38004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400" dirty="0" smtClean="0"/>
              <a:t>Grafički interfejs programa</a:t>
            </a:r>
            <a:endParaRPr lang="sr-Latn-C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0029" y="1214420"/>
          <a:ext cx="9003951" cy="2428894"/>
        </p:xfrm>
        <a:graphic>
          <a:graphicData uri="http://schemas.openxmlformats.org/drawingml/2006/table">
            <a:tbl>
              <a:tblPr/>
              <a:tblGrid>
                <a:gridCol w="1348417"/>
                <a:gridCol w="728580"/>
                <a:gridCol w="695957"/>
                <a:gridCol w="880822"/>
                <a:gridCol w="695957"/>
                <a:gridCol w="695957"/>
                <a:gridCol w="695957"/>
                <a:gridCol w="815576"/>
                <a:gridCol w="815576"/>
                <a:gridCol w="815576"/>
                <a:gridCol w="815576"/>
              </a:tblGrid>
              <a:tr h="228730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NAPAJANJE IZ MREŽE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  <a:r>
                        <a:rPr lang="sr-Latn-CS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var </a:t>
                      </a:r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 </a:t>
                      </a:r>
                      <a:r>
                        <a:rPr lang="sr-Latn-CS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sab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endParaRPr lang="sr-Latn-CS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Br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oj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transf.</a:t>
                      </a:r>
                      <a:endParaRPr lang="sr-Latn-CS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TR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TR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TR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TR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TR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TR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TR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TR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28730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20m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100m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20m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100m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Iud od mreže (kA)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11,1537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11,1537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48,5198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77,9246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19,5684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23,0682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12,8105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5,3474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14,2176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5,5513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Iud od AM [kA]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0,2098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0,2270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11,9508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11,9508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18,7458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18,7458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17,7639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17,8533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17,7639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17,8533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Ukupno Iud [kA]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11,3634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11,3807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60,4706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87,8754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38,3142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41,8140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30,5745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23,2007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31,9815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23,4045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Term. str. (1N) [kA]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19,3538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8,5022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Term. str. (2N) [kA]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19,6574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21,8644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838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Top. imp. BC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71,9832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104,6328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30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Top. imp. CD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16,2583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16,2583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92" marR="10892" marT="108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71604" y="142852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Rezultati</a:t>
            </a:r>
            <a:r>
              <a:rPr lang="en-US" sz="2800" dirty="0" smtClean="0"/>
              <a:t> </a:t>
            </a:r>
            <a:r>
              <a:rPr lang="en-US" sz="2800" dirty="0" err="1" smtClean="0"/>
              <a:t>prora</a:t>
            </a:r>
            <a:r>
              <a:rPr lang="sr-Latn-CS" sz="2800" dirty="0" smtClean="0"/>
              <a:t>čuna</a:t>
            </a:r>
            <a:endParaRPr lang="sr-Latn-C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406" y="4071942"/>
          <a:ext cx="4645230" cy="2357452"/>
        </p:xfrm>
        <a:graphic>
          <a:graphicData uri="http://schemas.openxmlformats.org/drawingml/2006/table">
            <a:tbl>
              <a:tblPr/>
              <a:tblGrid>
                <a:gridCol w="1440021"/>
                <a:gridCol w="778076"/>
                <a:gridCol w="743237"/>
                <a:gridCol w="940659"/>
                <a:gridCol w="743237"/>
              </a:tblGrid>
              <a:tr h="243875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NAPAJANJE IZ GENERATORA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kvar na sab.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43875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20m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 100m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Iud od mreže (kA)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24,0948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13,0983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10,1645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4,8580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Iud od AM [kA]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11,9508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18,7458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17,7639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17,8533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Ukupno Iud [kA]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36,0455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32,6841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27,9285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22,7113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Term. str. (1N) [kA]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14,1514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Term. str. (2N) [kA]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15,2258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1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Top. imp. BC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28,1149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75">
                <a:tc>
                  <a:txBody>
                    <a:bodyPr/>
                    <a:lstStyle/>
                    <a:p>
                      <a:pPr algn="l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Top. imp. CD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14,8103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C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1613" marR="11613" marT="11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r>
              <a:rPr lang="sr-Latn-CS" dirty="0" smtClean="0"/>
              <a:t>Usvojena zaštitna komponenta u kolu motora:</a:t>
            </a:r>
          </a:p>
          <a:p>
            <a:pPr>
              <a:buNone/>
            </a:pPr>
            <a:r>
              <a:rPr lang="sr-Latn-CS" sz="2400" dirty="0" smtClean="0"/>
              <a:t>Automatski prekidač proizvodjača ABB oznake </a:t>
            </a:r>
            <a:r>
              <a:rPr lang="sr-Latn-CS" sz="2400" dirty="0" smtClean="0">
                <a:latin typeface="+mj-lt"/>
              </a:rPr>
              <a:t>S803S-K100</a:t>
            </a:r>
          </a:p>
          <a:p>
            <a:pPr>
              <a:buNone/>
            </a:pPr>
            <a:r>
              <a:rPr lang="sr-Latn-CS" sz="2400" dirty="0" smtClean="0">
                <a:latin typeface="+mj-lt"/>
              </a:rPr>
              <a:t>Nominalne struje 100A i prekidne moći 50kA.</a:t>
            </a:r>
          </a:p>
          <a:p>
            <a:pPr>
              <a:buNone/>
            </a:pPr>
            <a:endParaRPr lang="sr-Latn-CS" sz="2400" dirty="0">
              <a:latin typeface="+mj-lt"/>
            </a:endParaRPr>
          </a:p>
        </p:txBody>
      </p:sp>
      <p:pic>
        <p:nvPicPr>
          <p:cNvPr id="5" name="Picture 4" descr="grafik_odsecanja_s800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214554"/>
            <a:ext cx="4929222" cy="4569425"/>
          </a:xfrm>
          <a:prstGeom prst="rect">
            <a:avLst/>
          </a:prstGeo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928934"/>
            <a:ext cx="1357322" cy="28575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00760" y="242886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Za kvar na sabirnicama C: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3" y="3357562"/>
            <a:ext cx="1357321" cy="285752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3786190"/>
            <a:ext cx="1285884" cy="295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4857784"/>
          </a:xfrm>
        </p:spPr>
        <p:txBody>
          <a:bodyPr/>
          <a:lstStyle/>
          <a:p>
            <a:r>
              <a:rPr lang="sr-Latn-CS" sz="2400" dirty="0" smtClean="0">
                <a:latin typeface="+mj-lt"/>
              </a:rPr>
              <a:t>Usvojena zaštitna komponenta </a:t>
            </a:r>
            <a:r>
              <a:rPr lang="sr-Latn-CS" sz="2400" dirty="0" smtClean="0">
                <a:latin typeface="+mj-lt"/>
              </a:rPr>
              <a:t>na sekundaru transformatora i priključku generatora:</a:t>
            </a:r>
            <a:endParaRPr lang="sr-Latn-CS" sz="2400" dirty="0" smtClean="0">
              <a:latin typeface="+mj-lt"/>
            </a:endParaRPr>
          </a:p>
          <a:p>
            <a:pPr>
              <a:buNone/>
            </a:pPr>
            <a:r>
              <a:rPr lang="sr-Latn-CS" sz="2400" dirty="0" smtClean="0">
                <a:latin typeface="+mj-lt"/>
              </a:rPr>
              <a:t>Automatski prekidač proizvodjača ABB oznake </a:t>
            </a:r>
            <a:r>
              <a:rPr lang="sr-Latn-CS" sz="2400" dirty="0" smtClean="0">
                <a:latin typeface="+mj-lt"/>
              </a:rPr>
              <a:t>E2S</a:t>
            </a:r>
            <a:endParaRPr lang="sr-Latn-CS" sz="2400" dirty="0" smtClean="0">
              <a:latin typeface="+mj-lt"/>
            </a:endParaRPr>
          </a:p>
          <a:p>
            <a:pPr>
              <a:buNone/>
            </a:pPr>
            <a:r>
              <a:rPr lang="sr-Latn-CS" sz="2400" dirty="0" smtClean="0">
                <a:latin typeface="+mj-lt"/>
              </a:rPr>
              <a:t>Nominalne struje </a:t>
            </a:r>
            <a:r>
              <a:rPr lang="sr-Latn-CS" sz="2400" dirty="0" smtClean="0">
                <a:latin typeface="+mj-lt"/>
              </a:rPr>
              <a:t>1600A </a:t>
            </a:r>
            <a:r>
              <a:rPr lang="sr-Latn-CS" sz="2400" dirty="0" smtClean="0">
                <a:latin typeface="+mj-lt"/>
              </a:rPr>
              <a:t>i prekidne moći </a:t>
            </a:r>
            <a:r>
              <a:rPr lang="sr-Latn-CS" sz="2400" dirty="0" smtClean="0">
                <a:latin typeface="+mj-lt"/>
              </a:rPr>
              <a:t>85kA</a:t>
            </a:r>
            <a:r>
              <a:rPr lang="sr-Latn-CS" sz="2400" dirty="0" smtClean="0">
                <a:latin typeface="+mj-lt"/>
              </a:rPr>
              <a:t>.</a:t>
            </a:r>
          </a:p>
          <a:p>
            <a:pPr>
              <a:buNone/>
            </a:pPr>
            <a:endParaRPr lang="sr-Latn-CS" sz="2800" dirty="0" smtClean="0">
              <a:latin typeface="+mj-lt"/>
            </a:endParaRPr>
          </a:p>
          <a:p>
            <a:endParaRPr lang="sr-Latn-CS" dirty="0">
              <a:latin typeface="+mj-lt"/>
            </a:endParaRPr>
          </a:p>
        </p:txBody>
      </p:sp>
      <p:pic>
        <p:nvPicPr>
          <p:cNvPr id="4" name="Picture 3" descr="grafik_odsecanja_e2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740411"/>
            <a:ext cx="3857652" cy="39747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6380" y="278605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Za kvar na sabirnicama C:</a:t>
            </a:r>
          </a:p>
          <a:p>
            <a:endParaRPr lang="sr-Latn-C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500438"/>
            <a:ext cx="1095375" cy="1905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86190"/>
            <a:ext cx="1095375" cy="190500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C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071942"/>
            <a:ext cx="933450" cy="19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259</TotalTime>
  <Words>537</Words>
  <Application>Microsoft Office PowerPoint</Application>
  <PresentationFormat>On-screen Show (4:3)</PresentationFormat>
  <Paragraphs>294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Specijalne električne instalacije Prvi domaći zadatak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HVALA NA PAŽNJI!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Ljupče Litajkovski</dc:creator>
  <cp:lastModifiedBy>Ljupče Litajkovski</cp:lastModifiedBy>
  <cp:revision>34</cp:revision>
  <dcterms:created xsi:type="dcterms:W3CDTF">2011-11-17T11:29:39Z</dcterms:created>
  <dcterms:modified xsi:type="dcterms:W3CDTF">2011-11-18T13:00:05Z</dcterms:modified>
</cp:coreProperties>
</file>