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13" autoAdjust="0"/>
  </p:normalViewPr>
  <p:slideViewPr>
    <p:cSldViewPr>
      <p:cViewPr>
        <p:scale>
          <a:sx n="80" d="100"/>
          <a:sy n="80" d="100"/>
        </p:scale>
        <p:origin x="-127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3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458039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167931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507453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60809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63803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776321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683417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03567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231011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700385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80951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4000">
              <a:srgbClr val="85C2FF"/>
            </a:gs>
            <a:gs pos="4000">
              <a:srgbClr val="C4D6EB"/>
            </a:gs>
            <a:gs pos="100000">
              <a:srgbClr val="FFEBFA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74CB4-064F-4476-8675-5397DDF59E97}" type="datetimeFigureOut">
              <a:rPr lang="x-none" smtClean="0"/>
              <a:pPr/>
              <a:t>4.12.2012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223489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620000" cy="3124199"/>
          </a:xfrm>
        </p:spPr>
        <p:txBody>
          <a:bodyPr>
            <a:normAutofit/>
          </a:bodyPr>
          <a:lstStyle/>
          <a:p>
            <a:r>
              <a:rPr lang="x-none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Специјалне електричне инсталације</a:t>
            </a:r>
            <a:endParaRPr lang="x-none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953000"/>
            <a:ext cx="3429000" cy="7620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x-none" dirty="0" smtClean="0">
                <a:solidFill>
                  <a:schemeClr val="tx1"/>
                </a:solidFill>
              </a:rPr>
              <a:t>Професор:</a:t>
            </a:r>
          </a:p>
          <a:p>
            <a:pPr algn="just"/>
            <a:r>
              <a:rPr lang="x-none" dirty="0" smtClean="0">
                <a:solidFill>
                  <a:schemeClr val="tx1"/>
                </a:solidFill>
              </a:rPr>
              <a:t>Зоран Радаковић</a:t>
            </a:r>
            <a:endParaRPr lang="x-none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5105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x-none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49530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Никола Радашиновић    250/09</a:t>
            </a:r>
          </a:p>
          <a:p>
            <a:r>
              <a:rPr lang="x-none" dirty="0" smtClean="0"/>
              <a:t>Никола Ковачевић          350/07</a:t>
            </a:r>
          </a:p>
          <a:p>
            <a:r>
              <a:rPr lang="x-none" dirty="0" smtClean="0"/>
              <a:t>Бојана Станић                  518/05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05708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2082792"/>
          </a:xfrm>
        </p:spPr>
        <p:txBody>
          <a:bodyPr anchor="t">
            <a:normAutofit fontScale="90000"/>
          </a:bodyPr>
          <a:lstStyle/>
          <a:p>
            <a:pPr algn="just"/>
            <a:r>
              <a:rPr lang="sr-Cyrl-CS" sz="2800" b="1" dirty="0" smtClean="0"/>
              <a:t>Усвојена заштитна компонента у колу мотора</a:t>
            </a:r>
            <a:r>
              <a:rPr lang="en-US" sz="2800" b="1" dirty="0" smtClean="0"/>
              <a:t>: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sr-Cyrl-CS" sz="3200" b="1" dirty="0" smtClean="0"/>
              <a:t/>
            </a:r>
            <a:br>
              <a:rPr lang="sr-Cyrl-CS" sz="3200" b="1" dirty="0" smtClean="0"/>
            </a:br>
            <a:r>
              <a:rPr lang="sr-Cyrl-CS" sz="2400" dirty="0" smtClean="0"/>
              <a:t>Трополни аутоматски прекидач Ѕ803Ѕ-К100, пројектован за номиналне струје до 100 А и прекидне моћи 50 КА, произвођача АВВ.</a:t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endParaRPr lang="en-US" sz="2400" dirty="0"/>
          </a:p>
        </p:txBody>
      </p:sp>
      <p:pic>
        <p:nvPicPr>
          <p:cNvPr id="3" name="Picture 2" descr="grafik_odsecanja_s800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1744"/>
            <a:ext cx="4623756" cy="4286256"/>
          </a:xfrm>
          <a:prstGeom prst="rect">
            <a:avLst/>
          </a:prstGeom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1952" y="2167053"/>
            <a:ext cx="1285884" cy="2707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29256" y="185736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dirty="0" smtClean="0"/>
              <a:t>За квар на сабирницама</a:t>
            </a:r>
            <a:r>
              <a:rPr lang="sr-Latn-CS" dirty="0" smtClean="0"/>
              <a:t> C: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428868"/>
            <a:ext cx="1214444" cy="255673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643182"/>
            <a:ext cx="1143008" cy="262761"/>
          </a:xfrm>
          <a:prstGeom prst="rect">
            <a:avLst/>
          </a:prstGeom>
          <a:noFill/>
        </p:spPr>
      </p:pic>
      <p:pic>
        <p:nvPicPr>
          <p:cNvPr id="8" name="Picture 7" descr="Picture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5128" y="3071810"/>
            <a:ext cx="4448872" cy="36035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sr-Cyrl-CS" sz="2500" b="1" dirty="0" smtClean="0"/>
              <a:t>Усвојена заштитна компонента на секундару трансформатора и прикључку генератора</a:t>
            </a:r>
            <a:r>
              <a:rPr lang="en-US" sz="2500" b="1" dirty="0" smtClean="0"/>
              <a:t>:</a:t>
            </a:r>
            <a:r>
              <a:rPr lang="sr-Cyrl-CS" sz="2500" b="1" dirty="0" smtClean="0"/>
              <a:t>  </a:t>
            </a:r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sr-Cyrl-CS" sz="2400" dirty="0" smtClean="0"/>
              <a:t>Трополни аутоматски прекидач </a:t>
            </a:r>
            <a:r>
              <a:rPr lang="en-US" sz="2400" dirty="0" smtClean="0"/>
              <a:t>E2S</a:t>
            </a:r>
            <a:r>
              <a:rPr lang="sr-Cyrl-CS" sz="2400" dirty="0" smtClean="0"/>
              <a:t>, пројектован за номиналне струје до 1</a:t>
            </a:r>
            <a:r>
              <a:rPr lang="en-US" sz="2400" dirty="0" smtClean="0"/>
              <a:t>60</a:t>
            </a:r>
            <a:r>
              <a:rPr lang="sr-Cyrl-CS" sz="2400" dirty="0" smtClean="0"/>
              <a:t>0 А и прекидне моћи </a:t>
            </a:r>
            <a:r>
              <a:rPr lang="en-US" sz="2400" dirty="0" smtClean="0"/>
              <a:t>8</a:t>
            </a:r>
            <a:r>
              <a:rPr lang="sr-Cyrl-CS" sz="2400" dirty="0" smtClean="0"/>
              <a:t>5 КА, произвођача АВВ.</a:t>
            </a:r>
            <a:endParaRPr lang="en-US" sz="2400" b="1" dirty="0"/>
          </a:p>
        </p:txBody>
      </p:sp>
      <p:pic>
        <p:nvPicPr>
          <p:cNvPr id="3" name="Picture 2" descr="grafik_odsecanja_e2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740411"/>
            <a:ext cx="3857652" cy="39747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6380" y="278605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dirty="0" smtClean="0"/>
              <a:t>За квар на сабирницама </a:t>
            </a:r>
            <a:r>
              <a:rPr lang="sr-Latn-CS" dirty="0" smtClean="0"/>
              <a:t>C:</a:t>
            </a:r>
          </a:p>
          <a:p>
            <a:endParaRPr lang="sr-Latn-C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500438"/>
            <a:ext cx="1643074" cy="285752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86190"/>
            <a:ext cx="1643074" cy="285752"/>
          </a:xfrm>
          <a:prstGeom prst="rect">
            <a:avLst/>
          </a:prstGeom>
          <a:noFill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5" y="4071942"/>
            <a:ext cx="1643075" cy="3353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sz="8000" b="1" dirty="0" smtClean="0"/>
              <a:t>ХВАЛА НА ПАЖЊИ</a:t>
            </a:r>
            <a:r>
              <a:rPr lang="sr-Cyrl-CS" sz="8000" b="1" dirty="0" smtClean="0"/>
              <a:t>!!</a:t>
            </a:r>
            <a:endParaRPr lang="en-US" sz="8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x-none" dirty="0" smtClean="0"/>
              <a:t>Задатак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128001" cy="49530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x-none" sz="1600" dirty="0" smtClean="0"/>
              <a:t>За електричну инсталацију прикаѕану на слици потребно је извршити прорачуне струја кратког споја ха местима А, В, С и</a:t>
            </a:r>
            <a:r>
              <a:rPr lang="en-US" sz="1600" dirty="0" smtClean="0"/>
              <a:t> D</a:t>
            </a:r>
            <a:r>
              <a:rPr lang="x-none" sz="1600" dirty="0" smtClean="0"/>
              <a:t>, за случај напајања из мреже и за случај напајања са генератора(генератор ради само када дође до испада мрежног напајања).</a:t>
            </a:r>
          </a:p>
          <a:p>
            <a:pPr marL="0" indent="0">
              <a:buNone/>
            </a:pPr>
            <a:r>
              <a:rPr lang="x-none" sz="1600" dirty="0" smtClean="0"/>
              <a:t>Израчунати:</a:t>
            </a:r>
          </a:p>
          <a:p>
            <a:pPr marL="0" indent="0">
              <a:buNone/>
            </a:pPr>
            <a:r>
              <a:rPr lang="x-none" sz="1600" dirty="0" smtClean="0"/>
              <a:t>А) Максималне вредности ударне струје при трополном кратком споју за :</a:t>
            </a:r>
          </a:p>
          <a:p>
            <a:pPr>
              <a:buFont typeface="Wingdings" pitchFamily="2" charset="2"/>
              <a:buChar char="q"/>
            </a:pPr>
            <a:r>
              <a:rPr lang="x-none" sz="1600" dirty="0" smtClean="0"/>
              <a:t>Напајања инсталације са мреже ( за места квара А, В,С и </a:t>
            </a:r>
            <a:r>
              <a:rPr lang="en-US" sz="1600" dirty="0" smtClean="0"/>
              <a:t>D</a:t>
            </a:r>
            <a:r>
              <a:rPr lang="x-none" sz="1600" dirty="0" smtClean="0"/>
              <a:t>), и то за ситуације: </a:t>
            </a:r>
          </a:p>
          <a:p>
            <a:pPr lvl="1">
              <a:buFont typeface="Wingdings" pitchFamily="2" charset="2"/>
              <a:buChar char="§"/>
            </a:pPr>
            <a:r>
              <a:rPr lang="x-none" sz="1400" dirty="0" smtClean="0"/>
              <a:t>Када је у погону само један трансформатор снаге 1000 </a:t>
            </a:r>
            <a:r>
              <a:rPr lang="sr-Latn-CS" sz="14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sr-Latn-CS" sz="14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kVA</a:t>
            </a:r>
            <a:r>
              <a:rPr lang="x-none" sz="1400" dirty="0" smtClean="0"/>
              <a:t> и</a:t>
            </a:r>
          </a:p>
          <a:p>
            <a:pPr lvl="1">
              <a:buFont typeface="Wingdings" pitchFamily="2" charset="2"/>
              <a:buChar char="§"/>
            </a:pPr>
            <a:r>
              <a:rPr lang="x-none" sz="1400" dirty="0" smtClean="0"/>
              <a:t>Када два трансформатора снаге 1000 </a:t>
            </a:r>
            <a:r>
              <a:rPr lang="sr-Latn-CS" sz="14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sr-Latn-CS" sz="14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kVA</a:t>
            </a:r>
            <a:r>
              <a:rPr lang="x-none" sz="1400" dirty="0" smtClean="0"/>
              <a:t> раде паралелно и</a:t>
            </a:r>
          </a:p>
          <a:p>
            <a:pPr lvl="1">
              <a:buFont typeface="Wingdings" pitchFamily="2" charset="2"/>
              <a:buChar char="§"/>
            </a:pPr>
            <a:r>
              <a:rPr lang="x-none" sz="1400" dirty="0" smtClean="0"/>
              <a:t>Када два трансформатора снаге 1600</a:t>
            </a:r>
            <a:r>
              <a:rPr lang="sr-Latn-CS" sz="14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sr-Latn-CS" sz="14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kVA</a:t>
            </a:r>
            <a:r>
              <a:rPr lang="x-none" sz="1400" dirty="0" smtClean="0"/>
              <a:t> (као могућа опција се разматра постављање већих трансформатора) раде паралелно и</a:t>
            </a:r>
          </a:p>
          <a:p>
            <a:pPr marL="457200" lvl="1" indent="0">
              <a:buNone/>
            </a:pPr>
            <a:endParaRPr lang="x-none" sz="800" dirty="0" smtClean="0"/>
          </a:p>
          <a:p>
            <a:pPr>
              <a:buFont typeface="Wingdings" pitchFamily="2" charset="2"/>
              <a:buChar char="q"/>
            </a:pPr>
            <a:r>
              <a:rPr lang="x-none" sz="1600" dirty="0" smtClean="0"/>
              <a:t>Напајања инсталације са генератора (за места квара В, С и </a:t>
            </a:r>
            <a:r>
              <a:rPr lang="en-US" sz="1600" dirty="0" smtClean="0"/>
              <a:t>D</a:t>
            </a:r>
            <a:r>
              <a:rPr lang="x-none" sz="1600" dirty="0" smtClean="0"/>
              <a:t>): опције су генератори снаге 1000</a:t>
            </a:r>
            <a:r>
              <a:rPr lang="sr-Latn-CS" sz="16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kVA</a:t>
            </a:r>
            <a:r>
              <a:rPr lang="x-none" sz="1600" dirty="0" smtClean="0"/>
              <a:t> и 400</a:t>
            </a:r>
            <a:r>
              <a:rPr lang="sr-Latn-CS" sz="16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kVA </a:t>
            </a:r>
            <a:r>
              <a:rPr lang="x-none" sz="1600" dirty="0" smtClean="0"/>
              <a:t>Б) Термичку струју на сабирницама С уколико заститна компонента искључује квар за 100 мѕ.</a:t>
            </a:r>
          </a:p>
          <a:p>
            <a:pPr marL="0" indent="0">
              <a:buNone/>
            </a:pPr>
            <a:r>
              <a:rPr lang="x-none" sz="1600" dirty="0" smtClean="0"/>
              <a:t>В) Одредити заштитне компоненте: на нисконапонском прикључку трансформатора, на прикључку генератора и на почетку напојног вода мотора.</a:t>
            </a:r>
          </a:p>
          <a:p>
            <a:pPr marL="0" indent="0">
              <a:buNone/>
            </a:pPr>
            <a:r>
              <a:rPr lang="x-none" sz="1600" dirty="0" smtClean="0"/>
              <a:t>Г) Проверити услов загревања каблова од места В до места С и каблова за напајање мотора.</a:t>
            </a:r>
          </a:p>
          <a:p>
            <a:pPr marL="0" indent="0">
              <a:buNone/>
            </a:pPr>
            <a:r>
              <a:rPr lang="x-none" sz="1600" dirty="0" smtClean="0"/>
              <a:t>Д) Вршне вредности струје кратког споја после дејства заштитних компоненти (за делове инсталације наведене у Г)</a:t>
            </a:r>
          </a:p>
        </p:txBody>
      </p:sp>
    </p:spTree>
    <p:extLst>
      <p:ext uri="{BB962C8B-B14F-4D97-AF65-F5344CB8AC3E}">
        <p14:creationId xmlns:p14="http://schemas.microsoft.com/office/powerpoint/2010/main" xmlns="" val="21764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90"/>
          <p:cNvSpPr>
            <a:spLocks noChangeShapeType="1"/>
          </p:cNvSpPr>
          <p:nvPr/>
        </p:nvSpPr>
        <p:spPr bwMode="auto">
          <a:xfrm>
            <a:off x="4028019" y="1198784"/>
            <a:ext cx="1770" cy="77999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" name="Freeform 191"/>
          <p:cNvSpPr>
            <a:spLocks/>
          </p:cNvSpPr>
          <p:nvPr/>
        </p:nvSpPr>
        <p:spPr bwMode="auto">
          <a:xfrm>
            <a:off x="3279861" y="1961090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4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8"/>
              </a:cxn>
              <a:cxn ang="0">
                <a:pos x="2" y="45"/>
              </a:cxn>
              <a:cxn ang="0">
                <a:pos x="8" y="33"/>
              </a:cxn>
              <a:cxn ang="0">
                <a:pos x="15" y="22"/>
              </a:cxn>
              <a:cxn ang="0">
                <a:pos x="25" y="14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4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8"/>
                </a:lnTo>
                <a:lnTo>
                  <a:pt x="2" y="45"/>
                </a:lnTo>
                <a:lnTo>
                  <a:pt x="8" y="33"/>
                </a:lnTo>
                <a:lnTo>
                  <a:pt x="15" y="22"/>
                </a:lnTo>
                <a:lnTo>
                  <a:pt x="25" y="14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" name="Freeform 192"/>
          <p:cNvSpPr>
            <a:spLocks/>
          </p:cNvSpPr>
          <p:nvPr/>
        </p:nvSpPr>
        <p:spPr bwMode="auto">
          <a:xfrm>
            <a:off x="3279861" y="1961090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4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8"/>
              </a:cxn>
              <a:cxn ang="0">
                <a:pos x="2" y="45"/>
              </a:cxn>
              <a:cxn ang="0">
                <a:pos x="8" y="33"/>
              </a:cxn>
              <a:cxn ang="0">
                <a:pos x="15" y="22"/>
              </a:cxn>
              <a:cxn ang="0">
                <a:pos x="25" y="14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4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8"/>
                </a:lnTo>
                <a:lnTo>
                  <a:pt x="2" y="45"/>
                </a:lnTo>
                <a:lnTo>
                  <a:pt x="8" y="33"/>
                </a:lnTo>
                <a:lnTo>
                  <a:pt x="15" y="22"/>
                </a:lnTo>
                <a:lnTo>
                  <a:pt x="25" y="14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" name="Freeform 193"/>
          <p:cNvSpPr>
            <a:spLocks/>
          </p:cNvSpPr>
          <p:nvPr/>
        </p:nvSpPr>
        <p:spPr bwMode="auto">
          <a:xfrm>
            <a:off x="3297547" y="1961090"/>
            <a:ext cx="146094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4960" y="128"/>
              </a:cxn>
              <a:cxn ang="0">
                <a:pos x="4960" y="65"/>
              </a:cxn>
              <a:cxn ang="0">
                <a:pos x="4960" y="0"/>
              </a:cxn>
              <a:cxn ang="0">
                <a:pos x="0" y="0"/>
              </a:cxn>
            </a:cxnLst>
            <a:rect l="0" t="0" r="r" b="b"/>
            <a:pathLst>
              <a:path w="496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4960" y="128"/>
                </a:lnTo>
                <a:lnTo>
                  <a:pt x="4960" y="65"/>
                </a:lnTo>
                <a:lnTo>
                  <a:pt x="49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" name="Freeform 194"/>
          <p:cNvSpPr>
            <a:spLocks/>
          </p:cNvSpPr>
          <p:nvPr/>
        </p:nvSpPr>
        <p:spPr bwMode="auto">
          <a:xfrm>
            <a:off x="3297547" y="1961090"/>
            <a:ext cx="146094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4960" y="128"/>
              </a:cxn>
              <a:cxn ang="0">
                <a:pos x="4960" y="65"/>
              </a:cxn>
              <a:cxn ang="0">
                <a:pos x="4960" y="0"/>
              </a:cxn>
              <a:cxn ang="0">
                <a:pos x="0" y="0"/>
              </a:cxn>
            </a:cxnLst>
            <a:rect l="0" t="0" r="r" b="b"/>
            <a:pathLst>
              <a:path w="496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4960" y="128"/>
                </a:lnTo>
                <a:lnTo>
                  <a:pt x="4960" y="65"/>
                </a:lnTo>
                <a:lnTo>
                  <a:pt x="496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" name="Freeform 195"/>
          <p:cNvSpPr>
            <a:spLocks/>
          </p:cNvSpPr>
          <p:nvPr/>
        </p:nvSpPr>
        <p:spPr bwMode="auto">
          <a:xfrm>
            <a:off x="4758489" y="1961090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5" y="6"/>
              </a:cxn>
              <a:cxn ang="0">
                <a:pos x="35" y="14"/>
              </a:cxn>
              <a:cxn ang="0">
                <a:pos x="45" y="22"/>
              </a:cxn>
              <a:cxn ang="0">
                <a:pos x="51" y="33"/>
              </a:cxn>
              <a:cxn ang="0">
                <a:pos x="57" y="45"/>
              </a:cxn>
              <a:cxn ang="0">
                <a:pos x="59" y="58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5" y="116"/>
              </a:cxn>
              <a:cxn ang="0">
                <a:pos x="25" y="124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5" y="6"/>
                </a:lnTo>
                <a:lnTo>
                  <a:pt x="35" y="14"/>
                </a:lnTo>
                <a:lnTo>
                  <a:pt x="45" y="22"/>
                </a:lnTo>
                <a:lnTo>
                  <a:pt x="51" y="33"/>
                </a:lnTo>
                <a:lnTo>
                  <a:pt x="57" y="45"/>
                </a:lnTo>
                <a:lnTo>
                  <a:pt x="59" y="58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5" y="116"/>
                </a:lnTo>
                <a:lnTo>
                  <a:pt x="25" y="124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8" name="Freeform 196"/>
          <p:cNvSpPr>
            <a:spLocks/>
          </p:cNvSpPr>
          <p:nvPr/>
        </p:nvSpPr>
        <p:spPr bwMode="auto">
          <a:xfrm>
            <a:off x="4758489" y="1961090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5" y="6"/>
              </a:cxn>
              <a:cxn ang="0">
                <a:pos x="35" y="14"/>
              </a:cxn>
              <a:cxn ang="0">
                <a:pos x="45" y="22"/>
              </a:cxn>
              <a:cxn ang="0">
                <a:pos x="51" y="33"/>
              </a:cxn>
              <a:cxn ang="0">
                <a:pos x="57" y="45"/>
              </a:cxn>
              <a:cxn ang="0">
                <a:pos x="59" y="58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5" y="116"/>
              </a:cxn>
              <a:cxn ang="0">
                <a:pos x="25" y="124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5" y="6"/>
                </a:lnTo>
                <a:lnTo>
                  <a:pt x="35" y="14"/>
                </a:lnTo>
                <a:lnTo>
                  <a:pt x="45" y="22"/>
                </a:lnTo>
                <a:lnTo>
                  <a:pt x="51" y="33"/>
                </a:lnTo>
                <a:lnTo>
                  <a:pt x="57" y="45"/>
                </a:lnTo>
                <a:lnTo>
                  <a:pt x="59" y="58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5" y="116"/>
                </a:lnTo>
                <a:lnTo>
                  <a:pt x="25" y="124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9" name="Line 197"/>
          <p:cNvSpPr>
            <a:spLocks noChangeShapeType="1"/>
          </p:cNvSpPr>
          <p:nvPr/>
        </p:nvSpPr>
        <p:spPr bwMode="auto">
          <a:xfrm>
            <a:off x="3661898" y="1978778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0" name="Freeform 198"/>
          <p:cNvSpPr>
            <a:spLocks/>
          </p:cNvSpPr>
          <p:nvPr/>
        </p:nvSpPr>
        <p:spPr bwMode="auto">
          <a:xfrm>
            <a:off x="3516866" y="2291837"/>
            <a:ext cx="291835" cy="311290"/>
          </a:xfrm>
          <a:custGeom>
            <a:avLst/>
            <a:gdLst/>
            <a:ahLst/>
            <a:cxnLst>
              <a:cxn ang="0">
                <a:pos x="992" y="530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2"/>
              </a:cxn>
              <a:cxn ang="0">
                <a:pos x="935" y="284"/>
              </a:cxn>
              <a:cxn ang="0">
                <a:pos x="903" y="229"/>
              </a:cxn>
              <a:cxn ang="0">
                <a:pos x="866" y="179"/>
              </a:cxn>
              <a:cxn ang="0">
                <a:pos x="825" y="133"/>
              </a:cxn>
              <a:cxn ang="0">
                <a:pos x="777" y="94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5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4"/>
              </a:cxn>
              <a:cxn ang="0">
                <a:pos x="167" y="133"/>
              </a:cxn>
              <a:cxn ang="0">
                <a:pos x="124" y="179"/>
              </a:cxn>
              <a:cxn ang="0">
                <a:pos x="87" y="229"/>
              </a:cxn>
              <a:cxn ang="0">
                <a:pos x="56" y="284"/>
              </a:cxn>
              <a:cxn ang="0">
                <a:pos x="31" y="342"/>
              </a:cxn>
              <a:cxn ang="0">
                <a:pos x="14" y="403"/>
              </a:cxn>
              <a:cxn ang="0">
                <a:pos x="3" y="465"/>
              </a:cxn>
              <a:cxn ang="0">
                <a:pos x="0" y="530"/>
              </a:cxn>
              <a:cxn ang="0">
                <a:pos x="3" y="593"/>
              </a:cxn>
              <a:cxn ang="0">
                <a:pos x="14" y="656"/>
              </a:cxn>
              <a:cxn ang="0">
                <a:pos x="31" y="717"/>
              </a:cxn>
              <a:cxn ang="0">
                <a:pos x="56" y="775"/>
              </a:cxn>
              <a:cxn ang="0">
                <a:pos x="87" y="830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5"/>
              </a:cxn>
              <a:cxn ang="0">
                <a:pos x="265" y="998"/>
              </a:cxn>
              <a:cxn ang="0">
                <a:pos x="319" y="1025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5" y="1054"/>
              </a:cxn>
              <a:cxn ang="0">
                <a:pos x="614" y="1042"/>
              </a:cxn>
              <a:cxn ang="0">
                <a:pos x="671" y="1025"/>
              </a:cxn>
              <a:cxn ang="0">
                <a:pos x="726" y="998"/>
              </a:cxn>
              <a:cxn ang="0">
                <a:pos x="777" y="965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30"/>
              </a:cxn>
              <a:cxn ang="0">
                <a:pos x="935" y="775"/>
              </a:cxn>
              <a:cxn ang="0">
                <a:pos x="959" y="717"/>
              </a:cxn>
              <a:cxn ang="0">
                <a:pos x="977" y="656"/>
              </a:cxn>
              <a:cxn ang="0">
                <a:pos x="987" y="593"/>
              </a:cxn>
              <a:cxn ang="0">
                <a:pos x="992" y="530"/>
              </a:cxn>
            </a:cxnLst>
            <a:rect l="0" t="0" r="r" b="b"/>
            <a:pathLst>
              <a:path w="992" h="1058">
                <a:moveTo>
                  <a:pt x="992" y="530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2"/>
                </a:lnTo>
                <a:lnTo>
                  <a:pt x="935" y="284"/>
                </a:lnTo>
                <a:lnTo>
                  <a:pt x="903" y="229"/>
                </a:lnTo>
                <a:lnTo>
                  <a:pt x="866" y="179"/>
                </a:lnTo>
                <a:lnTo>
                  <a:pt x="825" y="133"/>
                </a:lnTo>
                <a:lnTo>
                  <a:pt x="777" y="94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5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4"/>
                </a:lnTo>
                <a:lnTo>
                  <a:pt x="167" y="133"/>
                </a:lnTo>
                <a:lnTo>
                  <a:pt x="124" y="179"/>
                </a:lnTo>
                <a:lnTo>
                  <a:pt x="87" y="229"/>
                </a:lnTo>
                <a:lnTo>
                  <a:pt x="56" y="284"/>
                </a:lnTo>
                <a:lnTo>
                  <a:pt x="31" y="342"/>
                </a:lnTo>
                <a:lnTo>
                  <a:pt x="14" y="403"/>
                </a:lnTo>
                <a:lnTo>
                  <a:pt x="3" y="465"/>
                </a:lnTo>
                <a:lnTo>
                  <a:pt x="0" y="530"/>
                </a:lnTo>
                <a:lnTo>
                  <a:pt x="3" y="593"/>
                </a:lnTo>
                <a:lnTo>
                  <a:pt x="14" y="656"/>
                </a:lnTo>
                <a:lnTo>
                  <a:pt x="31" y="717"/>
                </a:lnTo>
                <a:lnTo>
                  <a:pt x="56" y="775"/>
                </a:lnTo>
                <a:lnTo>
                  <a:pt x="87" y="830"/>
                </a:lnTo>
                <a:lnTo>
                  <a:pt x="124" y="880"/>
                </a:lnTo>
                <a:lnTo>
                  <a:pt x="167" y="925"/>
                </a:lnTo>
                <a:lnTo>
                  <a:pt x="214" y="965"/>
                </a:lnTo>
                <a:lnTo>
                  <a:pt x="265" y="998"/>
                </a:lnTo>
                <a:lnTo>
                  <a:pt x="319" y="1025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5" y="1054"/>
                </a:lnTo>
                <a:lnTo>
                  <a:pt x="614" y="1042"/>
                </a:lnTo>
                <a:lnTo>
                  <a:pt x="671" y="1025"/>
                </a:lnTo>
                <a:lnTo>
                  <a:pt x="726" y="998"/>
                </a:lnTo>
                <a:lnTo>
                  <a:pt x="777" y="965"/>
                </a:lnTo>
                <a:lnTo>
                  <a:pt x="825" y="925"/>
                </a:lnTo>
                <a:lnTo>
                  <a:pt x="866" y="880"/>
                </a:lnTo>
                <a:lnTo>
                  <a:pt x="903" y="830"/>
                </a:lnTo>
                <a:lnTo>
                  <a:pt x="935" y="775"/>
                </a:lnTo>
                <a:lnTo>
                  <a:pt x="959" y="717"/>
                </a:lnTo>
                <a:lnTo>
                  <a:pt x="977" y="656"/>
                </a:lnTo>
                <a:lnTo>
                  <a:pt x="987" y="593"/>
                </a:lnTo>
                <a:lnTo>
                  <a:pt x="992" y="53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1" name="Freeform 199"/>
          <p:cNvSpPr>
            <a:spLocks/>
          </p:cNvSpPr>
          <p:nvPr/>
        </p:nvSpPr>
        <p:spPr bwMode="auto">
          <a:xfrm>
            <a:off x="3516866" y="2447483"/>
            <a:ext cx="291835" cy="31129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1"/>
              </a:cxn>
              <a:cxn ang="0">
                <a:pos x="959" y="340"/>
              </a:cxn>
              <a:cxn ang="0">
                <a:pos x="935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2"/>
              </a:cxn>
              <a:cxn ang="0">
                <a:pos x="777" y="93"/>
              </a:cxn>
              <a:cxn ang="0">
                <a:pos x="726" y="60"/>
              </a:cxn>
              <a:cxn ang="0">
                <a:pos x="671" y="33"/>
              </a:cxn>
              <a:cxn ang="0">
                <a:pos x="614" y="14"/>
              </a:cxn>
              <a:cxn ang="0">
                <a:pos x="555" y="3"/>
              </a:cxn>
              <a:cxn ang="0">
                <a:pos x="495" y="0"/>
              </a:cxn>
              <a:cxn ang="0">
                <a:pos x="436" y="3"/>
              </a:cxn>
              <a:cxn ang="0">
                <a:pos x="376" y="14"/>
              </a:cxn>
              <a:cxn ang="0">
                <a:pos x="319" y="33"/>
              </a:cxn>
              <a:cxn ang="0">
                <a:pos x="265" y="60"/>
              </a:cxn>
              <a:cxn ang="0">
                <a:pos x="214" y="93"/>
              </a:cxn>
              <a:cxn ang="0">
                <a:pos x="167" y="132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1" y="340"/>
              </a:cxn>
              <a:cxn ang="0">
                <a:pos x="14" y="401"/>
              </a:cxn>
              <a:cxn ang="0">
                <a:pos x="3" y="465"/>
              </a:cxn>
              <a:cxn ang="0">
                <a:pos x="0" y="528"/>
              </a:cxn>
              <a:cxn ang="0">
                <a:pos x="3" y="592"/>
              </a:cxn>
              <a:cxn ang="0">
                <a:pos x="14" y="655"/>
              </a:cxn>
              <a:cxn ang="0">
                <a:pos x="31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6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7"/>
              </a:cxn>
              <a:cxn ang="0">
                <a:pos x="555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6"/>
              </a:cxn>
              <a:cxn ang="0">
                <a:pos x="777" y="964"/>
              </a:cxn>
              <a:cxn ang="0">
                <a:pos x="825" y="925"/>
              </a:cxn>
              <a:cxn ang="0">
                <a:pos x="866" y="879"/>
              </a:cxn>
              <a:cxn ang="0">
                <a:pos x="903" y="829"/>
              </a:cxn>
              <a:cxn ang="0">
                <a:pos x="935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7" y="465"/>
                </a:lnTo>
                <a:lnTo>
                  <a:pt x="977" y="401"/>
                </a:lnTo>
                <a:lnTo>
                  <a:pt x="959" y="340"/>
                </a:lnTo>
                <a:lnTo>
                  <a:pt x="935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2"/>
                </a:lnTo>
                <a:lnTo>
                  <a:pt x="777" y="93"/>
                </a:lnTo>
                <a:lnTo>
                  <a:pt x="726" y="60"/>
                </a:lnTo>
                <a:lnTo>
                  <a:pt x="671" y="33"/>
                </a:lnTo>
                <a:lnTo>
                  <a:pt x="614" y="14"/>
                </a:lnTo>
                <a:lnTo>
                  <a:pt x="555" y="3"/>
                </a:lnTo>
                <a:lnTo>
                  <a:pt x="495" y="0"/>
                </a:lnTo>
                <a:lnTo>
                  <a:pt x="436" y="3"/>
                </a:lnTo>
                <a:lnTo>
                  <a:pt x="376" y="14"/>
                </a:lnTo>
                <a:lnTo>
                  <a:pt x="319" y="33"/>
                </a:lnTo>
                <a:lnTo>
                  <a:pt x="265" y="60"/>
                </a:lnTo>
                <a:lnTo>
                  <a:pt x="214" y="93"/>
                </a:lnTo>
                <a:lnTo>
                  <a:pt x="167" y="132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1" y="340"/>
                </a:lnTo>
                <a:lnTo>
                  <a:pt x="14" y="401"/>
                </a:lnTo>
                <a:lnTo>
                  <a:pt x="3" y="465"/>
                </a:lnTo>
                <a:lnTo>
                  <a:pt x="0" y="528"/>
                </a:lnTo>
                <a:lnTo>
                  <a:pt x="3" y="592"/>
                </a:lnTo>
                <a:lnTo>
                  <a:pt x="14" y="655"/>
                </a:lnTo>
                <a:lnTo>
                  <a:pt x="31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79"/>
                </a:lnTo>
                <a:lnTo>
                  <a:pt x="167" y="925"/>
                </a:lnTo>
                <a:lnTo>
                  <a:pt x="214" y="964"/>
                </a:lnTo>
                <a:lnTo>
                  <a:pt x="265" y="996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7"/>
                </a:lnTo>
                <a:lnTo>
                  <a:pt x="555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6"/>
                </a:lnTo>
                <a:lnTo>
                  <a:pt x="777" y="964"/>
                </a:lnTo>
                <a:lnTo>
                  <a:pt x="825" y="925"/>
                </a:lnTo>
                <a:lnTo>
                  <a:pt x="866" y="879"/>
                </a:lnTo>
                <a:lnTo>
                  <a:pt x="903" y="829"/>
                </a:lnTo>
                <a:lnTo>
                  <a:pt x="935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" name="Line 200"/>
          <p:cNvSpPr>
            <a:spLocks noChangeShapeType="1"/>
          </p:cNvSpPr>
          <p:nvPr/>
        </p:nvSpPr>
        <p:spPr bwMode="auto">
          <a:xfrm>
            <a:off x="3661898" y="2758773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" name="Line 201"/>
          <p:cNvSpPr>
            <a:spLocks noChangeShapeType="1"/>
          </p:cNvSpPr>
          <p:nvPr/>
        </p:nvSpPr>
        <p:spPr bwMode="auto">
          <a:xfrm>
            <a:off x="3589383" y="3091287"/>
            <a:ext cx="72517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4" name="Line 202"/>
          <p:cNvSpPr>
            <a:spLocks noChangeShapeType="1"/>
          </p:cNvSpPr>
          <p:nvPr/>
        </p:nvSpPr>
        <p:spPr bwMode="auto">
          <a:xfrm>
            <a:off x="3661898" y="322747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5" name="Line 203"/>
          <p:cNvSpPr>
            <a:spLocks noChangeShapeType="1"/>
          </p:cNvSpPr>
          <p:nvPr/>
        </p:nvSpPr>
        <p:spPr bwMode="auto">
          <a:xfrm>
            <a:off x="4394138" y="1978778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6" name="Freeform 204"/>
          <p:cNvSpPr>
            <a:spLocks/>
          </p:cNvSpPr>
          <p:nvPr/>
        </p:nvSpPr>
        <p:spPr bwMode="auto">
          <a:xfrm>
            <a:off x="4247337" y="2291837"/>
            <a:ext cx="291835" cy="311290"/>
          </a:xfrm>
          <a:custGeom>
            <a:avLst/>
            <a:gdLst/>
            <a:ahLst/>
            <a:cxnLst>
              <a:cxn ang="0">
                <a:pos x="992" y="530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2"/>
              </a:cxn>
              <a:cxn ang="0">
                <a:pos x="934" y="284"/>
              </a:cxn>
              <a:cxn ang="0">
                <a:pos x="903" y="229"/>
              </a:cxn>
              <a:cxn ang="0">
                <a:pos x="866" y="179"/>
              </a:cxn>
              <a:cxn ang="0">
                <a:pos x="825" y="133"/>
              </a:cxn>
              <a:cxn ang="0">
                <a:pos x="778" y="94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6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4"/>
              </a:cxn>
              <a:cxn ang="0">
                <a:pos x="167" y="133"/>
              </a:cxn>
              <a:cxn ang="0">
                <a:pos x="124" y="179"/>
              </a:cxn>
              <a:cxn ang="0">
                <a:pos x="87" y="229"/>
              </a:cxn>
              <a:cxn ang="0">
                <a:pos x="56" y="284"/>
              </a:cxn>
              <a:cxn ang="0">
                <a:pos x="32" y="342"/>
              </a:cxn>
              <a:cxn ang="0">
                <a:pos x="14" y="403"/>
              </a:cxn>
              <a:cxn ang="0">
                <a:pos x="3" y="465"/>
              </a:cxn>
              <a:cxn ang="0">
                <a:pos x="0" y="530"/>
              </a:cxn>
              <a:cxn ang="0">
                <a:pos x="3" y="593"/>
              </a:cxn>
              <a:cxn ang="0">
                <a:pos x="14" y="656"/>
              </a:cxn>
              <a:cxn ang="0">
                <a:pos x="32" y="717"/>
              </a:cxn>
              <a:cxn ang="0">
                <a:pos x="56" y="775"/>
              </a:cxn>
              <a:cxn ang="0">
                <a:pos x="87" y="830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5"/>
              </a:cxn>
              <a:cxn ang="0">
                <a:pos x="265" y="998"/>
              </a:cxn>
              <a:cxn ang="0">
                <a:pos x="319" y="1025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5"/>
              </a:cxn>
              <a:cxn ang="0">
                <a:pos x="726" y="998"/>
              </a:cxn>
              <a:cxn ang="0">
                <a:pos x="778" y="965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30"/>
              </a:cxn>
              <a:cxn ang="0">
                <a:pos x="934" y="775"/>
              </a:cxn>
              <a:cxn ang="0">
                <a:pos x="959" y="717"/>
              </a:cxn>
              <a:cxn ang="0">
                <a:pos x="977" y="656"/>
              </a:cxn>
              <a:cxn ang="0">
                <a:pos x="987" y="593"/>
              </a:cxn>
              <a:cxn ang="0">
                <a:pos x="992" y="530"/>
              </a:cxn>
            </a:cxnLst>
            <a:rect l="0" t="0" r="r" b="b"/>
            <a:pathLst>
              <a:path w="992" h="1058">
                <a:moveTo>
                  <a:pt x="992" y="530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2"/>
                </a:lnTo>
                <a:lnTo>
                  <a:pt x="934" y="284"/>
                </a:lnTo>
                <a:lnTo>
                  <a:pt x="903" y="229"/>
                </a:lnTo>
                <a:lnTo>
                  <a:pt x="866" y="179"/>
                </a:lnTo>
                <a:lnTo>
                  <a:pt x="825" y="133"/>
                </a:lnTo>
                <a:lnTo>
                  <a:pt x="778" y="94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6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4"/>
                </a:lnTo>
                <a:lnTo>
                  <a:pt x="167" y="133"/>
                </a:lnTo>
                <a:lnTo>
                  <a:pt x="124" y="179"/>
                </a:lnTo>
                <a:lnTo>
                  <a:pt x="87" y="229"/>
                </a:lnTo>
                <a:lnTo>
                  <a:pt x="56" y="284"/>
                </a:lnTo>
                <a:lnTo>
                  <a:pt x="32" y="342"/>
                </a:lnTo>
                <a:lnTo>
                  <a:pt x="14" y="403"/>
                </a:lnTo>
                <a:lnTo>
                  <a:pt x="3" y="465"/>
                </a:lnTo>
                <a:lnTo>
                  <a:pt x="0" y="530"/>
                </a:lnTo>
                <a:lnTo>
                  <a:pt x="3" y="593"/>
                </a:lnTo>
                <a:lnTo>
                  <a:pt x="14" y="656"/>
                </a:lnTo>
                <a:lnTo>
                  <a:pt x="32" y="717"/>
                </a:lnTo>
                <a:lnTo>
                  <a:pt x="56" y="775"/>
                </a:lnTo>
                <a:lnTo>
                  <a:pt x="87" y="830"/>
                </a:lnTo>
                <a:lnTo>
                  <a:pt x="124" y="880"/>
                </a:lnTo>
                <a:lnTo>
                  <a:pt x="167" y="925"/>
                </a:lnTo>
                <a:lnTo>
                  <a:pt x="214" y="965"/>
                </a:lnTo>
                <a:lnTo>
                  <a:pt x="265" y="998"/>
                </a:lnTo>
                <a:lnTo>
                  <a:pt x="319" y="1025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5"/>
                </a:lnTo>
                <a:lnTo>
                  <a:pt x="726" y="998"/>
                </a:lnTo>
                <a:lnTo>
                  <a:pt x="778" y="965"/>
                </a:lnTo>
                <a:lnTo>
                  <a:pt x="825" y="925"/>
                </a:lnTo>
                <a:lnTo>
                  <a:pt x="866" y="880"/>
                </a:lnTo>
                <a:lnTo>
                  <a:pt x="903" y="830"/>
                </a:lnTo>
                <a:lnTo>
                  <a:pt x="934" y="775"/>
                </a:lnTo>
                <a:lnTo>
                  <a:pt x="959" y="717"/>
                </a:lnTo>
                <a:lnTo>
                  <a:pt x="977" y="656"/>
                </a:lnTo>
                <a:lnTo>
                  <a:pt x="987" y="593"/>
                </a:lnTo>
                <a:lnTo>
                  <a:pt x="992" y="53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" name="Freeform 205"/>
          <p:cNvSpPr>
            <a:spLocks/>
          </p:cNvSpPr>
          <p:nvPr/>
        </p:nvSpPr>
        <p:spPr bwMode="auto">
          <a:xfrm>
            <a:off x="4247337" y="2447483"/>
            <a:ext cx="291835" cy="31129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1"/>
              </a:cxn>
              <a:cxn ang="0">
                <a:pos x="959" y="340"/>
              </a:cxn>
              <a:cxn ang="0">
                <a:pos x="934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2"/>
              </a:cxn>
              <a:cxn ang="0">
                <a:pos x="778" y="93"/>
              </a:cxn>
              <a:cxn ang="0">
                <a:pos x="726" y="60"/>
              </a:cxn>
              <a:cxn ang="0">
                <a:pos x="671" y="33"/>
              </a:cxn>
              <a:cxn ang="0">
                <a:pos x="614" y="14"/>
              </a:cxn>
              <a:cxn ang="0">
                <a:pos x="556" y="3"/>
              </a:cxn>
              <a:cxn ang="0">
                <a:pos x="495" y="0"/>
              </a:cxn>
              <a:cxn ang="0">
                <a:pos x="436" y="3"/>
              </a:cxn>
              <a:cxn ang="0">
                <a:pos x="376" y="14"/>
              </a:cxn>
              <a:cxn ang="0">
                <a:pos x="319" y="33"/>
              </a:cxn>
              <a:cxn ang="0">
                <a:pos x="265" y="60"/>
              </a:cxn>
              <a:cxn ang="0">
                <a:pos x="214" y="93"/>
              </a:cxn>
              <a:cxn ang="0">
                <a:pos x="167" y="132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2" y="340"/>
              </a:cxn>
              <a:cxn ang="0">
                <a:pos x="14" y="401"/>
              </a:cxn>
              <a:cxn ang="0">
                <a:pos x="3" y="465"/>
              </a:cxn>
              <a:cxn ang="0">
                <a:pos x="0" y="528"/>
              </a:cxn>
              <a:cxn ang="0">
                <a:pos x="3" y="592"/>
              </a:cxn>
              <a:cxn ang="0">
                <a:pos x="14" y="655"/>
              </a:cxn>
              <a:cxn ang="0">
                <a:pos x="32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6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7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6"/>
              </a:cxn>
              <a:cxn ang="0">
                <a:pos x="778" y="964"/>
              </a:cxn>
              <a:cxn ang="0">
                <a:pos x="825" y="925"/>
              </a:cxn>
              <a:cxn ang="0">
                <a:pos x="866" y="879"/>
              </a:cxn>
              <a:cxn ang="0">
                <a:pos x="903" y="829"/>
              </a:cxn>
              <a:cxn ang="0">
                <a:pos x="934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7" y="465"/>
                </a:lnTo>
                <a:lnTo>
                  <a:pt x="977" y="401"/>
                </a:lnTo>
                <a:lnTo>
                  <a:pt x="959" y="340"/>
                </a:lnTo>
                <a:lnTo>
                  <a:pt x="934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2"/>
                </a:lnTo>
                <a:lnTo>
                  <a:pt x="778" y="93"/>
                </a:lnTo>
                <a:lnTo>
                  <a:pt x="726" y="60"/>
                </a:lnTo>
                <a:lnTo>
                  <a:pt x="671" y="33"/>
                </a:lnTo>
                <a:lnTo>
                  <a:pt x="614" y="14"/>
                </a:lnTo>
                <a:lnTo>
                  <a:pt x="556" y="3"/>
                </a:lnTo>
                <a:lnTo>
                  <a:pt x="495" y="0"/>
                </a:lnTo>
                <a:lnTo>
                  <a:pt x="436" y="3"/>
                </a:lnTo>
                <a:lnTo>
                  <a:pt x="376" y="14"/>
                </a:lnTo>
                <a:lnTo>
                  <a:pt x="319" y="33"/>
                </a:lnTo>
                <a:lnTo>
                  <a:pt x="265" y="60"/>
                </a:lnTo>
                <a:lnTo>
                  <a:pt x="214" y="93"/>
                </a:lnTo>
                <a:lnTo>
                  <a:pt x="167" y="132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2" y="340"/>
                </a:lnTo>
                <a:lnTo>
                  <a:pt x="14" y="401"/>
                </a:lnTo>
                <a:lnTo>
                  <a:pt x="3" y="465"/>
                </a:lnTo>
                <a:lnTo>
                  <a:pt x="0" y="528"/>
                </a:lnTo>
                <a:lnTo>
                  <a:pt x="3" y="592"/>
                </a:lnTo>
                <a:lnTo>
                  <a:pt x="14" y="655"/>
                </a:lnTo>
                <a:lnTo>
                  <a:pt x="32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79"/>
                </a:lnTo>
                <a:lnTo>
                  <a:pt x="167" y="925"/>
                </a:lnTo>
                <a:lnTo>
                  <a:pt x="214" y="964"/>
                </a:lnTo>
                <a:lnTo>
                  <a:pt x="265" y="996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7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6"/>
                </a:lnTo>
                <a:lnTo>
                  <a:pt x="778" y="964"/>
                </a:lnTo>
                <a:lnTo>
                  <a:pt x="825" y="925"/>
                </a:lnTo>
                <a:lnTo>
                  <a:pt x="866" y="879"/>
                </a:lnTo>
                <a:lnTo>
                  <a:pt x="903" y="829"/>
                </a:lnTo>
                <a:lnTo>
                  <a:pt x="934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" name="Line 206"/>
          <p:cNvSpPr>
            <a:spLocks noChangeShapeType="1"/>
          </p:cNvSpPr>
          <p:nvPr/>
        </p:nvSpPr>
        <p:spPr bwMode="auto">
          <a:xfrm>
            <a:off x="4394138" y="2758773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" name="Line 207"/>
          <p:cNvSpPr>
            <a:spLocks noChangeShapeType="1"/>
          </p:cNvSpPr>
          <p:nvPr/>
        </p:nvSpPr>
        <p:spPr bwMode="auto">
          <a:xfrm>
            <a:off x="4319853" y="3091287"/>
            <a:ext cx="74286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0" name="Line 208"/>
          <p:cNvSpPr>
            <a:spLocks noChangeShapeType="1"/>
          </p:cNvSpPr>
          <p:nvPr/>
        </p:nvSpPr>
        <p:spPr bwMode="auto">
          <a:xfrm>
            <a:off x="4394138" y="322747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1" name="Line 209"/>
          <p:cNvSpPr>
            <a:spLocks noChangeShapeType="1"/>
          </p:cNvSpPr>
          <p:nvPr/>
        </p:nvSpPr>
        <p:spPr bwMode="auto">
          <a:xfrm>
            <a:off x="5124609" y="322747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2" name="Freeform 210"/>
          <p:cNvSpPr>
            <a:spLocks/>
          </p:cNvSpPr>
          <p:nvPr/>
        </p:nvSpPr>
        <p:spPr bwMode="auto">
          <a:xfrm>
            <a:off x="3279861" y="3519311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3" name="Freeform 211"/>
          <p:cNvSpPr>
            <a:spLocks/>
          </p:cNvSpPr>
          <p:nvPr/>
        </p:nvSpPr>
        <p:spPr bwMode="auto">
          <a:xfrm>
            <a:off x="3279861" y="3519311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4" name="Freeform 212"/>
          <p:cNvSpPr>
            <a:spLocks/>
          </p:cNvSpPr>
          <p:nvPr/>
        </p:nvSpPr>
        <p:spPr bwMode="auto">
          <a:xfrm>
            <a:off x="3297547" y="3519311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5" name="Freeform 213"/>
          <p:cNvSpPr>
            <a:spLocks/>
          </p:cNvSpPr>
          <p:nvPr/>
        </p:nvSpPr>
        <p:spPr bwMode="auto">
          <a:xfrm>
            <a:off x="3297547" y="3519311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6" name="Freeform 214"/>
          <p:cNvSpPr>
            <a:spLocks/>
          </p:cNvSpPr>
          <p:nvPr/>
        </p:nvSpPr>
        <p:spPr bwMode="auto">
          <a:xfrm>
            <a:off x="5490728" y="3519311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7" name="Freeform 215"/>
          <p:cNvSpPr>
            <a:spLocks/>
          </p:cNvSpPr>
          <p:nvPr/>
        </p:nvSpPr>
        <p:spPr bwMode="auto">
          <a:xfrm>
            <a:off x="5490728" y="3519311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8" name="Freeform 216"/>
          <p:cNvSpPr>
            <a:spLocks/>
          </p:cNvSpPr>
          <p:nvPr/>
        </p:nvSpPr>
        <p:spPr bwMode="auto">
          <a:xfrm>
            <a:off x="3279861" y="4610594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9" name="Freeform 217"/>
          <p:cNvSpPr>
            <a:spLocks/>
          </p:cNvSpPr>
          <p:nvPr/>
        </p:nvSpPr>
        <p:spPr bwMode="auto">
          <a:xfrm>
            <a:off x="3279861" y="4610594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0" name="Freeform 218"/>
          <p:cNvSpPr>
            <a:spLocks/>
          </p:cNvSpPr>
          <p:nvPr/>
        </p:nvSpPr>
        <p:spPr bwMode="auto">
          <a:xfrm>
            <a:off x="3297547" y="4610594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1" name="Freeform 219"/>
          <p:cNvSpPr>
            <a:spLocks/>
          </p:cNvSpPr>
          <p:nvPr/>
        </p:nvSpPr>
        <p:spPr bwMode="auto">
          <a:xfrm>
            <a:off x="3297547" y="4610594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2" name="Freeform 220"/>
          <p:cNvSpPr>
            <a:spLocks/>
          </p:cNvSpPr>
          <p:nvPr/>
        </p:nvSpPr>
        <p:spPr bwMode="auto">
          <a:xfrm>
            <a:off x="5490728" y="4610594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3" name="Freeform 221"/>
          <p:cNvSpPr>
            <a:spLocks/>
          </p:cNvSpPr>
          <p:nvPr/>
        </p:nvSpPr>
        <p:spPr bwMode="auto">
          <a:xfrm>
            <a:off x="5490728" y="4610594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4" name="Freeform 222"/>
          <p:cNvSpPr>
            <a:spLocks/>
          </p:cNvSpPr>
          <p:nvPr/>
        </p:nvSpPr>
        <p:spPr bwMode="auto">
          <a:xfrm>
            <a:off x="4977807" y="2389286"/>
            <a:ext cx="293603" cy="31306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9" y="464"/>
              </a:cxn>
              <a:cxn ang="0">
                <a:pos x="978" y="401"/>
              </a:cxn>
              <a:cxn ang="0">
                <a:pos x="960" y="340"/>
              </a:cxn>
              <a:cxn ang="0">
                <a:pos x="935" y="283"/>
              </a:cxn>
              <a:cxn ang="0">
                <a:pos x="904" y="228"/>
              </a:cxn>
              <a:cxn ang="0">
                <a:pos x="868" y="178"/>
              </a:cxn>
              <a:cxn ang="0">
                <a:pos x="825" y="132"/>
              </a:cxn>
              <a:cxn ang="0">
                <a:pos x="778" y="93"/>
              </a:cxn>
              <a:cxn ang="0">
                <a:pos x="727" y="59"/>
              </a:cxn>
              <a:cxn ang="0">
                <a:pos x="672" y="33"/>
              </a:cxn>
              <a:cxn ang="0">
                <a:pos x="615" y="14"/>
              </a:cxn>
              <a:cxn ang="0">
                <a:pos x="556" y="3"/>
              </a:cxn>
              <a:cxn ang="0">
                <a:pos x="496" y="0"/>
              </a:cxn>
              <a:cxn ang="0">
                <a:pos x="436" y="3"/>
              </a:cxn>
              <a:cxn ang="0">
                <a:pos x="377" y="14"/>
              </a:cxn>
              <a:cxn ang="0">
                <a:pos x="320" y="33"/>
              </a:cxn>
              <a:cxn ang="0">
                <a:pos x="266" y="59"/>
              </a:cxn>
              <a:cxn ang="0">
                <a:pos x="214" y="93"/>
              </a:cxn>
              <a:cxn ang="0">
                <a:pos x="167" y="132"/>
              </a:cxn>
              <a:cxn ang="0">
                <a:pos x="125" y="178"/>
              </a:cxn>
              <a:cxn ang="0">
                <a:pos x="88" y="228"/>
              </a:cxn>
              <a:cxn ang="0">
                <a:pos x="57" y="283"/>
              </a:cxn>
              <a:cxn ang="0">
                <a:pos x="33" y="340"/>
              </a:cxn>
              <a:cxn ang="0">
                <a:pos x="15" y="401"/>
              </a:cxn>
              <a:cxn ang="0">
                <a:pos x="4" y="464"/>
              </a:cxn>
              <a:cxn ang="0">
                <a:pos x="0" y="528"/>
              </a:cxn>
              <a:cxn ang="0">
                <a:pos x="4" y="592"/>
              </a:cxn>
              <a:cxn ang="0">
                <a:pos x="15" y="654"/>
              </a:cxn>
              <a:cxn ang="0">
                <a:pos x="33" y="715"/>
              </a:cxn>
              <a:cxn ang="0">
                <a:pos x="57" y="774"/>
              </a:cxn>
              <a:cxn ang="0">
                <a:pos x="88" y="829"/>
              </a:cxn>
              <a:cxn ang="0">
                <a:pos x="125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6" y="996"/>
              </a:cxn>
              <a:cxn ang="0">
                <a:pos x="320" y="1022"/>
              </a:cxn>
              <a:cxn ang="0">
                <a:pos x="377" y="1042"/>
              </a:cxn>
              <a:cxn ang="0">
                <a:pos x="436" y="1054"/>
              </a:cxn>
              <a:cxn ang="0">
                <a:pos x="496" y="1057"/>
              </a:cxn>
              <a:cxn ang="0">
                <a:pos x="556" y="1054"/>
              </a:cxn>
              <a:cxn ang="0">
                <a:pos x="615" y="1042"/>
              </a:cxn>
              <a:cxn ang="0">
                <a:pos x="672" y="1022"/>
              </a:cxn>
              <a:cxn ang="0">
                <a:pos x="727" y="996"/>
              </a:cxn>
              <a:cxn ang="0">
                <a:pos x="778" y="964"/>
              </a:cxn>
              <a:cxn ang="0">
                <a:pos x="825" y="925"/>
              </a:cxn>
              <a:cxn ang="0">
                <a:pos x="868" y="879"/>
              </a:cxn>
              <a:cxn ang="0">
                <a:pos x="904" y="829"/>
              </a:cxn>
              <a:cxn ang="0">
                <a:pos x="935" y="774"/>
              </a:cxn>
              <a:cxn ang="0">
                <a:pos x="960" y="715"/>
              </a:cxn>
              <a:cxn ang="0">
                <a:pos x="978" y="654"/>
              </a:cxn>
              <a:cxn ang="0">
                <a:pos x="989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9" y="464"/>
                </a:lnTo>
                <a:lnTo>
                  <a:pt x="978" y="401"/>
                </a:lnTo>
                <a:lnTo>
                  <a:pt x="960" y="340"/>
                </a:lnTo>
                <a:lnTo>
                  <a:pt x="935" y="283"/>
                </a:lnTo>
                <a:lnTo>
                  <a:pt x="904" y="228"/>
                </a:lnTo>
                <a:lnTo>
                  <a:pt x="868" y="178"/>
                </a:lnTo>
                <a:lnTo>
                  <a:pt x="825" y="132"/>
                </a:lnTo>
                <a:lnTo>
                  <a:pt x="778" y="93"/>
                </a:lnTo>
                <a:lnTo>
                  <a:pt x="727" y="59"/>
                </a:lnTo>
                <a:lnTo>
                  <a:pt x="672" y="33"/>
                </a:lnTo>
                <a:lnTo>
                  <a:pt x="615" y="14"/>
                </a:lnTo>
                <a:lnTo>
                  <a:pt x="556" y="3"/>
                </a:lnTo>
                <a:lnTo>
                  <a:pt x="496" y="0"/>
                </a:lnTo>
                <a:lnTo>
                  <a:pt x="436" y="3"/>
                </a:lnTo>
                <a:lnTo>
                  <a:pt x="377" y="14"/>
                </a:lnTo>
                <a:lnTo>
                  <a:pt x="320" y="33"/>
                </a:lnTo>
                <a:lnTo>
                  <a:pt x="266" y="59"/>
                </a:lnTo>
                <a:lnTo>
                  <a:pt x="214" y="93"/>
                </a:lnTo>
                <a:lnTo>
                  <a:pt x="167" y="132"/>
                </a:lnTo>
                <a:lnTo>
                  <a:pt x="125" y="178"/>
                </a:lnTo>
                <a:lnTo>
                  <a:pt x="88" y="228"/>
                </a:lnTo>
                <a:lnTo>
                  <a:pt x="57" y="283"/>
                </a:lnTo>
                <a:lnTo>
                  <a:pt x="33" y="340"/>
                </a:lnTo>
                <a:lnTo>
                  <a:pt x="15" y="401"/>
                </a:lnTo>
                <a:lnTo>
                  <a:pt x="4" y="464"/>
                </a:lnTo>
                <a:lnTo>
                  <a:pt x="0" y="528"/>
                </a:lnTo>
                <a:lnTo>
                  <a:pt x="4" y="592"/>
                </a:lnTo>
                <a:lnTo>
                  <a:pt x="15" y="654"/>
                </a:lnTo>
                <a:lnTo>
                  <a:pt x="33" y="715"/>
                </a:lnTo>
                <a:lnTo>
                  <a:pt x="57" y="774"/>
                </a:lnTo>
                <a:lnTo>
                  <a:pt x="88" y="829"/>
                </a:lnTo>
                <a:lnTo>
                  <a:pt x="125" y="879"/>
                </a:lnTo>
                <a:lnTo>
                  <a:pt x="167" y="925"/>
                </a:lnTo>
                <a:lnTo>
                  <a:pt x="214" y="964"/>
                </a:lnTo>
                <a:lnTo>
                  <a:pt x="266" y="996"/>
                </a:lnTo>
                <a:lnTo>
                  <a:pt x="320" y="1022"/>
                </a:lnTo>
                <a:lnTo>
                  <a:pt x="377" y="1042"/>
                </a:lnTo>
                <a:lnTo>
                  <a:pt x="436" y="1054"/>
                </a:lnTo>
                <a:lnTo>
                  <a:pt x="496" y="1057"/>
                </a:lnTo>
                <a:lnTo>
                  <a:pt x="556" y="1054"/>
                </a:lnTo>
                <a:lnTo>
                  <a:pt x="615" y="1042"/>
                </a:lnTo>
                <a:lnTo>
                  <a:pt x="672" y="1022"/>
                </a:lnTo>
                <a:lnTo>
                  <a:pt x="727" y="996"/>
                </a:lnTo>
                <a:lnTo>
                  <a:pt x="778" y="964"/>
                </a:lnTo>
                <a:lnTo>
                  <a:pt x="825" y="925"/>
                </a:lnTo>
                <a:lnTo>
                  <a:pt x="868" y="879"/>
                </a:lnTo>
                <a:lnTo>
                  <a:pt x="904" y="829"/>
                </a:lnTo>
                <a:lnTo>
                  <a:pt x="935" y="774"/>
                </a:lnTo>
                <a:lnTo>
                  <a:pt x="960" y="715"/>
                </a:lnTo>
                <a:lnTo>
                  <a:pt x="978" y="654"/>
                </a:lnTo>
                <a:lnTo>
                  <a:pt x="989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5" name="Line 223"/>
          <p:cNvSpPr>
            <a:spLocks noChangeShapeType="1"/>
          </p:cNvSpPr>
          <p:nvPr/>
        </p:nvSpPr>
        <p:spPr bwMode="auto">
          <a:xfrm>
            <a:off x="3661898" y="353876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6" name="Line 224"/>
          <p:cNvSpPr>
            <a:spLocks noChangeShapeType="1"/>
          </p:cNvSpPr>
          <p:nvPr/>
        </p:nvSpPr>
        <p:spPr bwMode="auto">
          <a:xfrm>
            <a:off x="3589383" y="3871280"/>
            <a:ext cx="72517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7" name="Line 225"/>
          <p:cNvSpPr>
            <a:spLocks noChangeShapeType="1"/>
          </p:cNvSpPr>
          <p:nvPr/>
        </p:nvSpPr>
        <p:spPr bwMode="auto">
          <a:xfrm>
            <a:off x="3661898" y="4005701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8" name="Line 226"/>
          <p:cNvSpPr>
            <a:spLocks noChangeShapeType="1"/>
          </p:cNvSpPr>
          <p:nvPr/>
        </p:nvSpPr>
        <p:spPr bwMode="auto">
          <a:xfrm>
            <a:off x="4394138" y="353876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9" name="Line 227"/>
          <p:cNvSpPr>
            <a:spLocks noChangeShapeType="1"/>
          </p:cNvSpPr>
          <p:nvPr/>
        </p:nvSpPr>
        <p:spPr bwMode="auto">
          <a:xfrm>
            <a:off x="4319853" y="3871280"/>
            <a:ext cx="74286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0" name="Line 228"/>
          <p:cNvSpPr>
            <a:spLocks noChangeShapeType="1"/>
          </p:cNvSpPr>
          <p:nvPr/>
        </p:nvSpPr>
        <p:spPr bwMode="auto">
          <a:xfrm>
            <a:off x="4394138" y="4005701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1" name="Line 229"/>
          <p:cNvSpPr>
            <a:spLocks noChangeShapeType="1"/>
          </p:cNvSpPr>
          <p:nvPr/>
        </p:nvSpPr>
        <p:spPr bwMode="auto">
          <a:xfrm>
            <a:off x="5124609" y="353876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2" name="Line 230"/>
          <p:cNvSpPr>
            <a:spLocks noChangeShapeType="1"/>
          </p:cNvSpPr>
          <p:nvPr/>
        </p:nvSpPr>
        <p:spPr bwMode="auto">
          <a:xfrm>
            <a:off x="5052092" y="3871280"/>
            <a:ext cx="72517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3" name="Line 231"/>
          <p:cNvSpPr>
            <a:spLocks noChangeShapeType="1"/>
          </p:cNvSpPr>
          <p:nvPr/>
        </p:nvSpPr>
        <p:spPr bwMode="auto">
          <a:xfrm>
            <a:off x="5124609" y="4005701"/>
            <a:ext cx="1770" cy="62435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44" name="Group 43"/>
          <p:cNvGrpSpPr/>
          <p:nvPr/>
        </p:nvGrpSpPr>
        <p:grpSpPr>
          <a:xfrm>
            <a:off x="3589383" y="4630051"/>
            <a:ext cx="74286" cy="779995"/>
            <a:chOff x="3827463" y="3973513"/>
            <a:chExt cx="66675" cy="700088"/>
          </a:xfrm>
        </p:grpSpPr>
        <p:sp>
          <p:nvSpPr>
            <p:cNvPr id="45" name="Line 238"/>
            <p:cNvSpPr>
              <a:spLocks noChangeShapeType="1"/>
            </p:cNvSpPr>
            <p:nvPr/>
          </p:nvSpPr>
          <p:spPr bwMode="auto">
            <a:xfrm>
              <a:off x="3892550" y="3973513"/>
              <a:ext cx="1588" cy="279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46" name="Line 239"/>
            <p:cNvSpPr>
              <a:spLocks noChangeShapeType="1"/>
            </p:cNvSpPr>
            <p:nvPr/>
          </p:nvSpPr>
          <p:spPr bwMode="auto">
            <a:xfrm>
              <a:off x="3827463" y="4271963"/>
              <a:ext cx="65088" cy="1206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47" name="Line 240"/>
            <p:cNvSpPr>
              <a:spLocks noChangeShapeType="1"/>
            </p:cNvSpPr>
            <p:nvPr/>
          </p:nvSpPr>
          <p:spPr bwMode="auto">
            <a:xfrm>
              <a:off x="3892550" y="4392613"/>
              <a:ext cx="1588" cy="2809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sp>
        <p:nvSpPr>
          <p:cNvPr id="48" name="Rectangle 243"/>
          <p:cNvSpPr>
            <a:spLocks noChangeArrowheads="1"/>
          </p:cNvSpPr>
          <p:nvPr/>
        </p:nvSpPr>
        <p:spPr bwMode="auto">
          <a:xfrm>
            <a:off x="5088200" y="2468100"/>
            <a:ext cx="178638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G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Line 244"/>
          <p:cNvSpPr>
            <a:spLocks noChangeShapeType="1"/>
          </p:cNvSpPr>
          <p:nvPr/>
        </p:nvSpPr>
        <p:spPr bwMode="auto">
          <a:xfrm flipH="1">
            <a:off x="3881217" y="1547216"/>
            <a:ext cx="293603" cy="8489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0" name="Line 245"/>
          <p:cNvSpPr>
            <a:spLocks noChangeShapeType="1"/>
          </p:cNvSpPr>
          <p:nvPr/>
        </p:nvSpPr>
        <p:spPr bwMode="auto">
          <a:xfrm flipH="1">
            <a:off x="3881217" y="1625039"/>
            <a:ext cx="293603" cy="8489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1" name="Line 246"/>
          <p:cNvSpPr>
            <a:spLocks noChangeShapeType="1"/>
          </p:cNvSpPr>
          <p:nvPr/>
        </p:nvSpPr>
        <p:spPr bwMode="auto">
          <a:xfrm flipH="1">
            <a:off x="3881217" y="1469393"/>
            <a:ext cx="293603" cy="8313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2" name="Rectangle 248"/>
          <p:cNvSpPr>
            <a:spLocks noChangeArrowheads="1"/>
          </p:cNvSpPr>
          <p:nvPr/>
        </p:nvSpPr>
        <p:spPr bwMode="auto">
          <a:xfrm>
            <a:off x="5515491" y="3351284"/>
            <a:ext cx="162720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249"/>
          <p:cNvSpPr>
            <a:spLocks noChangeArrowheads="1"/>
          </p:cNvSpPr>
          <p:nvPr/>
        </p:nvSpPr>
        <p:spPr bwMode="auto">
          <a:xfrm>
            <a:off x="5519028" y="4444337"/>
            <a:ext cx="16979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250"/>
          <p:cNvSpPr>
            <a:spLocks noChangeArrowheads="1"/>
          </p:cNvSpPr>
          <p:nvPr/>
        </p:nvSpPr>
        <p:spPr bwMode="auto">
          <a:xfrm>
            <a:off x="4795632" y="1793066"/>
            <a:ext cx="162720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Line 251"/>
          <p:cNvSpPr>
            <a:spLocks noChangeShapeType="1"/>
          </p:cNvSpPr>
          <p:nvPr/>
        </p:nvSpPr>
        <p:spPr bwMode="auto">
          <a:xfrm flipV="1">
            <a:off x="4613457" y="1573747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6" name="Line 252"/>
          <p:cNvSpPr>
            <a:spLocks noChangeShapeType="1"/>
          </p:cNvSpPr>
          <p:nvPr/>
        </p:nvSpPr>
        <p:spPr bwMode="auto">
          <a:xfrm>
            <a:off x="4613457" y="1777146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7" name="Line 253"/>
          <p:cNvSpPr>
            <a:spLocks noChangeShapeType="1"/>
          </p:cNvSpPr>
          <p:nvPr/>
        </p:nvSpPr>
        <p:spPr bwMode="auto">
          <a:xfrm flipH="1">
            <a:off x="4576314" y="1777146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" name="Line 254"/>
          <p:cNvSpPr>
            <a:spLocks noChangeShapeType="1"/>
          </p:cNvSpPr>
          <p:nvPr/>
        </p:nvSpPr>
        <p:spPr bwMode="auto">
          <a:xfrm flipV="1">
            <a:off x="4576314" y="1923949"/>
            <a:ext cx="51293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9" name="Line 255"/>
          <p:cNvSpPr>
            <a:spLocks noChangeShapeType="1"/>
          </p:cNvSpPr>
          <p:nvPr/>
        </p:nvSpPr>
        <p:spPr bwMode="auto">
          <a:xfrm flipV="1">
            <a:off x="4576314" y="1904493"/>
            <a:ext cx="19456" cy="74286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0" name="Line 256"/>
          <p:cNvSpPr>
            <a:spLocks noChangeShapeType="1"/>
          </p:cNvSpPr>
          <p:nvPr/>
        </p:nvSpPr>
        <p:spPr bwMode="auto">
          <a:xfrm flipV="1">
            <a:off x="5343928" y="3133736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1" name="Line 257"/>
          <p:cNvSpPr>
            <a:spLocks noChangeShapeType="1"/>
          </p:cNvSpPr>
          <p:nvPr/>
        </p:nvSpPr>
        <p:spPr bwMode="auto">
          <a:xfrm>
            <a:off x="5343928" y="3335367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2" name="Line 258"/>
          <p:cNvSpPr>
            <a:spLocks noChangeShapeType="1"/>
          </p:cNvSpPr>
          <p:nvPr/>
        </p:nvSpPr>
        <p:spPr bwMode="auto">
          <a:xfrm flipH="1">
            <a:off x="5306784" y="3335367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3" name="Line 259"/>
          <p:cNvSpPr>
            <a:spLocks noChangeShapeType="1"/>
          </p:cNvSpPr>
          <p:nvPr/>
        </p:nvSpPr>
        <p:spPr bwMode="auto">
          <a:xfrm flipV="1">
            <a:off x="5306784" y="3483937"/>
            <a:ext cx="53061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4" name="Line 260"/>
          <p:cNvSpPr>
            <a:spLocks noChangeShapeType="1"/>
          </p:cNvSpPr>
          <p:nvPr/>
        </p:nvSpPr>
        <p:spPr bwMode="auto">
          <a:xfrm flipV="1">
            <a:off x="5306784" y="3462713"/>
            <a:ext cx="19456" cy="76054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5" name="Line 261"/>
          <p:cNvSpPr>
            <a:spLocks noChangeShapeType="1"/>
          </p:cNvSpPr>
          <p:nvPr/>
        </p:nvSpPr>
        <p:spPr bwMode="auto">
          <a:xfrm flipV="1">
            <a:off x="5343928" y="4225020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6" name="Line 262"/>
          <p:cNvSpPr>
            <a:spLocks noChangeShapeType="1"/>
          </p:cNvSpPr>
          <p:nvPr/>
        </p:nvSpPr>
        <p:spPr bwMode="auto">
          <a:xfrm>
            <a:off x="5343928" y="4426650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7" name="Line 263"/>
          <p:cNvSpPr>
            <a:spLocks noChangeShapeType="1"/>
          </p:cNvSpPr>
          <p:nvPr/>
        </p:nvSpPr>
        <p:spPr bwMode="auto">
          <a:xfrm flipH="1">
            <a:off x="5306784" y="4426650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8" name="Line 264"/>
          <p:cNvSpPr>
            <a:spLocks noChangeShapeType="1"/>
          </p:cNvSpPr>
          <p:nvPr/>
        </p:nvSpPr>
        <p:spPr bwMode="auto">
          <a:xfrm flipV="1">
            <a:off x="5306784" y="4575221"/>
            <a:ext cx="53061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9" name="Line 265"/>
          <p:cNvSpPr>
            <a:spLocks noChangeShapeType="1"/>
          </p:cNvSpPr>
          <p:nvPr/>
        </p:nvSpPr>
        <p:spPr bwMode="auto">
          <a:xfrm flipV="1">
            <a:off x="5306784" y="4553997"/>
            <a:ext cx="19456" cy="76054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0" name="Line 271"/>
          <p:cNvSpPr>
            <a:spLocks noChangeShapeType="1"/>
          </p:cNvSpPr>
          <p:nvPr/>
        </p:nvSpPr>
        <p:spPr bwMode="auto">
          <a:xfrm>
            <a:off x="4394138" y="3383121"/>
            <a:ext cx="73047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1" name="Line 272"/>
          <p:cNvSpPr>
            <a:spLocks noChangeShapeType="1"/>
          </p:cNvSpPr>
          <p:nvPr/>
        </p:nvSpPr>
        <p:spPr bwMode="auto">
          <a:xfrm flipV="1">
            <a:off x="4394138" y="3361897"/>
            <a:ext cx="70747" cy="2122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2" name="Line 273"/>
          <p:cNvSpPr>
            <a:spLocks noChangeShapeType="1"/>
          </p:cNvSpPr>
          <p:nvPr/>
        </p:nvSpPr>
        <p:spPr bwMode="auto">
          <a:xfrm>
            <a:off x="4394138" y="3383121"/>
            <a:ext cx="70747" cy="1945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3" name="Line 274"/>
          <p:cNvSpPr>
            <a:spLocks noChangeShapeType="1"/>
          </p:cNvSpPr>
          <p:nvPr/>
        </p:nvSpPr>
        <p:spPr bwMode="auto">
          <a:xfrm flipH="1">
            <a:off x="5053862" y="3383121"/>
            <a:ext cx="70747" cy="1945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4" name="Rectangle 275"/>
          <p:cNvSpPr>
            <a:spLocks noChangeArrowheads="1"/>
          </p:cNvSpPr>
          <p:nvPr/>
        </p:nvSpPr>
        <p:spPr bwMode="auto">
          <a:xfrm>
            <a:off x="4611688" y="3239857"/>
            <a:ext cx="282991" cy="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10 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Line 276"/>
          <p:cNvSpPr>
            <a:spLocks noChangeShapeType="1"/>
          </p:cNvSpPr>
          <p:nvPr/>
        </p:nvSpPr>
        <p:spPr bwMode="auto">
          <a:xfrm flipH="1" flipV="1">
            <a:off x="5053862" y="3361897"/>
            <a:ext cx="70747" cy="2122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6" name="Rectangle 277"/>
          <p:cNvSpPr>
            <a:spLocks noChangeArrowheads="1"/>
          </p:cNvSpPr>
          <p:nvPr/>
        </p:nvSpPr>
        <p:spPr bwMode="auto">
          <a:xfrm>
            <a:off x="3575233" y="487769"/>
            <a:ext cx="1072281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Напојна мрежа</a:t>
            </a:r>
            <a:endParaRPr kumimoji="0" lang="sr-Latn-C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ectangle 280"/>
          <p:cNvSpPr>
            <a:spLocks noChangeArrowheads="1"/>
          </p:cNvSpPr>
          <p:nvPr/>
        </p:nvSpPr>
        <p:spPr bwMode="auto">
          <a:xfrm>
            <a:off x="3729108" y="671713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Rectangle 281"/>
          <p:cNvSpPr>
            <a:spLocks noChangeArrowheads="1"/>
          </p:cNvSpPr>
          <p:nvPr/>
        </p:nvSpPr>
        <p:spPr bwMode="auto">
          <a:xfrm>
            <a:off x="3838768" y="733616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ectangle 282"/>
          <p:cNvSpPr>
            <a:spLocks noChangeArrowheads="1"/>
          </p:cNvSpPr>
          <p:nvPr/>
        </p:nvSpPr>
        <p:spPr bwMode="auto">
          <a:xfrm>
            <a:off x="3881217" y="671713"/>
            <a:ext cx="54829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 kV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83"/>
          <p:cNvSpPr>
            <a:spLocks noChangeArrowheads="1"/>
          </p:cNvSpPr>
          <p:nvPr/>
        </p:nvSpPr>
        <p:spPr bwMode="auto">
          <a:xfrm>
            <a:off x="3502716" y="853888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ectangle 284"/>
          <p:cNvSpPr>
            <a:spLocks noChangeArrowheads="1"/>
          </p:cNvSpPr>
          <p:nvPr/>
        </p:nvSpPr>
        <p:spPr bwMode="auto">
          <a:xfrm>
            <a:off x="3587614" y="915793"/>
            <a:ext cx="327208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3ksmax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285"/>
          <p:cNvSpPr>
            <a:spLocks noChangeArrowheads="1"/>
          </p:cNvSpPr>
          <p:nvPr/>
        </p:nvSpPr>
        <p:spPr bwMode="auto">
          <a:xfrm>
            <a:off x="3856455" y="853888"/>
            <a:ext cx="80475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=500 MVA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ectangle 286"/>
          <p:cNvSpPr>
            <a:spLocks noChangeArrowheads="1"/>
          </p:cNvSpPr>
          <p:nvPr/>
        </p:nvSpPr>
        <p:spPr bwMode="auto">
          <a:xfrm>
            <a:off x="2538778" y="1264225"/>
            <a:ext cx="8608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Ваздушни вод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ectangle 289"/>
          <p:cNvSpPr>
            <a:spLocks noChangeArrowheads="1"/>
          </p:cNvSpPr>
          <p:nvPr/>
        </p:nvSpPr>
        <p:spPr bwMode="auto">
          <a:xfrm>
            <a:off x="2653743" y="1449939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ectangle 290"/>
          <p:cNvSpPr>
            <a:spLocks noChangeArrowheads="1"/>
          </p:cNvSpPr>
          <p:nvPr/>
        </p:nvSpPr>
        <p:spPr bwMode="auto">
          <a:xfrm>
            <a:off x="2761634" y="1511842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291"/>
          <p:cNvSpPr>
            <a:spLocks noChangeArrowheads="1"/>
          </p:cNvSpPr>
          <p:nvPr/>
        </p:nvSpPr>
        <p:spPr bwMode="auto">
          <a:xfrm>
            <a:off x="2805850" y="1449939"/>
            <a:ext cx="54829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 kV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292"/>
          <p:cNvSpPr>
            <a:spLocks noChangeArrowheads="1"/>
          </p:cNvSpPr>
          <p:nvPr/>
        </p:nvSpPr>
        <p:spPr bwMode="auto">
          <a:xfrm>
            <a:off x="2338916" y="1633883"/>
            <a:ext cx="52530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l=2km;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293"/>
          <p:cNvSpPr>
            <a:spLocks noChangeArrowheads="1"/>
          </p:cNvSpPr>
          <p:nvPr/>
        </p:nvSpPr>
        <p:spPr bwMode="auto">
          <a:xfrm>
            <a:off x="2777551" y="1633883"/>
            <a:ext cx="24938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294"/>
          <p:cNvSpPr>
            <a:spLocks noChangeArrowheads="1"/>
          </p:cNvSpPr>
          <p:nvPr/>
        </p:nvSpPr>
        <p:spPr bwMode="auto">
          <a:xfrm>
            <a:off x="2954421" y="1633883"/>
            <a:ext cx="67387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;3x50mm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Rectangle 295"/>
          <p:cNvSpPr>
            <a:spLocks noChangeArrowheads="1"/>
          </p:cNvSpPr>
          <p:nvPr/>
        </p:nvSpPr>
        <p:spPr bwMode="auto">
          <a:xfrm>
            <a:off x="3532784" y="1633883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Rectangle 296"/>
          <p:cNvSpPr>
            <a:spLocks noChangeArrowheads="1"/>
          </p:cNvSpPr>
          <p:nvPr/>
        </p:nvSpPr>
        <p:spPr bwMode="auto">
          <a:xfrm>
            <a:off x="2216876" y="2212246"/>
            <a:ext cx="101951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Трансформатори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297"/>
          <p:cNvSpPr>
            <a:spLocks noChangeArrowheads="1"/>
          </p:cNvSpPr>
          <p:nvPr/>
        </p:nvSpPr>
        <p:spPr bwMode="auto">
          <a:xfrm>
            <a:off x="2305311" y="2394422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298"/>
          <p:cNvSpPr>
            <a:spLocks noChangeArrowheads="1"/>
          </p:cNvSpPr>
          <p:nvPr/>
        </p:nvSpPr>
        <p:spPr bwMode="auto">
          <a:xfrm>
            <a:off x="2388439" y="2456325"/>
            <a:ext cx="141496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Rectangle 299"/>
          <p:cNvSpPr>
            <a:spLocks noChangeArrowheads="1"/>
          </p:cNvSpPr>
          <p:nvPr/>
        </p:nvSpPr>
        <p:spPr bwMode="auto">
          <a:xfrm>
            <a:off x="2483949" y="2394422"/>
            <a:ext cx="64557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=1 MVA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Rectangle 300"/>
          <p:cNvSpPr>
            <a:spLocks noChangeArrowheads="1"/>
          </p:cNvSpPr>
          <p:nvPr/>
        </p:nvSpPr>
        <p:spPr bwMode="auto">
          <a:xfrm>
            <a:off x="2457418" y="2576596"/>
            <a:ext cx="14326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Rectangle 301"/>
          <p:cNvSpPr>
            <a:spLocks noChangeArrowheads="1"/>
          </p:cNvSpPr>
          <p:nvPr/>
        </p:nvSpPr>
        <p:spPr bwMode="auto">
          <a:xfrm>
            <a:off x="2533472" y="2638501"/>
            <a:ext cx="120271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ks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Rectangle 302"/>
          <p:cNvSpPr>
            <a:spLocks noChangeArrowheads="1"/>
          </p:cNvSpPr>
          <p:nvPr/>
        </p:nvSpPr>
        <p:spPr bwMode="auto">
          <a:xfrm>
            <a:off x="2609526" y="2576596"/>
            <a:ext cx="36612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=5%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Rectangle 303"/>
          <p:cNvSpPr>
            <a:spLocks noChangeArrowheads="1"/>
          </p:cNvSpPr>
          <p:nvPr/>
        </p:nvSpPr>
        <p:spPr bwMode="auto">
          <a:xfrm>
            <a:off x="2430887" y="2760540"/>
            <a:ext cx="11673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r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Rectangle 304"/>
          <p:cNvSpPr>
            <a:spLocks noChangeArrowheads="1"/>
          </p:cNvSpPr>
          <p:nvPr/>
        </p:nvSpPr>
        <p:spPr bwMode="auto">
          <a:xfrm>
            <a:off x="2482180" y="2822446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Rectangle 305"/>
          <p:cNvSpPr>
            <a:spLocks noChangeArrowheads="1"/>
          </p:cNvSpPr>
          <p:nvPr/>
        </p:nvSpPr>
        <p:spPr bwMode="auto">
          <a:xfrm>
            <a:off x="2506941" y="2760540"/>
            <a:ext cx="18748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/x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Rectangle 306"/>
          <p:cNvSpPr>
            <a:spLocks noChangeArrowheads="1"/>
          </p:cNvSpPr>
          <p:nvPr/>
        </p:nvSpPr>
        <p:spPr bwMode="auto">
          <a:xfrm>
            <a:off x="2623676" y="2822446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Rectangle 307"/>
          <p:cNvSpPr>
            <a:spLocks noChangeArrowheads="1"/>
          </p:cNvSpPr>
          <p:nvPr/>
        </p:nvSpPr>
        <p:spPr bwMode="auto">
          <a:xfrm>
            <a:off x="2648437" y="2760540"/>
            <a:ext cx="353739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=0.2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Rectangle 308"/>
          <p:cNvSpPr>
            <a:spLocks noChangeArrowheads="1"/>
          </p:cNvSpPr>
          <p:nvPr/>
        </p:nvSpPr>
        <p:spPr bwMode="auto">
          <a:xfrm>
            <a:off x="2147896" y="2946254"/>
            <a:ext cx="18748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Rectangle 309"/>
          <p:cNvSpPr>
            <a:spLocks noChangeArrowheads="1"/>
          </p:cNvSpPr>
          <p:nvPr/>
        </p:nvSpPr>
        <p:spPr bwMode="auto">
          <a:xfrm>
            <a:off x="2264630" y="3008157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Rectangle 310"/>
          <p:cNvSpPr>
            <a:spLocks noChangeArrowheads="1"/>
          </p:cNvSpPr>
          <p:nvPr/>
        </p:nvSpPr>
        <p:spPr bwMode="auto">
          <a:xfrm>
            <a:off x="2289392" y="2946254"/>
            <a:ext cx="102584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=20kV/0.41kV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Rectangle 311"/>
          <p:cNvSpPr>
            <a:spLocks noChangeArrowheads="1"/>
          </p:cNvSpPr>
          <p:nvPr/>
        </p:nvSpPr>
        <p:spPr bwMode="auto">
          <a:xfrm>
            <a:off x="5497200" y="2127348"/>
            <a:ext cx="61715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Генератор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Rectangle 312"/>
          <p:cNvSpPr>
            <a:spLocks noChangeArrowheads="1"/>
          </p:cNvSpPr>
          <p:nvPr/>
        </p:nvSpPr>
        <p:spPr bwMode="auto">
          <a:xfrm>
            <a:off x="5516656" y="2309524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Rectangle 313"/>
          <p:cNvSpPr>
            <a:spLocks noChangeArrowheads="1"/>
          </p:cNvSpPr>
          <p:nvPr/>
        </p:nvSpPr>
        <p:spPr bwMode="auto">
          <a:xfrm>
            <a:off x="5624547" y="2371427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Rectangle 314"/>
          <p:cNvSpPr>
            <a:spLocks noChangeArrowheads="1"/>
          </p:cNvSpPr>
          <p:nvPr/>
        </p:nvSpPr>
        <p:spPr bwMode="auto">
          <a:xfrm>
            <a:off x="5668763" y="2309524"/>
            <a:ext cx="50761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=410V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Rectangle 315"/>
          <p:cNvSpPr>
            <a:spLocks noChangeArrowheads="1"/>
          </p:cNvSpPr>
          <p:nvPr/>
        </p:nvSpPr>
        <p:spPr bwMode="auto">
          <a:xfrm>
            <a:off x="5456520" y="2491699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Rectangle 316"/>
          <p:cNvSpPr>
            <a:spLocks noChangeArrowheads="1"/>
          </p:cNvSpPr>
          <p:nvPr/>
        </p:nvSpPr>
        <p:spPr bwMode="auto">
          <a:xfrm>
            <a:off x="5539649" y="2553604"/>
            <a:ext cx="13088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Rectangle 317"/>
          <p:cNvSpPr>
            <a:spLocks noChangeArrowheads="1"/>
          </p:cNvSpPr>
          <p:nvPr/>
        </p:nvSpPr>
        <p:spPr bwMode="auto">
          <a:xfrm>
            <a:off x="5626314" y="2491699"/>
            <a:ext cx="60489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=1MVA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Rectangle 318"/>
          <p:cNvSpPr>
            <a:spLocks noChangeArrowheads="1"/>
          </p:cNvSpPr>
          <p:nvPr/>
        </p:nvSpPr>
        <p:spPr bwMode="auto">
          <a:xfrm>
            <a:off x="5557336" y="2673876"/>
            <a:ext cx="583669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x''=15%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Rectangle 319"/>
          <p:cNvSpPr>
            <a:spLocks noChangeArrowheads="1"/>
          </p:cNvSpPr>
          <p:nvPr/>
        </p:nvSpPr>
        <p:spPr bwMode="auto">
          <a:xfrm>
            <a:off x="5796713" y="3289381"/>
            <a:ext cx="79348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Сабирнице</a:t>
            </a: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B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Rectangle 320"/>
          <p:cNvSpPr>
            <a:spLocks noChangeArrowheads="1"/>
          </p:cNvSpPr>
          <p:nvPr/>
        </p:nvSpPr>
        <p:spPr bwMode="auto">
          <a:xfrm>
            <a:off x="5708279" y="3471556"/>
            <a:ext cx="3024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Cu;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Rectangle 321"/>
          <p:cNvSpPr>
            <a:spLocks noChangeArrowheads="1"/>
          </p:cNvSpPr>
          <p:nvPr/>
        </p:nvSpPr>
        <p:spPr bwMode="auto">
          <a:xfrm>
            <a:off x="5934672" y="3471556"/>
            <a:ext cx="7092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3x400mm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Rectangle 322"/>
          <p:cNvSpPr>
            <a:spLocks noChangeArrowheads="1"/>
          </p:cNvSpPr>
          <p:nvPr/>
        </p:nvSpPr>
        <p:spPr bwMode="auto">
          <a:xfrm>
            <a:off x="6548408" y="3471556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Rectangle 323"/>
          <p:cNvSpPr>
            <a:spLocks noChangeArrowheads="1"/>
          </p:cNvSpPr>
          <p:nvPr/>
        </p:nvSpPr>
        <p:spPr bwMode="auto">
          <a:xfrm>
            <a:off x="2724490" y="3754547"/>
            <a:ext cx="66043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Прекидачи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Rectangle 326"/>
          <p:cNvSpPr>
            <a:spLocks noChangeArrowheads="1"/>
          </p:cNvSpPr>
          <p:nvPr/>
        </p:nvSpPr>
        <p:spPr bwMode="auto">
          <a:xfrm>
            <a:off x="2666124" y="3934954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Rectangle 327"/>
          <p:cNvSpPr>
            <a:spLocks noChangeArrowheads="1"/>
          </p:cNvSpPr>
          <p:nvPr/>
        </p:nvSpPr>
        <p:spPr bwMode="auto">
          <a:xfrm>
            <a:off x="2775783" y="3996858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Rectangle 328"/>
          <p:cNvSpPr>
            <a:spLocks noChangeArrowheads="1"/>
          </p:cNvSpPr>
          <p:nvPr/>
        </p:nvSpPr>
        <p:spPr bwMode="auto">
          <a:xfrm>
            <a:off x="2818233" y="3934954"/>
            <a:ext cx="55714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=0.15m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Freeform 329"/>
          <p:cNvSpPr>
            <a:spLocks/>
          </p:cNvSpPr>
          <p:nvPr/>
        </p:nvSpPr>
        <p:spPr bwMode="auto">
          <a:xfrm>
            <a:off x="3240950" y="639876"/>
            <a:ext cx="1574138" cy="558907"/>
          </a:xfrm>
          <a:custGeom>
            <a:avLst/>
            <a:gdLst/>
            <a:ahLst/>
            <a:cxnLst>
              <a:cxn ang="0">
                <a:pos x="2" y="84"/>
              </a:cxn>
              <a:cxn ang="0">
                <a:pos x="23" y="249"/>
              </a:cxn>
              <a:cxn ang="0">
                <a:pos x="64" y="413"/>
              </a:cxn>
              <a:cxn ang="0">
                <a:pos x="123" y="573"/>
              </a:cxn>
              <a:cxn ang="0">
                <a:pos x="203" y="728"/>
              </a:cxn>
              <a:cxn ang="0">
                <a:pos x="301" y="879"/>
              </a:cxn>
              <a:cxn ang="0">
                <a:pos x="418" y="1022"/>
              </a:cxn>
              <a:cxn ang="0">
                <a:pos x="551" y="1158"/>
              </a:cxn>
              <a:cxn ang="0">
                <a:pos x="702" y="1285"/>
              </a:cxn>
              <a:cxn ang="0">
                <a:pos x="866" y="1402"/>
              </a:cxn>
              <a:cxn ang="0">
                <a:pos x="1045" y="1510"/>
              </a:cxn>
              <a:cxn ang="0">
                <a:pos x="1235" y="1604"/>
              </a:cxn>
              <a:cxn ang="0">
                <a:pos x="1437" y="1688"/>
              </a:cxn>
              <a:cxn ang="0">
                <a:pos x="1648" y="1757"/>
              </a:cxn>
              <a:cxn ang="0">
                <a:pos x="1866" y="1814"/>
              </a:cxn>
              <a:cxn ang="0">
                <a:pos x="2092" y="1857"/>
              </a:cxn>
              <a:cxn ang="0">
                <a:pos x="2321" y="1886"/>
              </a:cxn>
              <a:cxn ang="0">
                <a:pos x="2553" y="1900"/>
              </a:cxn>
              <a:cxn ang="0">
                <a:pos x="2786" y="1900"/>
              </a:cxn>
              <a:cxn ang="0">
                <a:pos x="3018" y="1886"/>
              </a:cxn>
              <a:cxn ang="0">
                <a:pos x="3248" y="1857"/>
              </a:cxn>
              <a:cxn ang="0">
                <a:pos x="3472" y="1814"/>
              </a:cxn>
              <a:cxn ang="0">
                <a:pos x="3690" y="1757"/>
              </a:cxn>
              <a:cxn ang="0">
                <a:pos x="3902" y="1688"/>
              </a:cxn>
              <a:cxn ang="0">
                <a:pos x="4103" y="1604"/>
              </a:cxn>
              <a:cxn ang="0">
                <a:pos x="4295" y="1510"/>
              </a:cxn>
              <a:cxn ang="0">
                <a:pos x="4473" y="1402"/>
              </a:cxn>
              <a:cxn ang="0">
                <a:pos x="4638" y="1285"/>
              </a:cxn>
              <a:cxn ang="0">
                <a:pos x="4787" y="1158"/>
              </a:cxn>
              <a:cxn ang="0">
                <a:pos x="4920" y="1022"/>
              </a:cxn>
              <a:cxn ang="0">
                <a:pos x="5037" y="879"/>
              </a:cxn>
              <a:cxn ang="0">
                <a:pos x="5135" y="728"/>
              </a:cxn>
              <a:cxn ang="0">
                <a:pos x="5215" y="573"/>
              </a:cxn>
              <a:cxn ang="0">
                <a:pos x="5276" y="413"/>
              </a:cxn>
              <a:cxn ang="0">
                <a:pos x="5316" y="249"/>
              </a:cxn>
              <a:cxn ang="0">
                <a:pos x="5336" y="84"/>
              </a:cxn>
            </a:cxnLst>
            <a:rect l="0" t="0" r="r" b="b"/>
            <a:pathLst>
              <a:path w="5338" h="1901">
                <a:moveTo>
                  <a:pt x="0" y="0"/>
                </a:moveTo>
                <a:lnTo>
                  <a:pt x="2" y="84"/>
                </a:lnTo>
                <a:lnTo>
                  <a:pt x="10" y="166"/>
                </a:lnTo>
                <a:lnTo>
                  <a:pt x="23" y="249"/>
                </a:lnTo>
                <a:lnTo>
                  <a:pt x="40" y="330"/>
                </a:lnTo>
                <a:lnTo>
                  <a:pt x="64" y="413"/>
                </a:lnTo>
                <a:lnTo>
                  <a:pt x="91" y="493"/>
                </a:lnTo>
                <a:lnTo>
                  <a:pt x="123" y="573"/>
                </a:lnTo>
                <a:lnTo>
                  <a:pt x="161" y="650"/>
                </a:lnTo>
                <a:lnTo>
                  <a:pt x="203" y="728"/>
                </a:lnTo>
                <a:lnTo>
                  <a:pt x="250" y="805"/>
                </a:lnTo>
                <a:lnTo>
                  <a:pt x="301" y="879"/>
                </a:lnTo>
                <a:lnTo>
                  <a:pt x="358" y="952"/>
                </a:lnTo>
                <a:lnTo>
                  <a:pt x="418" y="1022"/>
                </a:lnTo>
                <a:lnTo>
                  <a:pt x="483" y="1091"/>
                </a:lnTo>
                <a:lnTo>
                  <a:pt x="551" y="1158"/>
                </a:lnTo>
                <a:lnTo>
                  <a:pt x="624" y="1223"/>
                </a:lnTo>
                <a:lnTo>
                  <a:pt x="702" y="1285"/>
                </a:lnTo>
                <a:lnTo>
                  <a:pt x="782" y="1345"/>
                </a:lnTo>
                <a:lnTo>
                  <a:pt x="866" y="1402"/>
                </a:lnTo>
                <a:lnTo>
                  <a:pt x="954" y="1457"/>
                </a:lnTo>
                <a:lnTo>
                  <a:pt x="1045" y="1510"/>
                </a:lnTo>
                <a:lnTo>
                  <a:pt x="1139" y="1559"/>
                </a:lnTo>
                <a:lnTo>
                  <a:pt x="1235" y="1604"/>
                </a:lnTo>
                <a:lnTo>
                  <a:pt x="1335" y="1647"/>
                </a:lnTo>
                <a:lnTo>
                  <a:pt x="1437" y="1688"/>
                </a:lnTo>
                <a:lnTo>
                  <a:pt x="1541" y="1723"/>
                </a:lnTo>
                <a:lnTo>
                  <a:pt x="1648" y="1757"/>
                </a:lnTo>
                <a:lnTo>
                  <a:pt x="1757" y="1787"/>
                </a:lnTo>
                <a:lnTo>
                  <a:pt x="1866" y="1814"/>
                </a:lnTo>
                <a:lnTo>
                  <a:pt x="1979" y="1837"/>
                </a:lnTo>
                <a:lnTo>
                  <a:pt x="2092" y="1857"/>
                </a:lnTo>
                <a:lnTo>
                  <a:pt x="2206" y="1873"/>
                </a:lnTo>
                <a:lnTo>
                  <a:pt x="2321" y="1886"/>
                </a:lnTo>
                <a:lnTo>
                  <a:pt x="2437" y="1894"/>
                </a:lnTo>
                <a:lnTo>
                  <a:pt x="2553" y="1900"/>
                </a:lnTo>
                <a:lnTo>
                  <a:pt x="2669" y="1901"/>
                </a:lnTo>
                <a:lnTo>
                  <a:pt x="2786" y="1900"/>
                </a:lnTo>
                <a:lnTo>
                  <a:pt x="2902" y="1894"/>
                </a:lnTo>
                <a:lnTo>
                  <a:pt x="3018" y="1886"/>
                </a:lnTo>
                <a:lnTo>
                  <a:pt x="3133" y="1873"/>
                </a:lnTo>
                <a:lnTo>
                  <a:pt x="3248" y="1857"/>
                </a:lnTo>
                <a:lnTo>
                  <a:pt x="3360" y="1837"/>
                </a:lnTo>
                <a:lnTo>
                  <a:pt x="3472" y="1814"/>
                </a:lnTo>
                <a:lnTo>
                  <a:pt x="3583" y="1787"/>
                </a:lnTo>
                <a:lnTo>
                  <a:pt x="3690" y="1757"/>
                </a:lnTo>
                <a:lnTo>
                  <a:pt x="3797" y="1723"/>
                </a:lnTo>
                <a:lnTo>
                  <a:pt x="3902" y="1688"/>
                </a:lnTo>
                <a:lnTo>
                  <a:pt x="4004" y="1647"/>
                </a:lnTo>
                <a:lnTo>
                  <a:pt x="4103" y="1604"/>
                </a:lnTo>
                <a:lnTo>
                  <a:pt x="4201" y="1559"/>
                </a:lnTo>
                <a:lnTo>
                  <a:pt x="4295" y="1510"/>
                </a:lnTo>
                <a:lnTo>
                  <a:pt x="4385" y="1457"/>
                </a:lnTo>
                <a:lnTo>
                  <a:pt x="4473" y="1402"/>
                </a:lnTo>
                <a:lnTo>
                  <a:pt x="4557" y="1345"/>
                </a:lnTo>
                <a:lnTo>
                  <a:pt x="4638" y="1285"/>
                </a:lnTo>
                <a:lnTo>
                  <a:pt x="4714" y="1223"/>
                </a:lnTo>
                <a:lnTo>
                  <a:pt x="4787" y="1158"/>
                </a:lnTo>
                <a:lnTo>
                  <a:pt x="4856" y="1091"/>
                </a:lnTo>
                <a:lnTo>
                  <a:pt x="4920" y="1022"/>
                </a:lnTo>
                <a:lnTo>
                  <a:pt x="4981" y="952"/>
                </a:lnTo>
                <a:lnTo>
                  <a:pt x="5037" y="879"/>
                </a:lnTo>
                <a:lnTo>
                  <a:pt x="5088" y="805"/>
                </a:lnTo>
                <a:lnTo>
                  <a:pt x="5135" y="728"/>
                </a:lnTo>
                <a:lnTo>
                  <a:pt x="5178" y="650"/>
                </a:lnTo>
                <a:lnTo>
                  <a:pt x="5215" y="573"/>
                </a:lnTo>
                <a:lnTo>
                  <a:pt x="5248" y="493"/>
                </a:lnTo>
                <a:lnTo>
                  <a:pt x="5276" y="413"/>
                </a:lnTo>
                <a:lnTo>
                  <a:pt x="5298" y="330"/>
                </a:lnTo>
                <a:lnTo>
                  <a:pt x="5316" y="249"/>
                </a:lnTo>
                <a:lnTo>
                  <a:pt x="5328" y="166"/>
                </a:lnTo>
                <a:lnTo>
                  <a:pt x="5336" y="84"/>
                </a:lnTo>
                <a:lnTo>
                  <a:pt x="5338" y="0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" name="Freeform 330"/>
          <p:cNvSpPr>
            <a:spLocks/>
          </p:cNvSpPr>
          <p:nvPr/>
        </p:nvSpPr>
        <p:spPr bwMode="auto">
          <a:xfrm>
            <a:off x="3297547" y="3988014"/>
            <a:ext cx="65443" cy="90204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13" y="309"/>
              </a:cxn>
              <a:cxn ang="0">
                <a:pos x="69" y="309"/>
              </a:cxn>
              <a:cxn ang="0">
                <a:pos x="41" y="250"/>
              </a:cxn>
              <a:cxn ang="0">
                <a:pos x="13" y="192"/>
              </a:cxn>
              <a:cxn ang="0">
                <a:pos x="0" y="147"/>
              </a:cxn>
              <a:cxn ang="0">
                <a:pos x="0" y="89"/>
              </a:cxn>
              <a:cxn ang="0">
                <a:pos x="13" y="45"/>
              </a:cxn>
              <a:cxn ang="0">
                <a:pos x="41" y="15"/>
              </a:cxn>
              <a:cxn ang="0">
                <a:pos x="83" y="0"/>
              </a:cxn>
              <a:cxn ang="0">
                <a:pos x="138" y="0"/>
              </a:cxn>
              <a:cxn ang="0">
                <a:pos x="179" y="15"/>
              </a:cxn>
              <a:cxn ang="0">
                <a:pos x="207" y="45"/>
              </a:cxn>
              <a:cxn ang="0">
                <a:pos x="220" y="89"/>
              </a:cxn>
              <a:cxn ang="0">
                <a:pos x="220" y="147"/>
              </a:cxn>
              <a:cxn ang="0">
                <a:pos x="207" y="192"/>
              </a:cxn>
              <a:cxn ang="0">
                <a:pos x="179" y="250"/>
              </a:cxn>
              <a:cxn ang="0">
                <a:pos x="151" y="309"/>
              </a:cxn>
              <a:cxn ang="0">
                <a:pos x="207" y="309"/>
              </a:cxn>
              <a:cxn ang="0">
                <a:pos x="220" y="264"/>
              </a:cxn>
            </a:cxnLst>
            <a:rect l="0" t="0" r="r" b="b"/>
            <a:pathLst>
              <a:path w="220" h="309">
                <a:moveTo>
                  <a:pt x="0" y="264"/>
                </a:moveTo>
                <a:lnTo>
                  <a:pt x="13" y="309"/>
                </a:lnTo>
                <a:lnTo>
                  <a:pt x="69" y="309"/>
                </a:lnTo>
                <a:lnTo>
                  <a:pt x="41" y="250"/>
                </a:lnTo>
                <a:lnTo>
                  <a:pt x="13" y="192"/>
                </a:lnTo>
                <a:lnTo>
                  <a:pt x="0" y="147"/>
                </a:lnTo>
                <a:lnTo>
                  <a:pt x="0" y="89"/>
                </a:lnTo>
                <a:lnTo>
                  <a:pt x="13" y="45"/>
                </a:lnTo>
                <a:lnTo>
                  <a:pt x="41" y="15"/>
                </a:lnTo>
                <a:lnTo>
                  <a:pt x="83" y="0"/>
                </a:lnTo>
                <a:lnTo>
                  <a:pt x="138" y="0"/>
                </a:lnTo>
                <a:lnTo>
                  <a:pt x="179" y="15"/>
                </a:lnTo>
                <a:lnTo>
                  <a:pt x="207" y="45"/>
                </a:lnTo>
                <a:lnTo>
                  <a:pt x="220" y="89"/>
                </a:lnTo>
                <a:lnTo>
                  <a:pt x="220" y="147"/>
                </a:lnTo>
                <a:lnTo>
                  <a:pt x="207" y="192"/>
                </a:lnTo>
                <a:lnTo>
                  <a:pt x="179" y="250"/>
                </a:lnTo>
                <a:lnTo>
                  <a:pt x="151" y="309"/>
                </a:lnTo>
                <a:lnTo>
                  <a:pt x="207" y="309"/>
                </a:lnTo>
                <a:lnTo>
                  <a:pt x="220" y="264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" name="Freeform 331"/>
          <p:cNvSpPr>
            <a:spLocks/>
          </p:cNvSpPr>
          <p:nvPr/>
        </p:nvSpPr>
        <p:spPr bwMode="auto">
          <a:xfrm>
            <a:off x="3301085" y="3988014"/>
            <a:ext cx="21224" cy="74286"/>
          </a:xfrm>
          <a:custGeom>
            <a:avLst/>
            <a:gdLst/>
            <a:ahLst/>
            <a:cxnLst>
              <a:cxn ang="0">
                <a:pos x="28" y="250"/>
              </a:cxn>
              <a:cxn ang="0">
                <a:pos x="15" y="206"/>
              </a:cxn>
              <a:cxn ang="0">
                <a:pos x="0" y="147"/>
              </a:cxn>
              <a:cxn ang="0">
                <a:pos x="0" y="89"/>
              </a:cxn>
              <a:cxn ang="0">
                <a:pos x="15" y="45"/>
              </a:cxn>
              <a:cxn ang="0">
                <a:pos x="42" y="15"/>
              </a:cxn>
              <a:cxn ang="0">
                <a:pos x="70" y="0"/>
              </a:cxn>
            </a:cxnLst>
            <a:rect l="0" t="0" r="r" b="b"/>
            <a:pathLst>
              <a:path w="70" h="250">
                <a:moveTo>
                  <a:pt x="28" y="250"/>
                </a:moveTo>
                <a:lnTo>
                  <a:pt x="15" y="206"/>
                </a:lnTo>
                <a:lnTo>
                  <a:pt x="0" y="147"/>
                </a:lnTo>
                <a:lnTo>
                  <a:pt x="0" y="89"/>
                </a:lnTo>
                <a:lnTo>
                  <a:pt x="15" y="45"/>
                </a:lnTo>
                <a:lnTo>
                  <a:pt x="42" y="15"/>
                </a:lnTo>
                <a:lnTo>
                  <a:pt x="7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" name="Freeform 332"/>
          <p:cNvSpPr>
            <a:spLocks/>
          </p:cNvSpPr>
          <p:nvPr/>
        </p:nvSpPr>
        <p:spPr bwMode="auto">
          <a:xfrm>
            <a:off x="3338228" y="3988014"/>
            <a:ext cx="21224" cy="7428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" y="15"/>
              </a:cxn>
              <a:cxn ang="0">
                <a:pos x="54" y="45"/>
              </a:cxn>
              <a:cxn ang="0">
                <a:pos x="69" y="89"/>
              </a:cxn>
              <a:cxn ang="0">
                <a:pos x="69" y="147"/>
              </a:cxn>
              <a:cxn ang="0">
                <a:pos x="54" y="206"/>
              </a:cxn>
              <a:cxn ang="0">
                <a:pos x="41" y="250"/>
              </a:cxn>
            </a:cxnLst>
            <a:rect l="0" t="0" r="r" b="b"/>
            <a:pathLst>
              <a:path w="69" h="250">
                <a:moveTo>
                  <a:pt x="0" y="0"/>
                </a:moveTo>
                <a:lnTo>
                  <a:pt x="28" y="15"/>
                </a:lnTo>
                <a:lnTo>
                  <a:pt x="54" y="45"/>
                </a:lnTo>
                <a:lnTo>
                  <a:pt x="69" y="89"/>
                </a:lnTo>
                <a:lnTo>
                  <a:pt x="69" y="147"/>
                </a:lnTo>
                <a:lnTo>
                  <a:pt x="54" y="206"/>
                </a:lnTo>
                <a:lnTo>
                  <a:pt x="41" y="25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6" name="Line 333"/>
          <p:cNvSpPr>
            <a:spLocks noChangeShapeType="1"/>
          </p:cNvSpPr>
          <p:nvPr/>
        </p:nvSpPr>
        <p:spPr bwMode="auto">
          <a:xfrm>
            <a:off x="3301085" y="4074681"/>
            <a:ext cx="1238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" name="Line 334"/>
          <p:cNvSpPr>
            <a:spLocks noChangeShapeType="1"/>
          </p:cNvSpPr>
          <p:nvPr/>
        </p:nvSpPr>
        <p:spPr bwMode="auto">
          <a:xfrm>
            <a:off x="3347071" y="4074681"/>
            <a:ext cx="1238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" name="Line 335"/>
          <p:cNvSpPr>
            <a:spLocks noChangeShapeType="1"/>
          </p:cNvSpPr>
          <p:nvPr/>
        </p:nvSpPr>
        <p:spPr bwMode="auto">
          <a:xfrm>
            <a:off x="4758489" y="3538766"/>
            <a:ext cx="1770" cy="109128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" name="Line 336"/>
          <p:cNvSpPr>
            <a:spLocks noChangeShapeType="1"/>
          </p:cNvSpPr>
          <p:nvPr/>
        </p:nvSpPr>
        <p:spPr bwMode="auto">
          <a:xfrm>
            <a:off x="4758489" y="3538766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0" name="Line 337"/>
          <p:cNvSpPr>
            <a:spLocks noChangeShapeType="1"/>
          </p:cNvSpPr>
          <p:nvPr/>
        </p:nvSpPr>
        <p:spPr bwMode="auto">
          <a:xfrm flipH="1">
            <a:off x="4740802" y="3538766"/>
            <a:ext cx="17687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1" name="Line 338"/>
          <p:cNvSpPr>
            <a:spLocks noChangeShapeType="1"/>
          </p:cNvSpPr>
          <p:nvPr/>
        </p:nvSpPr>
        <p:spPr bwMode="auto">
          <a:xfrm flipH="1" flipV="1">
            <a:off x="4740802" y="4553997"/>
            <a:ext cx="17687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2" name="Rectangle 339"/>
          <p:cNvSpPr>
            <a:spLocks noChangeArrowheads="1"/>
          </p:cNvSpPr>
          <p:nvPr/>
        </p:nvSpPr>
        <p:spPr bwMode="auto">
          <a:xfrm rot="5400000">
            <a:off x="4684204" y="3993321"/>
            <a:ext cx="282991" cy="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80 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" name="Rectangle 340"/>
          <p:cNvSpPr>
            <a:spLocks noChangeArrowheads="1"/>
          </p:cNvSpPr>
          <p:nvPr/>
        </p:nvSpPr>
        <p:spPr bwMode="auto">
          <a:xfrm>
            <a:off x="5543789" y="3759853"/>
            <a:ext cx="52418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Кабл</a:t>
            </a: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BC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Rectangle 341"/>
          <p:cNvSpPr>
            <a:spLocks noChangeArrowheads="1"/>
          </p:cNvSpPr>
          <p:nvPr/>
        </p:nvSpPr>
        <p:spPr bwMode="auto">
          <a:xfrm>
            <a:off x="5391682" y="3945566"/>
            <a:ext cx="25823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Al;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Rectangle 342"/>
          <p:cNvSpPr>
            <a:spLocks noChangeArrowheads="1"/>
          </p:cNvSpPr>
          <p:nvPr/>
        </p:nvSpPr>
        <p:spPr bwMode="auto">
          <a:xfrm>
            <a:off x="5582701" y="3945566"/>
            <a:ext cx="7092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3x400mm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Rectangle 343"/>
          <p:cNvSpPr>
            <a:spLocks noChangeArrowheads="1"/>
          </p:cNvSpPr>
          <p:nvPr/>
        </p:nvSpPr>
        <p:spPr bwMode="auto">
          <a:xfrm>
            <a:off x="6196438" y="3945566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Line 344"/>
          <p:cNvSpPr>
            <a:spLocks noChangeShapeType="1"/>
          </p:cNvSpPr>
          <p:nvPr/>
        </p:nvSpPr>
        <p:spPr bwMode="auto">
          <a:xfrm flipV="1">
            <a:off x="4758489" y="4553997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138" name="Group 137"/>
          <p:cNvGrpSpPr/>
          <p:nvPr/>
        </p:nvGrpSpPr>
        <p:grpSpPr>
          <a:xfrm>
            <a:off x="3881217" y="4630051"/>
            <a:ext cx="825981" cy="1715634"/>
            <a:chOff x="4089400" y="3973513"/>
            <a:chExt cx="741363" cy="1539875"/>
          </a:xfrm>
        </p:grpSpPr>
        <p:sp>
          <p:nvSpPr>
            <p:cNvPr id="139" name="Line 232"/>
            <p:cNvSpPr>
              <a:spLocks noChangeShapeType="1"/>
            </p:cNvSpPr>
            <p:nvPr/>
          </p:nvSpPr>
          <p:spPr bwMode="auto">
            <a:xfrm>
              <a:off x="4549775" y="3973513"/>
              <a:ext cx="1588" cy="279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0" name="Line 233"/>
            <p:cNvSpPr>
              <a:spLocks noChangeShapeType="1"/>
            </p:cNvSpPr>
            <p:nvPr/>
          </p:nvSpPr>
          <p:spPr bwMode="auto">
            <a:xfrm>
              <a:off x="4483100" y="4271963"/>
              <a:ext cx="66675" cy="1206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1" name="Line 234"/>
            <p:cNvSpPr>
              <a:spLocks noChangeShapeType="1"/>
            </p:cNvSpPr>
            <p:nvPr/>
          </p:nvSpPr>
          <p:spPr bwMode="auto">
            <a:xfrm>
              <a:off x="4549775" y="4392613"/>
              <a:ext cx="1588" cy="8397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2" name="Freeform 241"/>
            <p:cNvSpPr>
              <a:spLocks/>
            </p:cNvSpPr>
            <p:nvPr/>
          </p:nvSpPr>
          <p:spPr bwMode="auto">
            <a:xfrm>
              <a:off x="4418013" y="5232400"/>
              <a:ext cx="261938" cy="280988"/>
            </a:xfrm>
            <a:custGeom>
              <a:avLst/>
              <a:gdLst/>
              <a:ahLst/>
              <a:cxnLst>
                <a:cxn ang="0">
                  <a:pos x="992" y="528"/>
                </a:cxn>
                <a:cxn ang="0">
                  <a:pos x="987" y="465"/>
                </a:cxn>
                <a:cxn ang="0">
                  <a:pos x="977" y="403"/>
                </a:cxn>
                <a:cxn ang="0">
                  <a:pos x="959" y="341"/>
                </a:cxn>
                <a:cxn ang="0">
                  <a:pos x="934" y="283"/>
                </a:cxn>
                <a:cxn ang="0">
                  <a:pos x="903" y="228"/>
                </a:cxn>
                <a:cxn ang="0">
                  <a:pos x="866" y="178"/>
                </a:cxn>
                <a:cxn ang="0">
                  <a:pos x="825" y="133"/>
                </a:cxn>
                <a:cxn ang="0">
                  <a:pos x="778" y="93"/>
                </a:cxn>
                <a:cxn ang="0">
                  <a:pos x="726" y="61"/>
                </a:cxn>
                <a:cxn ang="0">
                  <a:pos x="671" y="35"/>
                </a:cxn>
                <a:cxn ang="0">
                  <a:pos x="614" y="16"/>
                </a:cxn>
                <a:cxn ang="0">
                  <a:pos x="556" y="4"/>
                </a:cxn>
                <a:cxn ang="0">
                  <a:pos x="495" y="0"/>
                </a:cxn>
                <a:cxn ang="0">
                  <a:pos x="436" y="4"/>
                </a:cxn>
                <a:cxn ang="0">
                  <a:pos x="376" y="16"/>
                </a:cxn>
                <a:cxn ang="0">
                  <a:pos x="319" y="35"/>
                </a:cxn>
                <a:cxn ang="0">
                  <a:pos x="265" y="61"/>
                </a:cxn>
                <a:cxn ang="0">
                  <a:pos x="214" y="93"/>
                </a:cxn>
                <a:cxn ang="0">
                  <a:pos x="167" y="133"/>
                </a:cxn>
                <a:cxn ang="0">
                  <a:pos x="124" y="178"/>
                </a:cxn>
                <a:cxn ang="0">
                  <a:pos x="87" y="228"/>
                </a:cxn>
                <a:cxn ang="0">
                  <a:pos x="56" y="283"/>
                </a:cxn>
                <a:cxn ang="0">
                  <a:pos x="32" y="341"/>
                </a:cxn>
                <a:cxn ang="0">
                  <a:pos x="14" y="403"/>
                </a:cxn>
                <a:cxn ang="0">
                  <a:pos x="3" y="465"/>
                </a:cxn>
                <a:cxn ang="0">
                  <a:pos x="0" y="528"/>
                </a:cxn>
                <a:cxn ang="0">
                  <a:pos x="3" y="593"/>
                </a:cxn>
                <a:cxn ang="0">
                  <a:pos x="14" y="655"/>
                </a:cxn>
                <a:cxn ang="0">
                  <a:pos x="32" y="716"/>
                </a:cxn>
                <a:cxn ang="0">
                  <a:pos x="56" y="774"/>
                </a:cxn>
                <a:cxn ang="0">
                  <a:pos x="87" y="829"/>
                </a:cxn>
                <a:cxn ang="0">
                  <a:pos x="124" y="880"/>
                </a:cxn>
                <a:cxn ang="0">
                  <a:pos x="167" y="925"/>
                </a:cxn>
                <a:cxn ang="0">
                  <a:pos x="214" y="964"/>
                </a:cxn>
                <a:cxn ang="0">
                  <a:pos x="265" y="997"/>
                </a:cxn>
                <a:cxn ang="0">
                  <a:pos x="319" y="1023"/>
                </a:cxn>
                <a:cxn ang="0">
                  <a:pos x="376" y="1042"/>
                </a:cxn>
                <a:cxn ang="0">
                  <a:pos x="436" y="1054"/>
                </a:cxn>
                <a:cxn ang="0">
                  <a:pos x="495" y="1058"/>
                </a:cxn>
                <a:cxn ang="0">
                  <a:pos x="556" y="1054"/>
                </a:cxn>
                <a:cxn ang="0">
                  <a:pos x="614" y="1042"/>
                </a:cxn>
                <a:cxn ang="0">
                  <a:pos x="671" y="1023"/>
                </a:cxn>
                <a:cxn ang="0">
                  <a:pos x="726" y="997"/>
                </a:cxn>
                <a:cxn ang="0">
                  <a:pos x="778" y="964"/>
                </a:cxn>
                <a:cxn ang="0">
                  <a:pos x="825" y="925"/>
                </a:cxn>
                <a:cxn ang="0">
                  <a:pos x="866" y="880"/>
                </a:cxn>
                <a:cxn ang="0">
                  <a:pos x="903" y="829"/>
                </a:cxn>
                <a:cxn ang="0">
                  <a:pos x="934" y="774"/>
                </a:cxn>
                <a:cxn ang="0">
                  <a:pos x="959" y="716"/>
                </a:cxn>
                <a:cxn ang="0">
                  <a:pos x="977" y="655"/>
                </a:cxn>
                <a:cxn ang="0">
                  <a:pos x="987" y="593"/>
                </a:cxn>
                <a:cxn ang="0">
                  <a:pos x="992" y="528"/>
                </a:cxn>
              </a:cxnLst>
              <a:rect l="0" t="0" r="r" b="b"/>
              <a:pathLst>
                <a:path w="992" h="1058">
                  <a:moveTo>
                    <a:pt x="992" y="528"/>
                  </a:moveTo>
                  <a:lnTo>
                    <a:pt x="987" y="465"/>
                  </a:lnTo>
                  <a:lnTo>
                    <a:pt x="977" y="403"/>
                  </a:lnTo>
                  <a:lnTo>
                    <a:pt x="959" y="341"/>
                  </a:lnTo>
                  <a:lnTo>
                    <a:pt x="934" y="283"/>
                  </a:lnTo>
                  <a:lnTo>
                    <a:pt x="903" y="228"/>
                  </a:lnTo>
                  <a:lnTo>
                    <a:pt x="866" y="178"/>
                  </a:lnTo>
                  <a:lnTo>
                    <a:pt x="825" y="133"/>
                  </a:lnTo>
                  <a:lnTo>
                    <a:pt x="778" y="93"/>
                  </a:lnTo>
                  <a:lnTo>
                    <a:pt x="726" y="61"/>
                  </a:lnTo>
                  <a:lnTo>
                    <a:pt x="671" y="35"/>
                  </a:lnTo>
                  <a:lnTo>
                    <a:pt x="614" y="16"/>
                  </a:lnTo>
                  <a:lnTo>
                    <a:pt x="556" y="4"/>
                  </a:lnTo>
                  <a:lnTo>
                    <a:pt x="495" y="0"/>
                  </a:lnTo>
                  <a:lnTo>
                    <a:pt x="436" y="4"/>
                  </a:lnTo>
                  <a:lnTo>
                    <a:pt x="376" y="16"/>
                  </a:lnTo>
                  <a:lnTo>
                    <a:pt x="319" y="35"/>
                  </a:lnTo>
                  <a:lnTo>
                    <a:pt x="265" y="61"/>
                  </a:lnTo>
                  <a:lnTo>
                    <a:pt x="214" y="93"/>
                  </a:lnTo>
                  <a:lnTo>
                    <a:pt x="167" y="133"/>
                  </a:lnTo>
                  <a:lnTo>
                    <a:pt x="124" y="178"/>
                  </a:lnTo>
                  <a:lnTo>
                    <a:pt x="87" y="228"/>
                  </a:lnTo>
                  <a:lnTo>
                    <a:pt x="56" y="283"/>
                  </a:lnTo>
                  <a:lnTo>
                    <a:pt x="32" y="341"/>
                  </a:lnTo>
                  <a:lnTo>
                    <a:pt x="14" y="403"/>
                  </a:lnTo>
                  <a:lnTo>
                    <a:pt x="3" y="465"/>
                  </a:lnTo>
                  <a:lnTo>
                    <a:pt x="0" y="528"/>
                  </a:lnTo>
                  <a:lnTo>
                    <a:pt x="3" y="593"/>
                  </a:lnTo>
                  <a:lnTo>
                    <a:pt x="14" y="655"/>
                  </a:lnTo>
                  <a:lnTo>
                    <a:pt x="32" y="716"/>
                  </a:lnTo>
                  <a:lnTo>
                    <a:pt x="56" y="774"/>
                  </a:lnTo>
                  <a:lnTo>
                    <a:pt x="87" y="829"/>
                  </a:lnTo>
                  <a:lnTo>
                    <a:pt x="124" y="880"/>
                  </a:lnTo>
                  <a:lnTo>
                    <a:pt x="167" y="925"/>
                  </a:lnTo>
                  <a:lnTo>
                    <a:pt x="214" y="964"/>
                  </a:lnTo>
                  <a:lnTo>
                    <a:pt x="265" y="997"/>
                  </a:lnTo>
                  <a:lnTo>
                    <a:pt x="319" y="1023"/>
                  </a:lnTo>
                  <a:lnTo>
                    <a:pt x="376" y="1042"/>
                  </a:lnTo>
                  <a:lnTo>
                    <a:pt x="436" y="1054"/>
                  </a:lnTo>
                  <a:lnTo>
                    <a:pt x="495" y="1058"/>
                  </a:lnTo>
                  <a:lnTo>
                    <a:pt x="556" y="1054"/>
                  </a:lnTo>
                  <a:lnTo>
                    <a:pt x="614" y="1042"/>
                  </a:lnTo>
                  <a:lnTo>
                    <a:pt x="671" y="1023"/>
                  </a:lnTo>
                  <a:lnTo>
                    <a:pt x="726" y="997"/>
                  </a:lnTo>
                  <a:lnTo>
                    <a:pt x="778" y="964"/>
                  </a:lnTo>
                  <a:lnTo>
                    <a:pt x="825" y="925"/>
                  </a:lnTo>
                  <a:lnTo>
                    <a:pt x="866" y="880"/>
                  </a:lnTo>
                  <a:lnTo>
                    <a:pt x="903" y="829"/>
                  </a:lnTo>
                  <a:lnTo>
                    <a:pt x="934" y="774"/>
                  </a:lnTo>
                  <a:lnTo>
                    <a:pt x="959" y="716"/>
                  </a:lnTo>
                  <a:lnTo>
                    <a:pt x="977" y="655"/>
                  </a:lnTo>
                  <a:lnTo>
                    <a:pt x="987" y="593"/>
                  </a:lnTo>
                  <a:lnTo>
                    <a:pt x="992" y="52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3" name="Rectangle 242"/>
            <p:cNvSpPr>
              <a:spLocks noChangeArrowheads="1"/>
            </p:cNvSpPr>
            <p:nvPr/>
          </p:nvSpPr>
          <p:spPr bwMode="auto">
            <a:xfrm>
              <a:off x="4495800" y="5289550"/>
              <a:ext cx="166688" cy="18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Rectangle 247"/>
            <p:cNvSpPr>
              <a:spLocks noChangeArrowheads="1"/>
            </p:cNvSpPr>
            <p:nvPr/>
          </p:nvSpPr>
          <p:spPr bwMode="auto">
            <a:xfrm>
              <a:off x="4678363" y="5091113"/>
              <a:ext cx="152400" cy="18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pitchFamily="34" charset="0"/>
                  <a:cs typeface="Arial" pitchFamily="34" charset="0"/>
                </a:rPr>
                <a:t>D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Line 266"/>
            <p:cNvSpPr>
              <a:spLocks noChangeShapeType="1"/>
            </p:cNvSpPr>
            <p:nvPr/>
          </p:nvSpPr>
          <p:spPr bwMode="auto">
            <a:xfrm flipV="1">
              <a:off x="4581525" y="4868863"/>
              <a:ext cx="98425" cy="182563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6" name="Line 267"/>
            <p:cNvSpPr>
              <a:spLocks noChangeShapeType="1"/>
            </p:cNvSpPr>
            <p:nvPr/>
          </p:nvSpPr>
          <p:spPr bwMode="auto">
            <a:xfrm>
              <a:off x="4581525" y="5051425"/>
              <a:ext cx="66675" cy="1588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7" name="Line 268"/>
            <p:cNvSpPr>
              <a:spLocks noChangeShapeType="1"/>
            </p:cNvSpPr>
            <p:nvPr/>
          </p:nvSpPr>
          <p:spPr bwMode="auto">
            <a:xfrm flipH="1">
              <a:off x="4549775" y="5051425"/>
              <a:ext cx="98425" cy="180975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8" name="Line 269"/>
            <p:cNvSpPr>
              <a:spLocks noChangeShapeType="1"/>
            </p:cNvSpPr>
            <p:nvPr/>
          </p:nvSpPr>
          <p:spPr bwMode="auto">
            <a:xfrm flipV="1">
              <a:off x="4549775" y="5183188"/>
              <a:ext cx="46038" cy="49213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9" name="Line 270"/>
            <p:cNvSpPr>
              <a:spLocks noChangeShapeType="1"/>
            </p:cNvSpPr>
            <p:nvPr/>
          </p:nvSpPr>
          <p:spPr bwMode="auto">
            <a:xfrm flipV="1">
              <a:off x="4549775" y="5165725"/>
              <a:ext cx="15875" cy="66675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0" name="Line 345"/>
            <p:cNvSpPr>
              <a:spLocks noChangeShapeType="1"/>
            </p:cNvSpPr>
            <p:nvPr/>
          </p:nvSpPr>
          <p:spPr bwMode="auto">
            <a:xfrm flipH="1">
              <a:off x="4089400" y="5232400"/>
              <a:ext cx="4603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1" name="Line 346"/>
            <p:cNvSpPr>
              <a:spLocks noChangeShapeType="1"/>
            </p:cNvSpPr>
            <p:nvPr/>
          </p:nvSpPr>
          <p:spPr bwMode="auto">
            <a:xfrm>
              <a:off x="4221163" y="3973513"/>
              <a:ext cx="1588" cy="1258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2" name="Line 347"/>
            <p:cNvSpPr>
              <a:spLocks noChangeShapeType="1"/>
            </p:cNvSpPr>
            <p:nvPr/>
          </p:nvSpPr>
          <p:spPr bwMode="auto">
            <a:xfrm>
              <a:off x="4221163" y="3973513"/>
              <a:ext cx="17463" cy="68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3" name="Line 348"/>
            <p:cNvSpPr>
              <a:spLocks noChangeShapeType="1"/>
            </p:cNvSpPr>
            <p:nvPr/>
          </p:nvSpPr>
          <p:spPr bwMode="auto">
            <a:xfrm flipH="1">
              <a:off x="4203700" y="3973513"/>
              <a:ext cx="17463" cy="68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4" name="Line 349"/>
            <p:cNvSpPr>
              <a:spLocks noChangeShapeType="1"/>
            </p:cNvSpPr>
            <p:nvPr/>
          </p:nvSpPr>
          <p:spPr bwMode="auto">
            <a:xfrm flipH="1" flipV="1">
              <a:off x="4203700" y="5165725"/>
              <a:ext cx="17463" cy="66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5" name="Rectangle 350"/>
            <p:cNvSpPr>
              <a:spLocks noChangeArrowheads="1"/>
            </p:cNvSpPr>
            <p:nvPr/>
          </p:nvSpPr>
          <p:spPr bwMode="auto">
            <a:xfrm rot="5400000">
              <a:off x="4165285" y="4547751"/>
              <a:ext cx="229230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r>
                <a:rPr kumimoji="0" lang="sr-Latn-CS" sz="8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m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6" name="Line 359"/>
            <p:cNvSpPr>
              <a:spLocks noChangeShapeType="1"/>
            </p:cNvSpPr>
            <p:nvPr/>
          </p:nvSpPr>
          <p:spPr bwMode="auto">
            <a:xfrm flipV="1">
              <a:off x="4221163" y="5165725"/>
              <a:ext cx="17463" cy="66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769353" y="5207908"/>
            <a:ext cx="728709" cy="1137271"/>
            <a:chOff x="3643306" y="5403850"/>
            <a:chExt cx="654057" cy="1020763"/>
          </a:xfrm>
        </p:grpSpPr>
        <p:sp>
          <p:nvSpPr>
            <p:cNvPr id="158" name="Rectangle 364"/>
            <p:cNvSpPr>
              <a:spLocks noChangeArrowheads="1"/>
            </p:cNvSpPr>
            <p:nvPr/>
          </p:nvSpPr>
          <p:spPr bwMode="auto">
            <a:xfrm>
              <a:off x="3768718" y="6223000"/>
              <a:ext cx="3841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N=20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9" name="Rectangle 358"/>
            <p:cNvSpPr>
              <a:spLocks noChangeArrowheads="1"/>
            </p:cNvSpPr>
            <p:nvPr/>
          </p:nvSpPr>
          <p:spPr bwMode="auto">
            <a:xfrm>
              <a:off x="3773488" y="5568950"/>
              <a:ext cx="5238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=50 kW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0" name="Rectangle 355"/>
            <p:cNvSpPr>
              <a:spLocks noChangeArrowheads="1"/>
            </p:cNvSpPr>
            <p:nvPr/>
          </p:nvSpPr>
          <p:spPr bwMode="auto">
            <a:xfrm>
              <a:off x="3733793" y="5403850"/>
              <a:ext cx="424442" cy="151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x-none" sz="11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Мотори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1" name="Rectangle 356"/>
            <p:cNvSpPr>
              <a:spLocks noChangeArrowheads="1"/>
            </p:cNvSpPr>
            <p:nvPr/>
          </p:nvSpPr>
          <p:spPr bwMode="auto">
            <a:xfrm>
              <a:off x="3643306" y="5568950"/>
              <a:ext cx="13652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P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Rectangle 357"/>
            <p:cNvSpPr>
              <a:spLocks noChangeArrowheads="1"/>
            </p:cNvSpPr>
            <p:nvPr/>
          </p:nvSpPr>
          <p:spPr bwMode="auto">
            <a:xfrm>
              <a:off x="3717918" y="5624513"/>
              <a:ext cx="74613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Rectangle 360"/>
            <p:cNvSpPr>
              <a:spLocks noChangeArrowheads="1"/>
            </p:cNvSpPr>
            <p:nvPr/>
          </p:nvSpPr>
          <p:spPr bwMode="auto">
            <a:xfrm>
              <a:off x="3843331" y="5732463"/>
              <a:ext cx="31750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=0.9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" name="Rectangle 361"/>
            <p:cNvSpPr>
              <a:spLocks noChangeArrowheads="1"/>
            </p:cNvSpPr>
            <p:nvPr/>
          </p:nvSpPr>
          <p:spPr bwMode="auto">
            <a:xfrm>
              <a:off x="3670293" y="5895975"/>
              <a:ext cx="24765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cos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5" name="Rectangle 362"/>
            <p:cNvSpPr>
              <a:spLocks noChangeArrowheads="1"/>
            </p:cNvSpPr>
            <p:nvPr/>
          </p:nvSpPr>
          <p:spPr bwMode="auto">
            <a:xfrm>
              <a:off x="3930643" y="5895975"/>
              <a:ext cx="31750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=0.8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6" name="Rectangle 363"/>
            <p:cNvSpPr>
              <a:spLocks noChangeArrowheads="1"/>
            </p:cNvSpPr>
            <p:nvPr/>
          </p:nvSpPr>
          <p:spPr bwMode="auto">
            <a:xfrm>
              <a:off x="3702043" y="6059488"/>
              <a:ext cx="5238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x''=25%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" name="Freeform 365"/>
            <p:cNvSpPr>
              <a:spLocks/>
            </p:cNvSpPr>
            <p:nvPr/>
          </p:nvSpPr>
          <p:spPr bwMode="auto">
            <a:xfrm>
              <a:off x="3767131" y="5807075"/>
              <a:ext cx="25400" cy="53975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14" y="29"/>
                </a:cxn>
                <a:cxn ang="0">
                  <a:pos x="42" y="0"/>
                </a:cxn>
                <a:cxn ang="0">
                  <a:pos x="83" y="0"/>
                </a:cxn>
                <a:cxn ang="0">
                  <a:pos x="97" y="14"/>
                </a:cxn>
                <a:cxn ang="0">
                  <a:pos x="97" y="44"/>
                </a:cxn>
                <a:cxn ang="0">
                  <a:pos x="83" y="103"/>
                </a:cxn>
                <a:cxn ang="0">
                  <a:pos x="55" y="205"/>
                </a:cxn>
              </a:cxnLst>
              <a:rect l="0" t="0" r="r" b="b"/>
              <a:pathLst>
                <a:path w="97" h="205">
                  <a:moveTo>
                    <a:pt x="0" y="58"/>
                  </a:moveTo>
                  <a:lnTo>
                    <a:pt x="14" y="29"/>
                  </a:lnTo>
                  <a:lnTo>
                    <a:pt x="42" y="0"/>
                  </a:lnTo>
                  <a:lnTo>
                    <a:pt x="83" y="0"/>
                  </a:lnTo>
                  <a:lnTo>
                    <a:pt x="97" y="14"/>
                  </a:lnTo>
                  <a:lnTo>
                    <a:pt x="97" y="44"/>
                  </a:lnTo>
                  <a:lnTo>
                    <a:pt x="83" y="103"/>
                  </a:lnTo>
                  <a:lnTo>
                    <a:pt x="55" y="20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68" name="Freeform 366"/>
            <p:cNvSpPr>
              <a:spLocks/>
            </p:cNvSpPr>
            <p:nvPr/>
          </p:nvSpPr>
          <p:spPr bwMode="auto">
            <a:xfrm>
              <a:off x="3778243" y="5807075"/>
              <a:ext cx="11113" cy="5397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41" y="14"/>
                </a:cxn>
                <a:cxn ang="0">
                  <a:pos x="41" y="44"/>
                </a:cxn>
                <a:cxn ang="0">
                  <a:pos x="27" y="103"/>
                </a:cxn>
                <a:cxn ang="0">
                  <a:pos x="0" y="205"/>
                </a:cxn>
              </a:cxnLst>
              <a:rect l="0" t="0" r="r" b="b"/>
              <a:pathLst>
                <a:path w="41" h="205">
                  <a:moveTo>
                    <a:pt x="27" y="0"/>
                  </a:moveTo>
                  <a:lnTo>
                    <a:pt x="41" y="14"/>
                  </a:lnTo>
                  <a:lnTo>
                    <a:pt x="41" y="44"/>
                  </a:lnTo>
                  <a:lnTo>
                    <a:pt x="27" y="103"/>
                  </a:lnTo>
                  <a:lnTo>
                    <a:pt x="0" y="20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69" name="Freeform 367"/>
            <p:cNvSpPr>
              <a:spLocks/>
            </p:cNvSpPr>
            <p:nvPr/>
          </p:nvSpPr>
          <p:spPr bwMode="auto">
            <a:xfrm>
              <a:off x="3789356" y="5807075"/>
              <a:ext cx="39688" cy="80963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7" y="44"/>
                </a:cxn>
                <a:cxn ang="0">
                  <a:pos x="55" y="14"/>
                </a:cxn>
                <a:cxn ang="0">
                  <a:pos x="82" y="0"/>
                </a:cxn>
                <a:cxn ang="0">
                  <a:pos x="110" y="0"/>
                </a:cxn>
                <a:cxn ang="0">
                  <a:pos x="137" y="14"/>
                </a:cxn>
                <a:cxn ang="0">
                  <a:pos x="152" y="29"/>
                </a:cxn>
                <a:cxn ang="0">
                  <a:pos x="152" y="73"/>
                </a:cxn>
                <a:cxn ang="0">
                  <a:pos x="137" y="147"/>
                </a:cxn>
                <a:cxn ang="0">
                  <a:pos x="97" y="308"/>
                </a:cxn>
              </a:cxnLst>
              <a:rect l="0" t="0" r="r" b="b"/>
              <a:pathLst>
                <a:path w="152" h="308">
                  <a:moveTo>
                    <a:pt x="0" y="103"/>
                  </a:moveTo>
                  <a:lnTo>
                    <a:pt x="27" y="44"/>
                  </a:lnTo>
                  <a:lnTo>
                    <a:pt x="55" y="14"/>
                  </a:lnTo>
                  <a:lnTo>
                    <a:pt x="82" y="0"/>
                  </a:lnTo>
                  <a:lnTo>
                    <a:pt x="110" y="0"/>
                  </a:lnTo>
                  <a:lnTo>
                    <a:pt x="137" y="14"/>
                  </a:lnTo>
                  <a:lnTo>
                    <a:pt x="152" y="29"/>
                  </a:lnTo>
                  <a:lnTo>
                    <a:pt x="152" y="73"/>
                  </a:lnTo>
                  <a:lnTo>
                    <a:pt x="137" y="147"/>
                  </a:lnTo>
                  <a:lnTo>
                    <a:pt x="97" y="3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0" name="Freeform 368"/>
            <p:cNvSpPr>
              <a:spLocks/>
            </p:cNvSpPr>
            <p:nvPr/>
          </p:nvSpPr>
          <p:spPr bwMode="auto">
            <a:xfrm>
              <a:off x="3811581" y="5807075"/>
              <a:ext cx="14288" cy="8096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5" y="29"/>
                </a:cxn>
                <a:cxn ang="0">
                  <a:pos x="55" y="73"/>
                </a:cxn>
                <a:cxn ang="0">
                  <a:pos x="42" y="147"/>
                </a:cxn>
                <a:cxn ang="0">
                  <a:pos x="0" y="308"/>
                </a:cxn>
              </a:cxnLst>
              <a:rect l="0" t="0" r="r" b="b"/>
              <a:pathLst>
                <a:path w="55" h="308">
                  <a:moveTo>
                    <a:pt x="28" y="0"/>
                  </a:moveTo>
                  <a:lnTo>
                    <a:pt x="55" y="29"/>
                  </a:lnTo>
                  <a:lnTo>
                    <a:pt x="55" y="73"/>
                  </a:lnTo>
                  <a:lnTo>
                    <a:pt x="42" y="147"/>
                  </a:lnTo>
                  <a:lnTo>
                    <a:pt x="0" y="3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1" name="Freeform 369"/>
            <p:cNvSpPr>
              <a:spLocks/>
            </p:cNvSpPr>
            <p:nvPr/>
          </p:nvSpPr>
          <p:spPr bwMode="auto">
            <a:xfrm>
              <a:off x="3862381" y="5970588"/>
              <a:ext cx="57150" cy="80963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0" y="30"/>
                </a:cxn>
                <a:cxn ang="0">
                  <a:pos x="13" y="59"/>
                </a:cxn>
                <a:cxn ang="0">
                  <a:pos x="0" y="103"/>
                </a:cxn>
                <a:cxn ang="0">
                  <a:pos x="0" y="147"/>
                </a:cxn>
                <a:cxn ang="0">
                  <a:pos x="13" y="177"/>
                </a:cxn>
                <a:cxn ang="0">
                  <a:pos x="27" y="192"/>
                </a:cxn>
                <a:cxn ang="0">
                  <a:pos x="55" y="206"/>
                </a:cxn>
                <a:cxn ang="0">
                  <a:pos x="96" y="206"/>
                </a:cxn>
                <a:cxn ang="0">
                  <a:pos x="137" y="192"/>
                </a:cxn>
                <a:cxn ang="0">
                  <a:pos x="178" y="162"/>
                </a:cxn>
                <a:cxn ang="0">
                  <a:pos x="206" y="118"/>
                </a:cxn>
                <a:cxn ang="0">
                  <a:pos x="220" y="75"/>
                </a:cxn>
                <a:cxn ang="0">
                  <a:pos x="220" y="30"/>
                </a:cxn>
                <a:cxn ang="0">
                  <a:pos x="193" y="0"/>
                </a:cxn>
                <a:cxn ang="0">
                  <a:pos x="165" y="0"/>
                </a:cxn>
                <a:cxn ang="0">
                  <a:pos x="137" y="30"/>
                </a:cxn>
                <a:cxn ang="0">
                  <a:pos x="110" y="89"/>
                </a:cxn>
                <a:cxn ang="0">
                  <a:pos x="82" y="162"/>
                </a:cxn>
                <a:cxn ang="0">
                  <a:pos x="40" y="309"/>
                </a:cxn>
              </a:cxnLst>
              <a:rect l="0" t="0" r="r" b="b"/>
              <a:pathLst>
                <a:path w="220" h="309">
                  <a:moveTo>
                    <a:pt x="68" y="15"/>
                  </a:moveTo>
                  <a:lnTo>
                    <a:pt x="40" y="30"/>
                  </a:lnTo>
                  <a:lnTo>
                    <a:pt x="13" y="59"/>
                  </a:lnTo>
                  <a:lnTo>
                    <a:pt x="0" y="103"/>
                  </a:lnTo>
                  <a:lnTo>
                    <a:pt x="0" y="147"/>
                  </a:lnTo>
                  <a:lnTo>
                    <a:pt x="13" y="177"/>
                  </a:lnTo>
                  <a:lnTo>
                    <a:pt x="27" y="192"/>
                  </a:lnTo>
                  <a:lnTo>
                    <a:pt x="55" y="206"/>
                  </a:lnTo>
                  <a:lnTo>
                    <a:pt x="96" y="206"/>
                  </a:lnTo>
                  <a:lnTo>
                    <a:pt x="137" y="192"/>
                  </a:lnTo>
                  <a:lnTo>
                    <a:pt x="178" y="162"/>
                  </a:lnTo>
                  <a:lnTo>
                    <a:pt x="206" y="118"/>
                  </a:lnTo>
                  <a:lnTo>
                    <a:pt x="220" y="75"/>
                  </a:lnTo>
                  <a:lnTo>
                    <a:pt x="220" y="30"/>
                  </a:lnTo>
                  <a:lnTo>
                    <a:pt x="193" y="0"/>
                  </a:lnTo>
                  <a:lnTo>
                    <a:pt x="165" y="0"/>
                  </a:lnTo>
                  <a:lnTo>
                    <a:pt x="137" y="30"/>
                  </a:lnTo>
                  <a:lnTo>
                    <a:pt x="110" y="89"/>
                  </a:lnTo>
                  <a:lnTo>
                    <a:pt x="82" y="162"/>
                  </a:lnTo>
                  <a:lnTo>
                    <a:pt x="40" y="30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2" name="Freeform 370"/>
            <p:cNvSpPr>
              <a:spLocks/>
            </p:cNvSpPr>
            <p:nvPr/>
          </p:nvSpPr>
          <p:spPr bwMode="auto">
            <a:xfrm>
              <a:off x="3862381" y="6000750"/>
              <a:ext cx="53975" cy="1905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7" y="59"/>
                </a:cxn>
                <a:cxn ang="0">
                  <a:pos x="55" y="74"/>
                </a:cxn>
                <a:cxn ang="0">
                  <a:pos x="96" y="74"/>
                </a:cxn>
                <a:cxn ang="0">
                  <a:pos x="137" y="59"/>
                </a:cxn>
                <a:cxn ang="0">
                  <a:pos x="178" y="29"/>
                </a:cxn>
                <a:cxn ang="0">
                  <a:pos x="206" y="0"/>
                </a:cxn>
              </a:cxnLst>
              <a:rect l="0" t="0" r="r" b="b"/>
              <a:pathLst>
                <a:path w="206" h="74">
                  <a:moveTo>
                    <a:pt x="0" y="29"/>
                  </a:moveTo>
                  <a:lnTo>
                    <a:pt x="27" y="59"/>
                  </a:lnTo>
                  <a:lnTo>
                    <a:pt x="55" y="74"/>
                  </a:lnTo>
                  <a:lnTo>
                    <a:pt x="96" y="74"/>
                  </a:lnTo>
                  <a:lnTo>
                    <a:pt x="137" y="59"/>
                  </a:lnTo>
                  <a:lnTo>
                    <a:pt x="178" y="29"/>
                  </a:lnTo>
                  <a:lnTo>
                    <a:pt x="20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3" name="Freeform 371"/>
            <p:cNvSpPr>
              <a:spLocks/>
            </p:cNvSpPr>
            <p:nvPr/>
          </p:nvSpPr>
          <p:spPr bwMode="auto">
            <a:xfrm>
              <a:off x="3876668" y="5973763"/>
              <a:ext cx="42863" cy="77788"/>
            </a:xfrm>
            <a:custGeom>
              <a:avLst/>
              <a:gdLst/>
              <a:ahLst/>
              <a:cxnLst>
                <a:cxn ang="0">
                  <a:pos x="165" y="15"/>
                </a:cxn>
                <a:cxn ang="0">
                  <a:pos x="138" y="0"/>
                </a:cxn>
                <a:cxn ang="0">
                  <a:pos x="110" y="0"/>
                </a:cxn>
                <a:cxn ang="0">
                  <a:pos x="82" y="30"/>
                </a:cxn>
                <a:cxn ang="0">
                  <a:pos x="55" y="74"/>
                </a:cxn>
                <a:cxn ang="0">
                  <a:pos x="27" y="162"/>
                </a:cxn>
                <a:cxn ang="0">
                  <a:pos x="0" y="294"/>
                </a:cxn>
              </a:cxnLst>
              <a:rect l="0" t="0" r="r" b="b"/>
              <a:pathLst>
                <a:path w="165" h="294">
                  <a:moveTo>
                    <a:pt x="165" y="15"/>
                  </a:moveTo>
                  <a:lnTo>
                    <a:pt x="138" y="0"/>
                  </a:lnTo>
                  <a:lnTo>
                    <a:pt x="110" y="0"/>
                  </a:lnTo>
                  <a:lnTo>
                    <a:pt x="82" y="30"/>
                  </a:lnTo>
                  <a:lnTo>
                    <a:pt x="55" y="74"/>
                  </a:lnTo>
                  <a:lnTo>
                    <a:pt x="27" y="162"/>
                  </a:lnTo>
                  <a:lnTo>
                    <a:pt x="0" y="29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sp>
        <p:nvSpPr>
          <p:cNvPr id="174" name="Line 232"/>
          <p:cNvSpPr>
            <a:spLocks noChangeShapeType="1"/>
          </p:cNvSpPr>
          <p:nvPr/>
        </p:nvSpPr>
        <p:spPr bwMode="auto">
          <a:xfrm>
            <a:off x="5140533" y="4615917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5" name="Line 233"/>
          <p:cNvSpPr>
            <a:spLocks noChangeShapeType="1"/>
          </p:cNvSpPr>
          <p:nvPr/>
        </p:nvSpPr>
        <p:spPr bwMode="auto">
          <a:xfrm>
            <a:off x="5066249" y="4948431"/>
            <a:ext cx="74286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6" name="Line 234"/>
          <p:cNvSpPr>
            <a:spLocks noChangeShapeType="1"/>
          </p:cNvSpPr>
          <p:nvPr/>
        </p:nvSpPr>
        <p:spPr bwMode="auto">
          <a:xfrm>
            <a:off x="5140533" y="5082853"/>
            <a:ext cx="1770" cy="9356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7" name="Freeform 241"/>
          <p:cNvSpPr>
            <a:spLocks/>
          </p:cNvSpPr>
          <p:nvPr/>
        </p:nvSpPr>
        <p:spPr bwMode="auto">
          <a:xfrm>
            <a:off x="4993733" y="6018491"/>
            <a:ext cx="291835" cy="31306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1"/>
              </a:cxn>
              <a:cxn ang="0">
                <a:pos x="934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3"/>
              </a:cxn>
              <a:cxn ang="0">
                <a:pos x="778" y="93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6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3"/>
              </a:cxn>
              <a:cxn ang="0">
                <a:pos x="167" y="133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2" y="341"/>
              </a:cxn>
              <a:cxn ang="0">
                <a:pos x="14" y="403"/>
              </a:cxn>
              <a:cxn ang="0">
                <a:pos x="3" y="465"/>
              </a:cxn>
              <a:cxn ang="0">
                <a:pos x="0" y="528"/>
              </a:cxn>
              <a:cxn ang="0">
                <a:pos x="3" y="593"/>
              </a:cxn>
              <a:cxn ang="0">
                <a:pos x="14" y="655"/>
              </a:cxn>
              <a:cxn ang="0">
                <a:pos x="32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7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7"/>
              </a:cxn>
              <a:cxn ang="0">
                <a:pos x="778" y="964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29"/>
              </a:cxn>
              <a:cxn ang="0">
                <a:pos x="934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3"/>
              </a:cxn>
              <a:cxn ang="0">
                <a:pos x="992" y="528"/>
              </a:cxn>
            </a:cxnLst>
            <a:rect l="0" t="0" r="r" b="b"/>
            <a:pathLst>
              <a:path w="992" h="1058">
                <a:moveTo>
                  <a:pt x="992" y="528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1"/>
                </a:lnTo>
                <a:lnTo>
                  <a:pt x="934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3"/>
                </a:lnTo>
                <a:lnTo>
                  <a:pt x="778" y="93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6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3"/>
                </a:lnTo>
                <a:lnTo>
                  <a:pt x="167" y="133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2" y="341"/>
                </a:lnTo>
                <a:lnTo>
                  <a:pt x="14" y="403"/>
                </a:lnTo>
                <a:lnTo>
                  <a:pt x="3" y="465"/>
                </a:lnTo>
                <a:lnTo>
                  <a:pt x="0" y="528"/>
                </a:lnTo>
                <a:lnTo>
                  <a:pt x="3" y="593"/>
                </a:lnTo>
                <a:lnTo>
                  <a:pt x="14" y="655"/>
                </a:lnTo>
                <a:lnTo>
                  <a:pt x="32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80"/>
                </a:lnTo>
                <a:lnTo>
                  <a:pt x="167" y="925"/>
                </a:lnTo>
                <a:lnTo>
                  <a:pt x="214" y="964"/>
                </a:lnTo>
                <a:lnTo>
                  <a:pt x="265" y="997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7"/>
                </a:lnTo>
                <a:lnTo>
                  <a:pt x="778" y="964"/>
                </a:lnTo>
                <a:lnTo>
                  <a:pt x="825" y="925"/>
                </a:lnTo>
                <a:lnTo>
                  <a:pt x="866" y="880"/>
                </a:lnTo>
                <a:lnTo>
                  <a:pt x="903" y="829"/>
                </a:lnTo>
                <a:lnTo>
                  <a:pt x="934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3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8" name="Rectangle 242"/>
          <p:cNvSpPr>
            <a:spLocks noChangeArrowheads="1"/>
          </p:cNvSpPr>
          <p:nvPr/>
        </p:nvSpPr>
        <p:spPr bwMode="auto">
          <a:xfrm>
            <a:off x="5080398" y="6082164"/>
            <a:ext cx="18571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Rectangle 247"/>
          <p:cNvSpPr>
            <a:spLocks noChangeArrowheads="1"/>
          </p:cNvSpPr>
          <p:nvPr/>
        </p:nvSpPr>
        <p:spPr bwMode="auto">
          <a:xfrm>
            <a:off x="5283799" y="5861078"/>
            <a:ext cx="16979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0" name="Line 266"/>
          <p:cNvSpPr>
            <a:spLocks noChangeShapeType="1"/>
          </p:cNvSpPr>
          <p:nvPr/>
        </p:nvSpPr>
        <p:spPr bwMode="auto">
          <a:xfrm flipV="1">
            <a:off x="5175908" y="5613461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1" name="Line 267"/>
          <p:cNvSpPr>
            <a:spLocks noChangeShapeType="1"/>
          </p:cNvSpPr>
          <p:nvPr/>
        </p:nvSpPr>
        <p:spPr bwMode="auto">
          <a:xfrm>
            <a:off x="5175908" y="5816860"/>
            <a:ext cx="74286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2" name="Line 268"/>
          <p:cNvSpPr>
            <a:spLocks noChangeShapeType="1"/>
          </p:cNvSpPr>
          <p:nvPr/>
        </p:nvSpPr>
        <p:spPr bwMode="auto">
          <a:xfrm flipH="1">
            <a:off x="5140533" y="5816860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3" name="Line 269"/>
          <p:cNvSpPr>
            <a:spLocks noChangeShapeType="1"/>
          </p:cNvSpPr>
          <p:nvPr/>
        </p:nvSpPr>
        <p:spPr bwMode="auto">
          <a:xfrm flipV="1">
            <a:off x="5140533" y="5963662"/>
            <a:ext cx="51293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4" name="Line 270"/>
          <p:cNvSpPr>
            <a:spLocks noChangeShapeType="1"/>
          </p:cNvSpPr>
          <p:nvPr/>
        </p:nvSpPr>
        <p:spPr bwMode="auto">
          <a:xfrm flipV="1">
            <a:off x="5140533" y="5944206"/>
            <a:ext cx="17687" cy="74286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5" name="Line 345"/>
          <p:cNvSpPr>
            <a:spLocks noChangeShapeType="1"/>
          </p:cNvSpPr>
          <p:nvPr/>
        </p:nvSpPr>
        <p:spPr bwMode="auto">
          <a:xfrm flipH="1">
            <a:off x="4627612" y="6018491"/>
            <a:ext cx="51292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6" name="Line 346"/>
          <p:cNvSpPr>
            <a:spLocks noChangeShapeType="1"/>
          </p:cNvSpPr>
          <p:nvPr/>
        </p:nvSpPr>
        <p:spPr bwMode="auto">
          <a:xfrm>
            <a:off x="4774415" y="4615917"/>
            <a:ext cx="1770" cy="1402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7" name="Line 347"/>
          <p:cNvSpPr>
            <a:spLocks noChangeShapeType="1"/>
          </p:cNvSpPr>
          <p:nvPr/>
        </p:nvSpPr>
        <p:spPr bwMode="auto">
          <a:xfrm>
            <a:off x="4774415" y="4615917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8" name="Line 348"/>
          <p:cNvSpPr>
            <a:spLocks noChangeShapeType="1"/>
          </p:cNvSpPr>
          <p:nvPr/>
        </p:nvSpPr>
        <p:spPr bwMode="auto">
          <a:xfrm flipH="1">
            <a:off x="4754958" y="4615917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9" name="Line 349"/>
          <p:cNvSpPr>
            <a:spLocks noChangeShapeType="1"/>
          </p:cNvSpPr>
          <p:nvPr/>
        </p:nvSpPr>
        <p:spPr bwMode="auto">
          <a:xfrm flipH="1" flipV="1">
            <a:off x="4754958" y="5944206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0" name="Rectangle 350"/>
          <p:cNvSpPr>
            <a:spLocks noChangeArrowheads="1"/>
          </p:cNvSpPr>
          <p:nvPr/>
        </p:nvSpPr>
        <p:spPr bwMode="auto">
          <a:xfrm rot="5400000">
            <a:off x="4680011" y="5255697"/>
            <a:ext cx="319688" cy="1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10</a:t>
            </a:r>
            <a:r>
              <a:rPr kumimoji="0" lang="sr-Latn-CS" sz="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0 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1" name="Line 359"/>
          <p:cNvSpPr>
            <a:spLocks noChangeShapeType="1"/>
          </p:cNvSpPr>
          <p:nvPr/>
        </p:nvSpPr>
        <p:spPr bwMode="auto">
          <a:xfrm flipV="1">
            <a:off x="4774415" y="5944206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2" name="Line 206"/>
          <p:cNvSpPr>
            <a:spLocks noChangeShapeType="1"/>
          </p:cNvSpPr>
          <p:nvPr/>
        </p:nvSpPr>
        <p:spPr bwMode="auto">
          <a:xfrm>
            <a:off x="5157868" y="270234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3" name="Line 207"/>
          <p:cNvSpPr>
            <a:spLocks noChangeShapeType="1"/>
          </p:cNvSpPr>
          <p:nvPr/>
        </p:nvSpPr>
        <p:spPr bwMode="auto">
          <a:xfrm>
            <a:off x="5016762" y="3059536"/>
            <a:ext cx="74286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194" name="Group 193"/>
          <p:cNvGrpSpPr/>
          <p:nvPr/>
        </p:nvGrpSpPr>
        <p:grpSpPr>
          <a:xfrm>
            <a:off x="1688034" y="4978490"/>
            <a:ext cx="1526059" cy="405031"/>
            <a:chOff x="4776788" y="4686300"/>
            <a:chExt cx="1369720" cy="363538"/>
          </a:xfrm>
        </p:grpSpPr>
        <p:sp>
          <p:nvSpPr>
            <p:cNvPr id="195" name="Rectangle 351"/>
            <p:cNvSpPr>
              <a:spLocks noChangeArrowheads="1"/>
            </p:cNvSpPr>
            <p:nvPr/>
          </p:nvSpPr>
          <p:spPr bwMode="auto">
            <a:xfrm>
              <a:off x="4776788" y="4686300"/>
              <a:ext cx="1369720" cy="15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x-none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Кабл за</a:t>
              </a:r>
              <a:r>
                <a:rPr kumimoji="0" lang="x-none" sz="11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напајање мотора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Rectangle 352"/>
            <p:cNvSpPr>
              <a:spLocks noChangeArrowheads="1"/>
            </p:cNvSpPr>
            <p:nvPr/>
          </p:nvSpPr>
          <p:spPr bwMode="auto">
            <a:xfrm>
              <a:off x="5106988" y="4848225"/>
              <a:ext cx="27146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Cu;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Rectangle 353"/>
            <p:cNvSpPr>
              <a:spLocks noChangeArrowheads="1"/>
            </p:cNvSpPr>
            <p:nvPr/>
          </p:nvSpPr>
          <p:spPr bwMode="auto">
            <a:xfrm>
              <a:off x="5310188" y="4848225"/>
              <a:ext cx="56515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3x35mm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Rectangle 354"/>
            <p:cNvSpPr>
              <a:spLocks noChangeArrowheads="1"/>
            </p:cNvSpPr>
            <p:nvPr/>
          </p:nvSpPr>
          <p:spPr bwMode="auto">
            <a:xfrm>
              <a:off x="5792788" y="4848225"/>
              <a:ext cx="10001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²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9871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x-none" dirty="0" smtClean="0"/>
              <a:t>Увод							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x-none" sz="3600" b="1" i="1" dirty="0" smtClean="0"/>
              <a:t>Кратак спој </a:t>
            </a:r>
            <a:r>
              <a:rPr lang="x-none" i="1" dirty="0" smtClean="0"/>
              <a:t>-</a:t>
            </a:r>
            <a:r>
              <a:rPr lang="x-none" dirty="0" smtClean="0"/>
              <a:t> подразумева директан спој између тачака у електричној инсталацији између којих у нормалном раду постоји номинални напон за који је инсталација предвиђена. Струје кратког споја вишеструко превазилазе нормалне радне струје, што повећава механичка и термичка напрезања компоненти електричне инсталације.</a:t>
            </a:r>
          </a:p>
          <a:p>
            <a:pPr marL="0" indent="0">
              <a:buNone/>
            </a:pPr>
            <a:endParaRPr lang="x-none" dirty="0"/>
          </a:p>
          <a:p>
            <a:pPr marL="0" indent="0">
              <a:buNone/>
            </a:pPr>
            <a:endParaRPr lang="x-none" dirty="0" smtClean="0"/>
          </a:p>
          <a:p>
            <a:r>
              <a:rPr lang="x-none" sz="3600" b="1" i="1" dirty="0" smtClean="0"/>
              <a:t>Ударна струја </a:t>
            </a:r>
            <a:r>
              <a:rPr lang="x-none" dirty="0" smtClean="0"/>
              <a:t>-представља максималну тренутну вредност струје кратког споја. Она је меродавна за механичко напрезање (при њој јављају максималне силе и механичка напрезања делова инсталације кроз које протиче струја кратког споја) и за проверу заштитних компоненти.</a:t>
            </a:r>
          </a:p>
          <a:p>
            <a:endParaRPr lang="x-none" dirty="0" smtClean="0"/>
          </a:p>
          <a:p>
            <a:pPr marL="0" indent="0">
              <a:buNone/>
            </a:pPr>
            <a:endParaRPr lang="x-none" dirty="0" smtClean="0"/>
          </a:p>
          <a:p>
            <a:r>
              <a:rPr lang="x-none" sz="3600" b="1" i="1" dirty="0" smtClean="0"/>
              <a:t>Термичка стрија </a:t>
            </a:r>
            <a:r>
              <a:rPr lang="x-none" dirty="0" smtClean="0"/>
              <a:t>-је меродавна за проверу загревања компоненти електричне инсталације и она представља </a:t>
            </a:r>
            <a:r>
              <a:rPr lang="x-none" smtClean="0"/>
              <a:t>еквивалентну константну струју при којој се има исто загревање као при стварној, временски променљивој, струји </a:t>
            </a:r>
            <a:r>
              <a:rPr lang="x-none" dirty="0" smtClean="0"/>
              <a:t>кратког споја.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08552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30809" y="1009664"/>
            <a:ext cx="1905000" cy="2944896"/>
            <a:chOff x="381000" y="941304"/>
            <a:chExt cx="1905000" cy="2944896"/>
          </a:xfrm>
        </p:grpSpPr>
        <p:sp>
          <p:nvSpPr>
            <p:cNvPr id="9" name="Rectangle 47"/>
            <p:cNvSpPr>
              <a:spLocks noChangeArrowheads="1"/>
            </p:cNvSpPr>
            <p:nvPr/>
          </p:nvSpPr>
          <p:spPr bwMode="auto">
            <a:xfrm>
              <a:off x="383209" y="941304"/>
              <a:ext cx="17666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x-none" sz="16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Напојна мрежа</a:t>
              </a:r>
              <a:r>
                <a:rPr kumimoji="0" lang="sr-Latn-CS" sz="16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:</a:t>
              </a: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81000" y="1371600"/>
              <a:ext cx="1905000" cy="2514600"/>
              <a:chOff x="0" y="457200"/>
              <a:chExt cx="3219450" cy="5067300"/>
            </a:xfrm>
          </p:grpSpPr>
          <p:pic>
            <p:nvPicPr>
              <p:cNvPr id="11" name="Picture 226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343150" cy="476250"/>
              </a:xfrm>
              <a:prstGeom prst="rect">
                <a:avLst/>
              </a:prstGeom>
              <a:noFill/>
            </p:spPr>
          </p:pic>
          <p:pic>
            <p:nvPicPr>
              <p:cNvPr id="12" name="Picture 225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933450"/>
                <a:ext cx="1352550" cy="990600"/>
              </a:xfrm>
              <a:prstGeom prst="rect">
                <a:avLst/>
              </a:prstGeom>
              <a:noFill/>
            </p:spPr>
          </p:pic>
          <p:pic>
            <p:nvPicPr>
              <p:cNvPr id="13" name="Picture 22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924050"/>
                <a:ext cx="2314575" cy="476250"/>
              </a:xfrm>
              <a:prstGeom prst="rect">
                <a:avLst/>
              </a:prstGeom>
              <a:noFill/>
            </p:spPr>
          </p:pic>
          <p:pic>
            <p:nvPicPr>
              <p:cNvPr id="14" name="Picture 22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400300"/>
                <a:ext cx="2886075" cy="933450"/>
              </a:xfrm>
              <a:prstGeom prst="rect">
                <a:avLst/>
              </a:prstGeom>
              <a:noFill/>
            </p:spPr>
          </p:pic>
          <p:pic>
            <p:nvPicPr>
              <p:cNvPr id="15" name="Picture 22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3333750"/>
                <a:ext cx="1676400" cy="857250"/>
              </a:xfrm>
              <a:prstGeom prst="rect">
                <a:avLst/>
              </a:prstGeom>
              <a:noFill/>
            </p:spPr>
          </p:pic>
          <p:pic>
            <p:nvPicPr>
              <p:cNvPr id="16" name="Picture 221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191000"/>
                <a:ext cx="1685925" cy="857250"/>
              </a:xfrm>
              <a:prstGeom prst="rect">
                <a:avLst/>
              </a:prstGeom>
              <a:noFill/>
            </p:spPr>
          </p:pic>
          <p:pic>
            <p:nvPicPr>
              <p:cNvPr id="17" name="Picture 220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5048250"/>
                <a:ext cx="3219450" cy="47625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Group 17"/>
          <p:cNvGrpSpPr/>
          <p:nvPr/>
        </p:nvGrpSpPr>
        <p:grpSpPr>
          <a:xfrm>
            <a:off x="2508004" y="994428"/>
            <a:ext cx="1825693" cy="2198132"/>
            <a:chOff x="2712794" y="926068"/>
            <a:chExt cx="1825693" cy="2198132"/>
          </a:xfrm>
        </p:grpSpPr>
        <p:sp>
          <p:nvSpPr>
            <p:cNvPr id="19" name="TextBox 18"/>
            <p:cNvSpPr txBox="1"/>
            <p:nvPr/>
          </p:nvSpPr>
          <p:spPr>
            <a:xfrm>
              <a:off x="2712794" y="926068"/>
              <a:ext cx="18256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Трансформатор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743200" y="1295400"/>
              <a:ext cx="1447800" cy="1828800"/>
              <a:chOff x="0" y="457200"/>
              <a:chExt cx="2314575" cy="3352800"/>
            </a:xfrm>
          </p:grpSpPr>
          <p:pic>
            <p:nvPicPr>
              <p:cNvPr id="21" name="Picture 203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247900" cy="1009650"/>
              </a:xfrm>
              <a:prstGeom prst="rect">
                <a:avLst/>
              </a:prstGeom>
              <a:noFill/>
            </p:spPr>
          </p:pic>
          <p:pic>
            <p:nvPicPr>
              <p:cNvPr id="22" name="Picture 202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466850"/>
                <a:ext cx="2190750" cy="1390650"/>
              </a:xfrm>
              <a:prstGeom prst="rect">
                <a:avLst/>
              </a:prstGeom>
              <a:noFill/>
            </p:spPr>
          </p:pic>
          <p:pic>
            <p:nvPicPr>
              <p:cNvPr id="23" name="Picture 201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857500"/>
                <a:ext cx="1752600" cy="476250"/>
              </a:xfrm>
              <a:prstGeom prst="rect">
                <a:avLst/>
              </a:prstGeom>
              <a:noFill/>
            </p:spPr>
          </p:pic>
          <p:pic>
            <p:nvPicPr>
              <p:cNvPr id="24" name="Picture 200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3333750"/>
                <a:ext cx="2314575" cy="47625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25" name="Group 24"/>
          <p:cNvGrpSpPr/>
          <p:nvPr/>
        </p:nvGrpSpPr>
        <p:grpSpPr>
          <a:xfrm>
            <a:off x="6667759" y="4126685"/>
            <a:ext cx="1718361" cy="1464495"/>
            <a:chOff x="4682439" y="897705"/>
            <a:chExt cx="1718361" cy="1464495"/>
          </a:xfrm>
        </p:grpSpPr>
        <p:sp>
          <p:nvSpPr>
            <p:cNvPr id="26" name="TextBox 25"/>
            <p:cNvSpPr txBox="1"/>
            <p:nvPr/>
          </p:nvSpPr>
          <p:spPr>
            <a:xfrm>
              <a:off x="4682439" y="897705"/>
              <a:ext cx="16898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NN </a:t>
              </a:r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сабирница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724400" y="1371600"/>
              <a:ext cx="1676400" cy="990600"/>
              <a:chOff x="0" y="457200"/>
              <a:chExt cx="2543175" cy="1762125"/>
            </a:xfrm>
          </p:grpSpPr>
          <p:pic>
            <p:nvPicPr>
              <p:cNvPr id="28" name="Picture 188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1809750" cy="866775"/>
              </a:xfrm>
              <a:prstGeom prst="rect">
                <a:avLst/>
              </a:prstGeom>
              <a:noFill/>
            </p:spPr>
          </p:pic>
          <p:pic>
            <p:nvPicPr>
              <p:cNvPr id="29" name="Picture 187"/>
              <p:cNvPicPr>
                <a:picLocks noChangeAspect="1" noChangeArrowheads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323975"/>
                <a:ext cx="2543175" cy="447675"/>
              </a:xfrm>
              <a:prstGeom prst="rect">
                <a:avLst/>
              </a:prstGeom>
              <a:noFill/>
            </p:spPr>
          </p:pic>
          <p:pic>
            <p:nvPicPr>
              <p:cNvPr id="30" name="Picture 186"/>
              <p:cNvPicPr>
                <a:picLocks noChangeAspect="1" noChangeArrowheads="1"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771650"/>
                <a:ext cx="2171700" cy="44767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1" name="Group 30"/>
          <p:cNvGrpSpPr/>
          <p:nvPr/>
        </p:nvGrpSpPr>
        <p:grpSpPr>
          <a:xfrm>
            <a:off x="2399576" y="4126566"/>
            <a:ext cx="1905704" cy="1456103"/>
            <a:chOff x="7009696" y="829897"/>
            <a:chExt cx="1905704" cy="1456103"/>
          </a:xfrm>
        </p:grpSpPr>
        <p:sp>
          <p:nvSpPr>
            <p:cNvPr id="32" name="TextBox 31"/>
            <p:cNvSpPr txBox="1"/>
            <p:nvPr/>
          </p:nvSpPr>
          <p:spPr>
            <a:xfrm>
              <a:off x="7009696" y="829897"/>
              <a:ext cx="10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 </a:t>
              </a:r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кабл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3" name="Picture 165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86600" y="1782668"/>
              <a:ext cx="1828800" cy="251666"/>
            </a:xfrm>
            <a:prstGeom prst="rect">
              <a:avLst/>
            </a:prstGeom>
            <a:noFill/>
          </p:spPr>
        </p:pic>
        <p:pic>
          <p:nvPicPr>
            <p:cNvPr id="34" name="Picture 164"/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86600" y="2034334"/>
              <a:ext cx="1779074" cy="251666"/>
            </a:xfrm>
            <a:prstGeom prst="rect">
              <a:avLst/>
            </a:prstGeom>
            <a:noFill/>
          </p:spPr>
        </p:pic>
        <p:pic>
          <p:nvPicPr>
            <p:cNvPr id="35" name="Picture 1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1285860"/>
              <a:ext cx="1381125" cy="533400"/>
            </a:xfrm>
            <a:prstGeom prst="rect">
              <a:avLst/>
            </a:prstGeom>
            <a:noFill/>
          </p:spPr>
        </p:pic>
      </p:grpSp>
      <p:grpSp>
        <p:nvGrpSpPr>
          <p:cNvPr id="36" name="Group 35"/>
          <p:cNvGrpSpPr/>
          <p:nvPr/>
        </p:nvGrpSpPr>
        <p:grpSpPr>
          <a:xfrm>
            <a:off x="4491273" y="4126566"/>
            <a:ext cx="1905000" cy="1485424"/>
            <a:chOff x="7024718" y="2412054"/>
            <a:chExt cx="1905000" cy="1485424"/>
          </a:xfrm>
        </p:grpSpPr>
        <p:sp>
          <p:nvSpPr>
            <p:cNvPr id="37" name="TextBox 36"/>
            <p:cNvSpPr txBox="1"/>
            <p:nvPr/>
          </p:nvSpPr>
          <p:spPr>
            <a:xfrm>
              <a:off x="7100918" y="2412054"/>
              <a:ext cx="10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Alu </a:t>
              </a:r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кабл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" name="Picture 172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2809868"/>
              <a:ext cx="1351221" cy="501186"/>
            </a:xfrm>
            <a:prstGeom prst="rect">
              <a:avLst/>
            </a:prstGeom>
            <a:noFill/>
          </p:spPr>
        </p:pic>
        <p:pic>
          <p:nvPicPr>
            <p:cNvPr id="39" name="Picture 171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3311054"/>
              <a:ext cx="1905000" cy="260822"/>
            </a:xfrm>
            <a:prstGeom prst="rect">
              <a:avLst/>
            </a:prstGeom>
            <a:noFill/>
          </p:spPr>
        </p:pic>
        <p:pic>
          <p:nvPicPr>
            <p:cNvPr id="40" name="Picture 176"/>
            <p:cNvPicPr>
              <a:picLocks noChangeAspect="1" noChangeArrowheads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3643314"/>
              <a:ext cx="1676400" cy="254164"/>
            </a:xfrm>
            <a:prstGeom prst="rect">
              <a:avLst/>
            </a:prstGeom>
            <a:noFill/>
          </p:spPr>
        </p:pic>
      </p:grpSp>
      <p:grpSp>
        <p:nvGrpSpPr>
          <p:cNvPr id="41" name="Group 40"/>
          <p:cNvGrpSpPr/>
          <p:nvPr/>
        </p:nvGrpSpPr>
        <p:grpSpPr>
          <a:xfrm>
            <a:off x="263844" y="4126566"/>
            <a:ext cx="1904984" cy="2517144"/>
            <a:chOff x="335282" y="4036056"/>
            <a:chExt cx="1904984" cy="2517144"/>
          </a:xfrm>
        </p:grpSpPr>
        <p:sp>
          <p:nvSpPr>
            <p:cNvPr id="42" name="TextBox 41"/>
            <p:cNvSpPr txBox="1"/>
            <p:nvPr/>
          </p:nvSpPr>
          <p:spPr>
            <a:xfrm>
              <a:off x="335282" y="4036056"/>
              <a:ext cx="1904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Ваздишни вод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81000" y="4495800"/>
              <a:ext cx="1752600" cy="2057400"/>
              <a:chOff x="381000" y="4495800"/>
              <a:chExt cx="1752600" cy="2057400"/>
            </a:xfrm>
          </p:grpSpPr>
          <p:pic>
            <p:nvPicPr>
              <p:cNvPr id="44" name="Picture 213"/>
              <p:cNvPicPr>
                <a:picLocks noChangeAspect="1" noChangeArrowheads="1"/>
              </p:cNvPicPr>
              <p:nvPr/>
            </p:nvPicPr>
            <p:blipFill>
              <a:blip r:embed="rId2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4495800"/>
                <a:ext cx="1752600" cy="530593"/>
              </a:xfrm>
              <a:prstGeom prst="rect">
                <a:avLst/>
              </a:prstGeom>
              <a:noFill/>
            </p:spPr>
          </p:pic>
          <p:pic>
            <p:nvPicPr>
              <p:cNvPr id="45" name="Picture 212"/>
              <p:cNvPicPr>
                <a:picLocks noChangeAspect="1" noChangeArrowheads="1"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026393"/>
                <a:ext cx="1038374" cy="270711"/>
              </a:xfrm>
              <a:prstGeom prst="rect">
                <a:avLst/>
              </a:prstGeom>
              <a:noFill/>
            </p:spPr>
          </p:pic>
          <p:pic>
            <p:nvPicPr>
              <p:cNvPr id="46" name="Picture 211"/>
              <p:cNvPicPr>
                <a:picLocks noChangeAspect="1" noChangeArrowheads="1"/>
              </p:cNvPicPr>
              <p:nvPr/>
            </p:nvPicPr>
            <p:blipFill>
              <a:blip r:embed="rId2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297103"/>
                <a:ext cx="1274618" cy="492693"/>
              </a:xfrm>
              <a:prstGeom prst="rect">
                <a:avLst/>
              </a:prstGeom>
              <a:noFill/>
            </p:spPr>
          </p:pic>
          <p:pic>
            <p:nvPicPr>
              <p:cNvPr id="47" name="Picture 210"/>
              <p:cNvPicPr>
                <a:picLocks noChangeAspect="1" noChangeArrowheads="1"/>
              </p:cNvPicPr>
              <p:nvPr/>
            </p:nvPicPr>
            <p:blipFill>
              <a:blip r:embed="rId2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789796"/>
                <a:ext cx="1285606" cy="492693"/>
              </a:xfrm>
              <a:prstGeom prst="rect">
                <a:avLst/>
              </a:prstGeom>
              <a:noFill/>
            </p:spPr>
          </p:pic>
          <p:pic>
            <p:nvPicPr>
              <p:cNvPr id="48" name="Picture 209"/>
              <p:cNvPicPr>
                <a:picLocks noChangeAspect="1" noChangeArrowheads="1"/>
              </p:cNvPicPr>
              <p:nvPr/>
            </p:nvPicPr>
            <p:blipFill>
              <a:blip r:embed="rId2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6282489"/>
                <a:ext cx="1697660" cy="270711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9" name="Group 48"/>
          <p:cNvGrpSpPr/>
          <p:nvPr/>
        </p:nvGrpSpPr>
        <p:grpSpPr>
          <a:xfrm>
            <a:off x="4491273" y="994428"/>
            <a:ext cx="1524000" cy="1740813"/>
            <a:chOff x="2667000" y="3288387"/>
            <a:chExt cx="1524000" cy="1740813"/>
          </a:xfrm>
        </p:grpSpPr>
        <p:sp>
          <p:nvSpPr>
            <p:cNvPr id="50" name="TextBox 49"/>
            <p:cNvSpPr txBox="1"/>
            <p:nvPr/>
          </p:nvSpPr>
          <p:spPr>
            <a:xfrm>
              <a:off x="2761146" y="3288387"/>
              <a:ext cx="12570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Генератор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667000" y="3657600"/>
              <a:ext cx="1524000" cy="1371600"/>
              <a:chOff x="0" y="457200"/>
              <a:chExt cx="2428875" cy="2124075"/>
            </a:xfrm>
          </p:grpSpPr>
          <p:pic>
            <p:nvPicPr>
              <p:cNvPr id="52" name="Picture 195"/>
              <p:cNvPicPr>
                <a:picLocks noChangeAspect="1" noChangeArrowheads="1"/>
              </p:cNvPicPr>
              <p:nvPr/>
            </p:nvPicPr>
            <p:blipFill>
              <a:blip r:embed="rId2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219325" cy="1076325"/>
              </a:xfrm>
              <a:prstGeom prst="rect">
                <a:avLst/>
              </a:prstGeom>
              <a:noFill/>
            </p:spPr>
          </p:pic>
          <p:pic>
            <p:nvPicPr>
              <p:cNvPr id="53" name="Picture 194"/>
              <p:cNvPicPr>
                <a:picLocks noChangeAspect="1" noChangeArrowheads="1"/>
              </p:cNvPicPr>
              <p:nvPr/>
            </p:nvPicPr>
            <p:blipFill>
              <a:blip r:embed="rId2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533525"/>
                <a:ext cx="1962150" cy="523875"/>
              </a:xfrm>
              <a:prstGeom prst="rect">
                <a:avLst/>
              </a:prstGeom>
              <a:noFill/>
            </p:spPr>
          </p:pic>
          <p:pic>
            <p:nvPicPr>
              <p:cNvPr id="54" name="Picture 193"/>
              <p:cNvPicPr>
                <a:picLocks noChangeAspect="1" noChangeArrowheads="1"/>
              </p:cNvPicPr>
              <p:nvPr/>
            </p:nvPicPr>
            <p:blipFill>
              <a:blip r:embed="rId2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057400"/>
                <a:ext cx="2428875" cy="52387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5" name="Group 54"/>
          <p:cNvGrpSpPr/>
          <p:nvPr/>
        </p:nvGrpSpPr>
        <p:grpSpPr>
          <a:xfrm>
            <a:off x="6557320" y="994428"/>
            <a:ext cx="2428892" cy="1862289"/>
            <a:chOff x="4572000" y="4109891"/>
            <a:chExt cx="2428892" cy="1862289"/>
          </a:xfrm>
        </p:grpSpPr>
        <p:sp>
          <p:nvSpPr>
            <p:cNvPr id="56" name="TextBox 55"/>
            <p:cNvSpPr txBox="1"/>
            <p:nvPr/>
          </p:nvSpPr>
          <p:spPr>
            <a:xfrm>
              <a:off x="4727267" y="4109891"/>
              <a:ext cx="9078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Мотор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57" name="Picture 158"/>
            <p:cNvPicPr>
              <a:picLocks noChangeAspect="1" noChangeArrowheads="1"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5357826"/>
              <a:ext cx="1362547" cy="247495"/>
            </a:xfrm>
            <a:prstGeom prst="rect">
              <a:avLst/>
            </a:prstGeom>
            <a:noFill/>
          </p:spPr>
        </p:pic>
        <p:pic>
          <p:nvPicPr>
            <p:cNvPr id="58" name="Picture 157"/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5724685"/>
              <a:ext cx="1785042" cy="247495"/>
            </a:xfrm>
            <a:prstGeom prst="rect">
              <a:avLst/>
            </a:prstGeom>
            <a:noFill/>
          </p:spPr>
        </p:pic>
        <p:pic>
          <p:nvPicPr>
            <p:cNvPr id="59" name="Picture 3"/>
            <p:cNvPicPr>
              <a:picLocks noChangeAspect="1" noChangeArrowheads="1"/>
            </p:cNvPicPr>
            <p:nvPr/>
          </p:nvPicPr>
          <p:blipFill>
            <a:blip r:embed="rId3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91067" y="4572008"/>
              <a:ext cx="2409825" cy="695325"/>
            </a:xfrm>
            <a:prstGeom prst="rect">
              <a:avLst/>
            </a:prstGeom>
            <a:noFill/>
          </p:spPr>
        </p:pic>
      </p:grpSp>
      <p:grpSp>
        <p:nvGrpSpPr>
          <p:cNvPr id="60" name="Group 59"/>
          <p:cNvGrpSpPr/>
          <p:nvPr/>
        </p:nvGrpSpPr>
        <p:grpSpPr>
          <a:xfrm>
            <a:off x="2538410" y="5949724"/>
            <a:ext cx="1523999" cy="750425"/>
            <a:chOff x="7100918" y="4029068"/>
            <a:chExt cx="1523999" cy="750425"/>
          </a:xfrm>
        </p:grpSpPr>
        <p:sp>
          <p:nvSpPr>
            <p:cNvPr id="61" name="Rectangle 111"/>
            <p:cNvSpPr>
              <a:spLocks noChangeArrowheads="1"/>
            </p:cNvSpPr>
            <p:nvPr/>
          </p:nvSpPr>
          <p:spPr bwMode="auto">
            <a:xfrm>
              <a:off x="7100918" y="4029068"/>
              <a:ext cx="12362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Прекидач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62" name="Picture 154"/>
            <p:cNvPicPr>
              <a:picLocks noChangeAspect="1" noChangeArrowheads="1"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77118" y="4486268"/>
              <a:ext cx="1447799" cy="293225"/>
            </a:xfrm>
            <a:prstGeom prst="rect">
              <a:avLst/>
            </a:prstGeom>
            <a:noFill/>
          </p:spPr>
        </p:pic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3844" y="54123"/>
            <a:ext cx="8229600" cy="1143000"/>
          </a:xfrm>
        </p:spPr>
        <p:txBody>
          <a:bodyPr/>
          <a:lstStyle/>
          <a:p>
            <a:pPr algn="l"/>
            <a:r>
              <a:rPr lang="x-none" dirty="0" smtClean="0"/>
              <a:t>Прорачун импеданси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106215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00" y="152400"/>
            <a:ext cx="8824000" cy="805026"/>
          </a:xfrm>
        </p:spPr>
        <p:txBody>
          <a:bodyPr>
            <a:normAutofit fontScale="90000"/>
          </a:bodyPr>
          <a:lstStyle/>
          <a:p>
            <a:pPr algn="l"/>
            <a:r>
              <a:rPr lang="x-none" sz="4000" dirty="0" smtClean="0"/>
              <a:t>Квар на сабирници А, напајанје преко 2 ТР</a:t>
            </a:r>
            <a:endParaRPr lang="x-none" sz="4000" dirty="0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4069040" y="1325073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4" name="Line 16"/>
          <p:cNvSpPr>
            <a:spLocks noChangeShapeType="1"/>
          </p:cNvSpPr>
          <p:nvPr/>
        </p:nvSpPr>
        <p:spPr bwMode="auto">
          <a:xfrm>
            <a:off x="5179655" y="1652285"/>
            <a:ext cx="0" cy="558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31"/>
          <p:cNvSpPr>
            <a:spLocks noChangeShapeType="1"/>
          </p:cNvSpPr>
          <p:nvPr/>
        </p:nvSpPr>
        <p:spPr bwMode="auto">
          <a:xfrm>
            <a:off x="4170005" y="107966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6" name="Line 36"/>
          <p:cNvSpPr>
            <a:spLocks noChangeShapeType="1"/>
          </p:cNvSpPr>
          <p:nvPr/>
        </p:nvSpPr>
        <p:spPr bwMode="auto">
          <a:xfrm>
            <a:off x="2554565" y="2306708"/>
            <a:ext cx="3028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36"/>
          <p:cNvSpPr>
            <a:spLocks noChangeShapeType="1"/>
          </p:cNvSpPr>
          <p:nvPr/>
        </p:nvSpPr>
        <p:spPr bwMode="auto">
          <a:xfrm>
            <a:off x="2453600" y="3533752"/>
            <a:ext cx="312991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4170005" y="157048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9" name="Line 31"/>
          <p:cNvSpPr>
            <a:spLocks noChangeShapeType="1"/>
          </p:cNvSpPr>
          <p:nvPr/>
        </p:nvSpPr>
        <p:spPr bwMode="auto">
          <a:xfrm>
            <a:off x="4170005" y="206129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0" name="Line 31"/>
          <p:cNvSpPr>
            <a:spLocks noChangeShapeType="1"/>
          </p:cNvSpPr>
          <p:nvPr/>
        </p:nvSpPr>
        <p:spPr bwMode="auto">
          <a:xfrm>
            <a:off x="3059390" y="230670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3059390" y="279752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3059390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069040" y="181589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958425" y="2552117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2958425" y="304293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078690" y="2552117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7" name="Line 31"/>
          <p:cNvSpPr>
            <a:spLocks noChangeShapeType="1"/>
          </p:cNvSpPr>
          <p:nvPr/>
        </p:nvSpPr>
        <p:spPr bwMode="auto">
          <a:xfrm>
            <a:off x="6189305" y="402457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8" name="Line 31"/>
          <p:cNvSpPr>
            <a:spLocks noChangeShapeType="1"/>
          </p:cNvSpPr>
          <p:nvPr/>
        </p:nvSpPr>
        <p:spPr bwMode="auto">
          <a:xfrm>
            <a:off x="5179655" y="279752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9" name="Line 31"/>
          <p:cNvSpPr>
            <a:spLocks noChangeShapeType="1"/>
          </p:cNvSpPr>
          <p:nvPr/>
        </p:nvSpPr>
        <p:spPr bwMode="auto">
          <a:xfrm>
            <a:off x="6189305" y="353375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0" name="Line 31"/>
          <p:cNvSpPr>
            <a:spLocks noChangeShapeType="1"/>
          </p:cNvSpPr>
          <p:nvPr/>
        </p:nvSpPr>
        <p:spPr bwMode="auto">
          <a:xfrm>
            <a:off x="6189305" y="4515387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1" name="Line 31"/>
          <p:cNvSpPr>
            <a:spLocks noChangeShapeType="1"/>
          </p:cNvSpPr>
          <p:nvPr/>
        </p:nvSpPr>
        <p:spPr bwMode="auto">
          <a:xfrm>
            <a:off x="5179655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2" name="Line 31"/>
          <p:cNvSpPr>
            <a:spLocks noChangeShapeType="1"/>
          </p:cNvSpPr>
          <p:nvPr/>
        </p:nvSpPr>
        <p:spPr bwMode="auto">
          <a:xfrm>
            <a:off x="3867110" y="476079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3" name="Line 31"/>
          <p:cNvSpPr>
            <a:spLocks noChangeShapeType="1"/>
          </p:cNvSpPr>
          <p:nvPr/>
        </p:nvSpPr>
        <p:spPr bwMode="auto">
          <a:xfrm>
            <a:off x="5179655" y="230670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4" name="Line 31"/>
          <p:cNvSpPr>
            <a:spLocks noChangeShapeType="1"/>
          </p:cNvSpPr>
          <p:nvPr/>
        </p:nvSpPr>
        <p:spPr bwMode="auto">
          <a:xfrm>
            <a:off x="6189305" y="228599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5" name="Line 31"/>
          <p:cNvSpPr>
            <a:spLocks noChangeShapeType="1"/>
          </p:cNvSpPr>
          <p:nvPr/>
        </p:nvSpPr>
        <p:spPr bwMode="auto">
          <a:xfrm>
            <a:off x="6189305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5078690" y="304293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5583515" y="3451949"/>
            <a:ext cx="403860" cy="1636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6088340" y="253140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6088340" y="377916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6088340" y="4269979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766145" y="500620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3766145" y="5497023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3766145" y="598784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>
            <a:off x="5987375" y="3533752"/>
            <a:ext cx="30289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" name="Line 36"/>
          <p:cNvSpPr>
            <a:spLocks noChangeShapeType="1"/>
          </p:cNvSpPr>
          <p:nvPr/>
        </p:nvSpPr>
        <p:spPr bwMode="auto">
          <a:xfrm>
            <a:off x="2453600" y="4760796"/>
            <a:ext cx="403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1"/>
          <p:cNvSpPr>
            <a:spLocks noChangeShapeType="1"/>
          </p:cNvSpPr>
          <p:nvPr/>
        </p:nvSpPr>
        <p:spPr bwMode="auto">
          <a:xfrm>
            <a:off x="3867110" y="525161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7" name="Line 31"/>
          <p:cNvSpPr>
            <a:spLocks noChangeShapeType="1"/>
          </p:cNvSpPr>
          <p:nvPr/>
        </p:nvSpPr>
        <p:spPr bwMode="auto">
          <a:xfrm>
            <a:off x="3867110" y="574243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3867110" y="623324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9" name="Oval 38"/>
          <p:cNvSpPr/>
          <p:nvPr/>
        </p:nvSpPr>
        <p:spPr>
          <a:xfrm>
            <a:off x="4977725" y="1734087"/>
            <a:ext cx="403860" cy="327212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ine 31"/>
          <p:cNvSpPr>
            <a:spLocks noChangeShapeType="1"/>
          </p:cNvSpPr>
          <p:nvPr/>
        </p:nvSpPr>
        <p:spPr bwMode="auto">
          <a:xfrm>
            <a:off x="5179655" y="206129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5179655" y="148867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280620" y="1979496"/>
            <a:ext cx="504825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1100" dirty="0" smtClean="0"/>
              <a:t>+</a:t>
            </a:r>
            <a:endParaRPr lang="en-US" sz="1100" dirty="0"/>
          </a:p>
        </p:txBody>
      </p:sp>
      <p:cxnSp>
        <p:nvCxnSpPr>
          <p:cNvPr id="43" name="Straight Arrow Connector 42"/>
          <p:cNvCxnSpPr/>
          <p:nvPr/>
        </p:nvCxnSpPr>
        <p:spPr>
          <a:xfrm rot="5400000">
            <a:off x="5864770" y="4147174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>
            <a:off x="4855120" y="2920130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2734855" y="2920130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3846423" y="1692134"/>
            <a:ext cx="245409" cy="210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>
            <a:off x="2431960" y="5374219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>
            <a:off x="3542575" y="5374219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2857460" y="476079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0" name="Line 31"/>
          <p:cNvSpPr>
            <a:spLocks noChangeShapeType="1"/>
          </p:cNvSpPr>
          <p:nvPr/>
        </p:nvSpPr>
        <p:spPr bwMode="auto">
          <a:xfrm>
            <a:off x="2857460" y="525161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1" name="Line 31"/>
          <p:cNvSpPr>
            <a:spLocks noChangeShapeType="1"/>
          </p:cNvSpPr>
          <p:nvPr/>
        </p:nvSpPr>
        <p:spPr bwMode="auto">
          <a:xfrm>
            <a:off x="2857460" y="574243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2" name="Line 31"/>
          <p:cNvSpPr>
            <a:spLocks noChangeShapeType="1"/>
          </p:cNvSpPr>
          <p:nvPr/>
        </p:nvSpPr>
        <p:spPr bwMode="auto">
          <a:xfrm>
            <a:off x="2857460" y="623324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3" name="Rectangle 8"/>
          <p:cNvSpPr>
            <a:spLocks noChangeArrowheads="1"/>
          </p:cNvSpPr>
          <p:nvPr/>
        </p:nvSpPr>
        <p:spPr bwMode="auto">
          <a:xfrm>
            <a:off x="2756495" y="500620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54" name="Rectangle 8"/>
          <p:cNvSpPr>
            <a:spLocks noChangeArrowheads="1"/>
          </p:cNvSpPr>
          <p:nvPr/>
        </p:nvSpPr>
        <p:spPr bwMode="auto">
          <a:xfrm>
            <a:off x="2756495" y="5497023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55" name="Rectangle 8"/>
          <p:cNvSpPr>
            <a:spLocks noChangeArrowheads="1"/>
          </p:cNvSpPr>
          <p:nvPr/>
        </p:nvSpPr>
        <p:spPr bwMode="auto">
          <a:xfrm>
            <a:off x="2756495" y="598784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56" name="TextBox 55"/>
          <p:cNvSpPr txBox="1"/>
          <p:nvPr/>
        </p:nvSpPr>
        <p:spPr>
          <a:xfrm>
            <a:off x="4127149" y="5333417"/>
            <a:ext cx="131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3600" dirty="0" smtClean="0"/>
              <a:t>  . . .     </a:t>
            </a:r>
            <a:endParaRPr lang="en-US" sz="3600" dirty="0"/>
          </a:p>
        </p:txBody>
      </p:sp>
      <p:sp>
        <p:nvSpPr>
          <p:cNvPr id="57" name="Text Box 29"/>
          <p:cNvSpPr txBox="1">
            <a:spLocks noChangeArrowheads="1"/>
          </p:cNvSpPr>
          <p:nvPr/>
        </p:nvSpPr>
        <p:spPr bwMode="auto">
          <a:xfrm>
            <a:off x="4206200" y="17598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v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58" name="Text Box 29"/>
          <p:cNvSpPr txBox="1">
            <a:spLocks noChangeArrowheads="1"/>
          </p:cNvSpPr>
          <p:nvPr/>
        </p:nvSpPr>
        <p:spPr bwMode="auto">
          <a:xfrm>
            <a:off x="4206200" y="1302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59" name="Text Box 29"/>
          <p:cNvSpPr txBox="1">
            <a:spLocks noChangeArrowheads="1"/>
          </p:cNvSpPr>
          <p:nvPr/>
        </p:nvSpPr>
        <p:spPr bwMode="auto">
          <a:xfrm>
            <a:off x="3063200" y="25218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sr-Latn-C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0" name="Text Box 29"/>
          <p:cNvSpPr txBox="1">
            <a:spLocks noChangeArrowheads="1"/>
          </p:cNvSpPr>
          <p:nvPr/>
        </p:nvSpPr>
        <p:spPr bwMode="auto">
          <a:xfrm>
            <a:off x="5196800" y="25218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1" name="Text Box 29"/>
          <p:cNvSpPr txBox="1">
            <a:spLocks noChangeArrowheads="1"/>
          </p:cNvSpPr>
          <p:nvPr/>
        </p:nvSpPr>
        <p:spPr bwMode="auto">
          <a:xfrm>
            <a:off x="3063200" y="29790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2" name="Text Box 29"/>
          <p:cNvSpPr txBox="1">
            <a:spLocks noChangeArrowheads="1"/>
          </p:cNvSpPr>
          <p:nvPr/>
        </p:nvSpPr>
        <p:spPr bwMode="auto">
          <a:xfrm>
            <a:off x="6368388" y="2960029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3" name="Text Box 29"/>
          <p:cNvSpPr txBox="1">
            <a:spLocks noChangeArrowheads="1"/>
          </p:cNvSpPr>
          <p:nvPr/>
        </p:nvSpPr>
        <p:spPr bwMode="auto">
          <a:xfrm>
            <a:off x="2834600" y="5493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6368388" y="253140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g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5" name="Text Box 29"/>
          <p:cNvSpPr txBox="1">
            <a:spLocks noChangeArrowheads="1"/>
          </p:cNvSpPr>
          <p:nvPr/>
        </p:nvSpPr>
        <p:spPr bwMode="auto">
          <a:xfrm>
            <a:off x="6187400" y="41982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6" name="Text Box 29"/>
          <p:cNvSpPr txBox="1">
            <a:spLocks noChangeArrowheads="1"/>
          </p:cNvSpPr>
          <p:nvPr/>
        </p:nvSpPr>
        <p:spPr bwMode="auto">
          <a:xfrm>
            <a:off x="6187400" y="37410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kal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7" name="Text Box 29"/>
          <p:cNvSpPr txBox="1">
            <a:spLocks noChangeArrowheads="1"/>
          </p:cNvSpPr>
          <p:nvPr/>
        </p:nvSpPr>
        <p:spPr bwMode="auto">
          <a:xfrm>
            <a:off x="2910800" y="4960261"/>
            <a:ext cx="6715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cu</a:t>
            </a:r>
            <a:r>
              <a:rPr lang="en-U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20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8" name="Text Box 29"/>
          <p:cNvSpPr txBox="1">
            <a:spLocks noChangeArrowheads="1"/>
          </p:cNvSpPr>
          <p:nvPr/>
        </p:nvSpPr>
        <p:spPr bwMode="auto">
          <a:xfrm>
            <a:off x="2910800" y="5950861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mot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9" name="Text Box 29"/>
          <p:cNvSpPr txBox="1">
            <a:spLocks noChangeArrowheads="1"/>
          </p:cNvSpPr>
          <p:nvPr/>
        </p:nvSpPr>
        <p:spPr bwMode="auto">
          <a:xfrm>
            <a:off x="5501600" y="3588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s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0" name="Text Box 29"/>
          <p:cNvSpPr txBox="1">
            <a:spLocks noChangeArrowheads="1"/>
          </p:cNvSpPr>
          <p:nvPr/>
        </p:nvSpPr>
        <p:spPr bwMode="auto">
          <a:xfrm>
            <a:off x="3901400" y="5493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1" name="Text Box 29"/>
          <p:cNvSpPr txBox="1">
            <a:spLocks noChangeArrowheads="1"/>
          </p:cNvSpPr>
          <p:nvPr/>
        </p:nvSpPr>
        <p:spPr bwMode="auto">
          <a:xfrm>
            <a:off x="3901400" y="5950861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mot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2" name="Text Box 29"/>
          <p:cNvSpPr txBox="1">
            <a:spLocks noChangeArrowheads="1"/>
          </p:cNvSpPr>
          <p:nvPr/>
        </p:nvSpPr>
        <p:spPr bwMode="auto">
          <a:xfrm>
            <a:off x="3901400" y="4960261"/>
            <a:ext cx="8239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cu</a:t>
            </a:r>
            <a:r>
              <a:rPr lang="en-U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20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3" name="Line 36"/>
          <p:cNvSpPr>
            <a:spLocks noChangeShapeType="1"/>
          </p:cNvSpPr>
          <p:nvPr/>
        </p:nvSpPr>
        <p:spPr bwMode="auto">
          <a:xfrm>
            <a:off x="4358600" y="16074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" name="Line 36"/>
          <p:cNvSpPr>
            <a:spLocks noChangeShapeType="1"/>
          </p:cNvSpPr>
          <p:nvPr/>
        </p:nvSpPr>
        <p:spPr bwMode="auto">
          <a:xfrm>
            <a:off x="4358600" y="2064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>
            <a:off x="3215600" y="2826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36"/>
          <p:cNvSpPr>
            <a:spLocks noChangeShapeType="1"/>
          </p:cNvSpPr>
          <p:nvPr/>
        </p:nvSpPr>
        <p:spPr bwMode="auto">
          <a:xfrm>
            <a:off x="3215600" y="32838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36"/>
          <p:cNvSpPr>
            <a:spLocks noChangeShapeType="1"/>
          </p:cNvSpPr>
          <p:nvPr/>
        </p:nvSpPr>
        <p:spPr bwMode="auto">
          <a:xfrm>
            <a:off x="5349200" y="2826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Line 36"/>
          <p:cNvSpPr>
            <a:spLocks noChangeShapeType="1"/>
          </p:cNvSpPr>
          <p:nvPr/>
        </p:nvSpPr>
        <p:spPr bwMode="auto">
          <a:xfrm>
            <a:off x="6511264" y="324578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9" name="Line 36"/>
          <p:cNvSpPr>
            <a:spLocks noChangeShapeType="1"/>
          </p:cNvSpPr>
          <p:nvPr/>
        </p:nvSpPr>
        <p:spPr bwMode="auto">
          <a:xfrm>
            <a:off x="6511264" y="288859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Line 36"/>
          <p:cNvSpPr>
            <a:spLocks noChangeShapeType="1"/>
          </p:cNvSpPr>
          <p:nvPr/>
        </p:nvSpPr>
        <p:spPr bwMode="auto">
          <a:xfrm>
            <a:off x="6339800" y="40458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" name="Line 36"/>
          <p:cNvSpPr>
            <a:spLocks noChangeShapeType="1"/>
          </p:cNvSpPr>
          <p:nvPr/>
        </p:nvSpPr>
        <p:spPr bwMode="auto">
          <a:xfrm>
            <a:off x="6339800" y="45030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" name="Line 36"/>
          <p:cNvSpPr>
            <a:spLocks noChangeShapeType="1"/>
          </p:cNvSpPr>
          <p:nvPr/>
        </p:nvSpPr>
        <p:spPr bwMode="auto">
          <a:xfrm flipV="1">
            <a:off x="3010802" y="5246045"/>
            <a:ext cx="447668" cy="19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" name="Line 36"/>
          <p:cNvSpPr>
            <a:spLocks noChangeShapeType="1"/>
          </p:cNvSpPr>
          <p:nvPr/>
        </p:nvSpPr>
        <p:spPr bwMode="auto">
          <a:xfrm>
            <a:off x="2987000" y="57984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" name="Line 36"/>
          <p:cNvSpPr>
            <a:spLocks noChangeShapeType="1"/>
          </p:cNvSpPr>
          <p:nvPr/>
        </p:nvSpPr>
        <p:spPr bwMode="auto">
          <a:xfrm>
            <a:off x="3063200" y="6255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" name="Line 36"/>
          <p:cNvSpPr>
            <a:spLocks noChangeShapeType="1"/>
          </p:cNvSpPr>
          <p:nvPr/>
        </p:nvSpPr>
        <p:spPr bwMode="auto">
          <a:xfrm flipV="1">
            <a:off x="4053800" y="5246045"/>
            <a:ext cx="528638" cy="19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" name="Line 36"/>
          <p:cNvSpPr>
            <a:spLocks noChangeShapeType="1"/>
          </p:cNvSpPr>
          <p:nvPr/>
        </p:nvSpPr>
        <p:spPr bwMode="auto">
          <a:xfrm>
            <a:off x="4053800" y="57984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36"/>
          <p:cNvSpPr>
            <a:spLocks noChangeShapeType="1"/>
          </p:cNvSpPr>
          <p:nvPr/>
        </p:nvSpPr>
        <p:spPr bwMode="auto">
          <a:xfrm>
            <a:off x="4053800" y="6255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5082505" y="4760796"/>
            <a:ext cx="1000131" cy="1717862"/>
            <a:chOff x="5143505" y="4515387"/>
            <a:chExt cx="1000131" cy="1717862"/>
          </a:xfrm>
        </p:grpSpPr>
        <p:cxnSp>
          <p:nvCxnSpPr>
            <p:cNvPr id="89" name="Straight Arrow Connector 88"/>
            <p:cNvCxnSpPr/>
            <p:nvPr/>
          </p:nvCxnSpPr>
          <p:spPr>
            <a:xfrm rot="5400000">
              <a:off x="5020900" y="5128810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Line 31"/>
            <p:cNvSpPr>
              <a:spLocks noChangeShapeType="1"/>
            </p:cNvSpPr>
            <p:nvPr/>
          </p:nvSpPr>
          <p:spPr bwMode="auto">
            <a:xfrm>
              <a:off x="5345435" y="4515387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1" name="Line 31"/>
            <p:cNvSpPr>
              <a:spLocks noChangeShapeType="1"/>
            </p:cNvSpPr>
            <p:nvPr/>
          </p:nvSpPr>
          <p:spPr bwMode="auto">
            <a:xfrm>
              <a:off x="5345435" y="500620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2" name="Line 31"/>
            <p:cNvSpPr>
              <a:spLocks noChangeShapeType="1"/>
            </p:cNvSpPr>
            <p:nvPr/>
          </p:nvSpPr>
          <p:spPr bwMode="auto">
            <a:xfrm>
              <a:off x="5345435" y="549702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3" name="Line 31"/>
            <p:cNvSpPr>
              <a:spLocks noChangeShapeType="1"/>
            </p:cNvSpPr>
            <p:nvPr/>
          </p:nvSpPr>
          <p:spPr bwMode="auto">
            <a:xfrm>
              <a:off x="5345435" y="5987840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4" name="Rectangle 8"/>
            <p:cNvSpPr>
              <a:spLocks noChangeArrowheads="1"/>
            </p:cNvSpPr>
            <p:nvPr/>
          </p:nvSpPr>
          <p:spPr bwMode="auto">
            <a:xfrm>
              <a:off x="5244470" y="4760796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5" name="Rectangle 8"/>
            <p:cNvSpPr>
              <a:spLocks noChangeArrowheads="1"/>
            </p:cNvSpPr>
            <p:nvPr/>
          </p:nvSpPr>
          <p:spPr bwMode="auto">
            <a:xfrm>
              <a:off x="5244470" y="525161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6" name="Rectangle 8"/>
            <p:cNvSpPr>
              <a:spLocks noChangeArrowheads="1"/>
            </p:cNvSpPr>
            <p:nvPr/>
          </p:nvSpPr>
          <p:spPr bwMode="auto">
            <a:xfrm>
              <a:off x="5244470" y="5742431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7" name="Text Box 29"/>
            <p:cNvSpPr txBox="1">
              <a:spLocks noChangeArrowheads="1"/>
            </p:cNvSpPr>
            <p:nvPr/>
          </p:nvSpPr>
          <p:spPr bwMode="auto">
            <a:xfrm>
              <a:off x="5346387" y="4714852"/>
              <a:ext cx="79724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cu</a:t>
              </a:r>
              <a:r>
                <a:rPr lang="en-U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100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8" name="Text Box 29"/>
            <p:cNvSpPr txBox="1">
              <a:spLocks noChangeArrowheads="1"/>
            </p:cNvSpPr>
            <p:nvPr/>
          </p:nvSpPr>
          <p:spPr bwMode="auto">
            <a:xfrm>
              <a:off x="5341625" y="5248252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9" name="Text Box 29"/>
            <p:cNvSpPr txBox="1">
              <a:spLocks noChangeArrowheads="1"/>
            </p:cNvSpPr>
            <p:nvPr/>
          </p:nvSpPr>
          <p:spPr bwMode="auto">
            <a:xfrm>
              <a:off x="5417825" y="5705452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00" name="Line 36"/>
            <p:cNvSpPr>
              <a:spLocks noChangeShapeType="1"/>
            </p:cNvSpPr>
            <p:nvPr/>
          </p:nvSpPr>
          <p:spPr bwMode="auto">
            <a:xfrm>
              <a:off x="5494025" y="55530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Line 36"/>
            <p:cNvSpPr>
              <a:spLocks noChangeShapeType="1"/>
            </p:cNvSpPr>
            <p:nvPr/>
          </p:nvSpPr>
          <p:spPr bwMode="auto">
            <a:xfrm>
              <a:off x="5570225" y="60102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" name="Line 36"/>
          <p:cNvSpPr>
            <a:spLocks noChangeShapeType="1"/>
          </p:cNvSpPr>
          <p:nvPr/>
        </p:nvSpPr>
        <p:spPr bwMode="auto">
          <a:xfrm flipV="1">
            <a:off x="5439694" y="5246045"/>
            <a:ext cx="528638" cy="41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1447800" y="1876317"/>
            <a:ext cx="170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Сабирница</a:t>
            </a:r>
            <a:r>
              <a:rPr lang="en-US" dirty="0" smtClean="0"/>
              <a:t> A</a:t>
            </a:r>
            <a:endParaRPr lang="sr-Latn-CS" dirty="0"/>
          </a:p>
        </p:txBody>
      </p:sp>
      <p:sp>
        <p:nvSpPr>
          <p:cNvPr id="104" name="Line 31"/>
          <p:cNvSpPr>
            <a:spLocks noChangeShapeType="1"/>
          </p:cNvSpPr>
          <p:nvPr/>
        </p:nvSpPr>
        <p:spPr bwMode="auto">
          <a:xfrm>
            <a:off x="6183601" y="278605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05" name="Rectangle 8"/>
          <p:cNvSpPr>
            <a:spLocks noChangeArrowheads="1"/>
          </p:cNvSpPr>
          <p:nvPr/>
        </p:nvSpPr>
        <p:spPr bwMode="auto">
          <a:xfrm>
            <a:off x="6082636" y="3031467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06" name="Text Box 29"/>
          <p:cNvSpPr txBox="1">
            <a:spLocks noChangeArrowheads="1"/>
          </p:cNvSpPr>
          <p:nvPr/>
        </p:nvSpPr>
        <p:spPr bwMode="auto">
          <a:xfrm>
            <a:off x="5296818" y="2960029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107" name="Line 36"/>
          <p:cNvSpPr>
            <a:spLocks noChangeShapeType="1"/>
          </p:cNvSpPr>
          <p:nvPr/>
        </p:nvSpPr>
        <p:spPr bwMode="auto">
          <a:xfrm>
            <a:off x="5439694" y="3317219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9606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076" y="132134"/>
            <a:ext cx="8229600" cy="792162"/>
          </a:xfrm>
        </p:spPr>
        <p:txBody>
          <a:bodyPr>
            <a:normAutofit/>
          </a:bodyPr>
          <a:lstStyle/>
          <a:p>
            <a:pPr algn="l"/>
            <a:r>
              <a:rPr lang="x-none" dirty="0" smtClean="0"/>
              <a:t>Графички интерфејс програма</a:t>
            </a:r>
            <a:endParaRPr lang="x-none" dirty="0"/>
          </a:p>
        </p:txBody>
      </p:sp>
      <p:pic>
        <p:nvPicPr>
          <p:cNvPr id="3" name="Picture 2" descr="slika_proz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54" y="865837"/>
            <a:ext cx="5029568" cy="3582778"/>
          </a:xfrm>
          <a:prstGeom prst="rect">
            <a:avLst/>
          </a:prstGeom>
        </p:spPr>
      </p:pic>
      <p:pic>
        <p:nvPicPr>
          <p:cNvPr id="4" name="Picture 3" descr="ulazni podac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950" y="2923309"/>
            <a:ext cx="5643602" cy="380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1162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l"/>
            <a:r>
              <a:rPr lang="x-none" dirty="0" smtClean="0"/>
              <a:t>Резултати прорачуна</a:t>
            </a:r>
            <a:endParaRPr lang="x-non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036763" y="15462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3045747"/>
              </p:ext>
            </p:extLst>
          </p:nvPr>
        </p:nvGraphicFramePr>
        <p:xfrm>
          <a:off x="152400" y="1520495"/>
          <a:ext cx="8686800" cy="2095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4300"/>
                <a:gridCol w="609600"/>
                <a:gridCol w="609600"/>
                <a:gridCol w="609600"/>
                <a:gridCol w="609600"/>
                <a:gridCol w="749300"/>
                <a:gridCol w="685800"/>
                <a:gridCol w="762000"/>
                <a:gridCol w="685800"/>
                <a:gridCol w="914400"/>
                <a:gridCol w="1066800"/>
              </a:tblGrid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 dirty="0">
                          <a:effectLst/>
                        </a:rPr>
                        <a:t>Квар на сабирници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A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B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 dirty="0">
                          <a:effectLst/>
                        </a:rPr>
                        <a:t>број трансформатора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3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3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01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Iud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11.1772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11.1772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48.5584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77.9993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19.6415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23.164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12.865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14.2823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53,741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55,800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81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It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10.7521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12.9654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8.294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9.4341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37,632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39,130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BC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72.2544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105.0637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42.9936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55.6267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88,512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95,698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602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CD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 </a:t>
                      </a:r>
                      <a:r>
                        <a:rPr lang="x-none" sz="1100" dirty="0" smtClean="0">
                          <a:effectLst/>
                        </a:rPr>
                        <a:t>5615.491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7265.523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    </a:t>
                      </a:r>
                      <a:r>
                        <a:rPr lang="x-none" sz="1100" dirty="0">
                          <a:effectLst/>
                        </a:rPr>
                        <a:t> </a:t>
                      </a:r>
                      <a:r>
                        <a:rPr lang="en-US" sz="1100" dirty="0">
                          <a:effectLst/>
                        </a:rPr>
                        <a:t>1156,0704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      </a:t>
                      </a:r>
                      <a:r>
                        <a:rPr lang="x-none" sz="1100" dirty="0">
                          <a:effectLst/>
                        </a:rPr>
                        <a:t> </a:t>
                      </a:r>
                      <a:r>
                        <a:rPr lang="en-US" sz="1100" dirty="0">
                          <a:effectLst/>
                        </a:rPr>
                        <a:t>1249,9329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2798792"/>
              </p:ext>
            </p:extLst>
          </p:nvPr>
        </p:nvGraphicFramePr>
        <p:xfrm>
          <a:off x="228600" y="4495800"/>
          <a:ext cx="6578600" cy="17998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4300"/>
                <a:gridCol w="609600"/>
                <a:gridCol w="609600"/>
                <a:gridCol w="609600"/>
                <a:gridCol w="609600"/>
                <a:gridCol w="609600"/>
                <a:gridCol w="609600"/>
                <a:gridCol w="768350"/>
                <a:gridCol w="768350"/>
              </a:tblGrid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 dirty="0">
                          <a:effectLst/>
                        </a:rPr>
                        <a:t>Квар на сабирници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B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број трансформатора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3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3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100m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Iud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24.1111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24.1111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13.9811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13.9811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10.2022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10.2022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48,801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48,801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It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6.7193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6.7193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5.7572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5.7572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33,342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33,342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BC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28.2181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28.2181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20.7161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20.7161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69,497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69,497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CD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2705.782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2705.782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 dirty="0">
                          <a:effectLst/>
                        </a:rPr>
                        <a:t> 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5825" y="1143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Напајање из мреже</a:t>
            </a:r>
            <a:endParaRPr lang="x-none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41148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Напајање из генератора</a:t>
            </a:r>
            <a:endParaRPr lang="x-none" dirty="0"/>
          </a:p>
        </p:txBody>
      </p:sp>
      <p:sp>
        <p:nvSpPr>
          <p:cNvPr id="17" name="TextBox 16"/>
          <p:cNvSpPr txBox="1"/>
          <p:nvPr/>
        </p:nvSpPr>
        <p:spPr>
          <a:xfrm>
            <a:off x="4419600" y="6451063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* трансформатори снаге 1000</a:t>
            </a:r>
            <a:r>
              <a:rPr lang="sr-Latn-CS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kVA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084068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/>
            <a:r>
              <a:rPr lang="x-none" dirty="0"/>
              <a:t>Резултати прорачуна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8383204"/>
              </p:ext>
            </p:extLst>
          </p:nvPr>
        </p:nvGraphicFramePr>
        <p:xfrm>
          <a:off x="533400" y="1676400"/>
          <a:ext cx="6096002" cy="1981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7522"/>
                <a:gridCol w="972120"/>
                <a:gridCol w="972120"/>
                <a:gridCol w="972120"/>
                <a:gridCol w="972120"/>
              </a:tblGrid>
              <a:tr h="2204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Квар на сабирници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A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B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204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5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Iud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11.1772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100.5478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24.8093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9.2997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24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It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14.0289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6.4768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5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BC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123.0067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26.2183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5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CD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3424.438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2611708"/>
              </p:ext>
            </p:extLst>
          </p:nvPr>
        </p:nvGraphicFramePr>
        <p:xfrm>
          <a:off x="533400" y="4267200"/>
          <a:ext cx="5715000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2193"/>
                <a:gridCol w="1084269"/>
                <a:gridCol w="1084269"/>
                <a:gridCol w="1084269"/>
              </a:tblGrid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Квар на сабирници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B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Iud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24.1111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13.9811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7.2463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It [kA]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6.7193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4.6344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BC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28.2181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13.4233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</a:rPr>
                        <a:t>Топ. имп. CD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x-none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1753.245</a:t>
                      </a:r>
                      <a:endParaRPr lang="x-none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7656" y="1143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Напајање из мреже</a:t>
            </a:r>
            <a:endParaRPr lang="x-none" dirty="0"/>
          </a:p>
        </p:txBody>
      </p:sp>
      <p:sp>
        <p:nvSpPr>
          <p:cNvPr id="7" name="TextBox 6"/>
          <p:cNvSpPr txBox="1"/>
          <p:nvPr/>
        </p:nvSpPr>
        <p:spPr>
          <a:xfrm>
            <a:off x="427656" y="3751406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Напајање из генератора</a:t>
            </a:r>
            <a:endParaRPr lang="x-none" dirty="0"/>
          </a:p>
        </p:txBody>
      </p:sp>
      <p:sp>
        <p:nvSpPr>
          <p:cNvPr id="8" name="TextBox 7"/>
          <p:cNvSpPr txBox="1"/>
          <p:nvPr/>
        </p:nvSpPr>
        <p:spPr>
          <a:xfrm>
            <a:off x="4419600" y="6451063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* трансформатори снаге 1600</a:t>
            </a:r>
            <a:r>
              <a:rPr lang="sr-Latn-CS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sr-Latn-CS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kVA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121368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795</Words>
  <Application>Microsoft Office PowerPoint</Application>
  <PresentationFormat>On-screen Show (4:3)</PresentationFormat>
  <Paragraphs>335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Специјалне електричне инсталације</vt:lpstr>
      <vt:lpstr>Задатак</vt:lpstr>
      <vt:lpstr>Slide 3</vt:lpstr>
      <vt:lpstr>Увод       </vt:lpstr>
      <vt:lpstr>Прорачун импеданси</vt:lpstr>
      <vt:lpstr>Квар на сабирници А, напајанје преко 2 ТР</vt:lpstr>
      <vt:lpstr>Графички интерфејс програма</vt:lpstr>
      <vt:lpstr>Резултати прорачуна</vt:lpstr>
      <vt:lpstr>Резултати прорачуна</vt:lpstr>
      <vt:lpstr>Усвојена заштитна компонента у колу мотора:  Трополни аутоматски прекидач Ѕ803Ѕ-К100, пројектован за номиналне струје до 100 А и прекидне моћи 50 КА, произвођача АВВ.     </vt:lpstr>
      <vt:lpstr>  Усвојена заштитна компонента на секундару трансформатора и прикључку генератора:    Трополни аутоматски прекидач E2S, пројектован за номиналне струје до 1600 А и прекидне моћи 85 КА, произвођача АВВ.</vt:lpstr>
      <vt:lpstr>       ХВАЛА НА ПАЖЊИ!!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Специјалне електричне инсталације</dc:title>
  <dc:creator>Bojana</dc:creator>
  <cp:lastModifiedBy>Nikola</cp:lastModifiedBy>
  <cp:revision>34</cp:revision>
  <dcterms:created xsi:type="dcterms:W3CDTF">2012-11-28T21:30:24Z</dcterms:created>
  <dcterms:modified xsi:type="dcterms:W3CDTF">2012-12-04T14:11:40Z</dcterms:modified>
</cp:coreProperties>
</file>