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913" autoAdjust="0"/>
  </p:normalViewPr>
  <p:slideViewPr>
    <p:cSldViewPr>
      <p:cViewPr varScale="1">
        <p:scale>
          <a:sx n="51" d="100"/>
          <a:sy n="51" d="100"/>
        </p:scale>
        <p:origin x="-1243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2B52-650E-4BAB-8442-9C1B51D4AE35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06FFD-E733-4FAE-8CED-C1F2CF2D4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2B52-650E-4BAB-8442-9C1B51D4AE35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06FFD-E733-4FAE-8CED-C1F2CF2D4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2B52-650E-4BAB-8442-9C1B51D4AE35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06FFD-E733-4FAE-8CED-C1F2CF2D4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2B52-650E-4BAB-8442-9C1B51D4AE35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06FFD-E733-4FAE-8CED-C1F2CF2D4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2B52-650E-4BAB-8442-9C1B51D4AE35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06FFD-E733-4FAE-8CED-C1F2CF2D4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2B52-650E-4BAB-8442-9C1B51D4AE35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06FFD-E733-4FAE-8CED-C1F2CF2D4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2B52-650E-4BAB-8442-9C1B51D4AE35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06FFD-E733-4FAE-8CED-C1F2CF2D4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2B52-650E-4BAB-8442-9C1B51D4AE35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C06FFD-E733-4FAE-8CED-C1F2CF2D4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2B52-650E-4BAB-8442-9C1B51D4AE35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06FFD-E733-4FAE-8CED-C1F2CF2D4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52B52-650E-4BAB-8442-9C1B51D4AE35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56C06FFD-E733-4FAE-8CED-C1F2CF2D4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AA52B52-650E-4BAB-8442-9C1B51D4AE35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06FFD-E733-4FAE-8CED-C1F2CF2D4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AA52B52-650E-4BAB-8442-9C1B51D4AE35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6C06FFD-E733-4FAE-8CED-C1F2CF2D4B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3schools.com/default.as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1905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Specijalne</a:t>
            </a:r>
            <a:r>
              <a:rPr lang="en-US" dirty="0" smtClean="0"/>
              <a:t> </a:t>
            </a:r>
            <a:r>
              <a:rPr lang="en-US" dirty="0" err="1" smtClean="0"/>
              <a:t>elektri</a:t>
            </a:r>
            <a:r>
              <a:rPr lang="sr-Latn-RS" dirty="0" smtClean="0"/>
              <a:t>čne instalacije</a:t>
            </a:r>
            <a:br>
              <a:rPr lang="sr-Latn-RS" dirty="0" smtClean="0"/>
            </a:br>
            <a:r>
              <a:rPr lang="sr-Latn-RS" dirty="0" smtClean="0"/>
              <a:t>SAJT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962400"/>
            <a:ext cx="6400800" cy="2286000"/>
          </a:xfrm>
        </p:spPr>
        <p:txBody>
          <a:bodyPr>
            <a:normAutofit/>
          </a:bodyPr>
          <a:lstStyle/>
          <a:p>
            <a:pPr algn="l"/>
            <a:r>
              <a:rPr lang="sr-Latn-RS" dirty="0" smtClean="0"/>
              <a:t>Mićić Stefan</a:t>
            </a:r>
          </a:p>
          <a:p>
            <a:pPr algn="l"/>
            <a:r>
              <a:rPr lang="sr-Latn-RS" dirty="0" smtClean="0"/>
              <a:t>Pavlović Janko</a:t>
            </a:r>
          </a:p>
          <a:p>
            <a:pPr algn="l"/>
            <a:r>
              <a:rPr lang="sr-Latn-RS" dirty="0" smtClean="0"/>
              <a:t>Petrović Jasmina</a:t>
            </a:r>
          </a:p>
          <a:p>
            <a:pPr algn="l"/>
            <a:r>
              <a:rPr lang="sr-Latn-RS" dirty="0" smtClean="0"/>
              <a:t>Pjanović Srđan</a:t>
            </a:r>
            <a:endParaRPr lang="en-US" dirty="0" smtClean="0"/>
          </a:p>
          <a:p>
            <a:pPr algn="l"/>
            <a:r>
              <a:rPr lang="en-US" dirty="0" err="1" smtClean="0"/>
              <a:t>Tir</a:t>
            </a:r>
            <a:r>
              <a:rPr lang="sr-Latn-RS" dirty="0" smtClean="0"/>
              <a:t>n</a:t>
            </a:r>
            <a:r>
              <a:rPr lang="en-US" dirty="0" err="1" smtClean="0"/>
              <a:t>ani</a:t>
            </a:r>
            <a:r>
              <a:rPr lang="sr-Latn-RS" dirty="0" smtClean="0"/>
              <a:t>ć Stefan</a:t>
            </a:r>
            <a:endParaRPr lang="en-US" dirty="0" smtClean="0"/>
          </a:p>
          <a:p>
            <a:pPr algn="l"/>
            <a:endParaRPr lang="sr-Latn-RS" dirty="0" smtClean="0"/>
          </a:p>
        </p:txBody>
      </p:sp>
    </p:spTree>
    <p:extLst>
      <p:ext uri="{BB962C8B-B14F-4D97-AF65-F5344CB8AC3E}">
        <p14:creationId xmlns:p14="http://schemas.microsoft.com/office/powerpoint/2010/main" xmlns="" val="370098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HTML</a:t>
            </a:r>
            <a:br>
              <a:rPr lang="sr-Latn-RS" dirty="0" smtClean="0"/>
            </a:br>
            <a:r>
              <a:rPr lang="sr-Latn-RS" dirty="0" smtClean="0"/>
              <a:t>(Hyper Text Markup Language)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Ekstenzija fajla .html ili .htm</a:t>
            </a:r>
          </a:p>
          <a:p>
            <a:r>
              <a:rPr lang="sr-Latn-RS" dirty="0" smtClean="0"/>
              <a:t>Notepad ++</a:t>
            </a:r>
          </a:p>
          <a:p>
            <a:r>
              <a:rPr lang="sr-Latn-RS" dirty="0" smtClean="0"/>
              <a:t>Tagovi</a:t>
            </a:r>
          </a:p>
          <a:p>
            <a:pPr lvl="1"/>
            <a:r>
              <a:rPr lang="sr-Latn-RS" dirty="0" smtClean="0"/>
              <a:t>&lt;x&gt;</a:t>
            </a:r>
          </a:p>
          <a:p>
            <a:pPr lvl="1"/>
            <a:r>
              <a:rPr lang="sr-Latn-RS" dirty="0" smtClean="0"/>
              <a:t>&lt;x&gt;      &lt;/x&gt;</a:t>
            </a:r>
          </a:p>
          <a:p>
            <a:pPr lvl="1"/>
            <a:r>
              <a:rPr lang="sr-Latn-RS" dirty="0" smtClean="0"/>
              <a:t>&lt;x a=</a:t>
            </a:r>
            <a:r>
              <a:rPr lang="en-US" dirty="0" smtClean="0"/>
              <a:t>“</a:t>
            </a:r>
            <a:r>
              <a:rPr lang="en-US" dirty="0" err="1" smtClean="0"/>
              <a:t>asdf</a:t>
            </a:r>
            <a:r>
              <a:rPr lang="en-US" dirty="0" smtClean="0"/>
              <a:t>” b=“</a:t>
            </a:r>
            <a:r>
              <a:rPr lang="en-US" dirty="0" err="1" smtClean="0"/>
              <a:t>sdfg</a:t>
            </a:r>
            <a:r>
              <a:rPr lang="en-US" dirty="0" smtClean="0"/>
              <a:t>”&gt;       &lt;/x&gt;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212" y="0"/>
            <a:ext cx="793557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3244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Struktura</a:t>
            </a:r>
            <a:r>
              <a:rPr lang="en-US" dirty="0" smtClean="0"/>
              <a:t> HTML </a:t>
            </a:r>
            <a:r>
              <a:rPr lang="en-US" dirty="0" err="1" smtClean="0"/>
              <a:t>stranice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Zagrade</a:t>
            </a:r>
            <a:r>
              <a:rPr lang="en-US" dirty="0" smtClean="0"/>
              <a:t> html </a:t>
            </a:r>
            <a:r>
              <a:rPr lang="en-US" dirty="0" err="1" smtClean="0"/>
              <a:t>texta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&lt;html&gt;       &lt;/html&gt;</a:t>
            </a:r>
          </a:p>
          <a:p>
            <a:pPr lvl="0"/>
            <a:r>
              <a:rPr lang="en-US" dirty="0" err="1" smtClean="0"/>
              <a:t>Zaglavlje</a:t>
            </a:r>
            <a:endParaRPr lang="en-US" dirty="0"/>
          </a:p>
          <a:p>
            <a:pPr lvl="1"/>
            <a:r>
              <a:rPr lang="en-US" dirty="0">
                <a:solidFill>
                  <a:schemeClr val="accent2"/>
                </a:solidFill>
              </a:rPr>
              <a:t>&lt;</a:t>
            </a:r>
            <a:r>
              <a:rPr lang="en-US" dirty="0" smtClean="0">
                <a:solidFill>
                  <a:schemeClr val="accent2"/>
                </a:solidFill>
              </a:rPr>
              <a:t>head&gt;       </a:t>
            </a:r>
            <a:r>
              <a:rPr lang="en-US" dirty="0">
                <a:solidFill>
                  <a:schemeClr val="accent2"/>
                </a:solidFill>
              </a:rPr>
              <a:t>&lt;/</a:t>
            </a:r>
            <a:r>
              <a:rPr lang="en-US" dirty="0" smtClean="0">
                <a:solidFill>
                  <a:schemeClr val="accent2"/>
                </a:solidFill>
              </a:rPr>
              <a:t>head&gt;</a:t>
            </a:r>
          </a:p>
          <a:p>
            <a:pPr lvl="0"/>
            <a:r>
              <a:rPr lang="en-US" dirty="0" err="1" smtClean="0"/>
              <a:t>Naziv</a:t>
            </a:r>
            <a:r>
              <a:rPr lang="en-US" dirty="0" smtClean="0"/>
              <a:t> </a:t>
            </a:r>
            <a:r>
              <a:rPr lang="en-US" dirty="0" err="1" smtClean="0"/>
              <a:t>dokumenta</a:t>
            </a:r>
            <a:endParaRPr lang="en-US" dirty="0"/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&lt;title&gt;       &lt;/title&gt;</a:t>
            </a:r>
            <a:endParaRPr lang="en-US" dirty="0">
              <a:solidFill>
                <a:schemeClr val="accent2"/>
              </a:solidFill>
            </a:endParaRPr>
          </a:p>
          <a:p>
            <a:pPr lvl="0"/>
            <a:r>
              <a:rPr lang="en-US" dirty="0" err="1" smtClean="0"/>
              <a:t>Dokument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je </a:t>
            </a:r>
            <a:r>
              <a:rPr lang="en-US" dirty="0" err="1" smtClean="0"/>
              <a:t>vidljiv</a:t>
            </a:r>
            <a:endParaRPr lang="en-US" dirty="0"/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&lt;body&gt;       &lt;/body&gt;</a:t>
            </a:r>
            <a:endParaRPr lang="en-US" dirty="0">
              <a:solidFill>
                <a:schemeClr val="accent2"/>
              </a:solidFill>
            </a:endParaRPr>
          </a:p>
          <a:p>
            <a:pPr marL="457200" lvl="1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2059" y="3464"/>
            <a:ext cx="702657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Straight Arrow Connector 7"/>
          <p:cNvCxnSpPr/>
          <p:nvPr/>
        </p:nvCxnSpPr>
        <p:spPr>
          <a:xfrm flipH="1">
            <a:off x="1981200" y="1447800"/>
            <a:ext cx="914400" cy="1828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362200" y="2971800"/>
            <a:ext cx="533400" cy="304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1828800" y="838200"/>
            <a:ext cx="1143000" cy="1371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1828800" y="2590800"/>
            <a:ext cx="1066800" cy="3657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1828800" y="1981200"/>
            <a:ext cx="1066800" cy="2286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2057400" y="2057400"/>
            <a:ext cx="2057400" cy="2209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1981200" y="3162300"/>
            <a:ext cx="990600" cy="20955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2057400" y="5638800"/>
            <a:ext cx="838200" cy="304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2800" y="346111"/>
            <a:ext cx="5314950" cy="1123950"/>
          </a:xfrm>
          <a:prstGeom prst="rect">
            <a:avLst/>
          </a:prstGeom>
          <a:ln w="38100" cap="sq">
            <a:solidFill>
              <a:schemeClr val="accent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2988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Korisni</a:t>
            </a:r>
            <a:r>
              <a:rPr lang="en-US" dirty="0" smtClean="0"/>
              <a:t> </a:t>
            </a:r>
            <a:r>
              <a:rPr lang="en-US" dirty="0" err="1" smtClean="0"/>
              <a:t>tagovi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Komentar</a:t>
            </a:r>
            <a:endParaRPr lang="en-US" dirty="0" smtClean="0"/>
          </a:p>
          <a:p>
            <a:pPr lvl="1"/>
            <a:r>
              <a:rPr lang="en-US" dirty="0" smtClean="0"/>
              <a:t>&lt;!--- </a:t>
            </a:r>
            <a:r>
              <a:rPr lang="en-US" dirty="0" err="1" smtClean="0"/>
              <a:t>komentar</a:t>
            </a:r>
            <a:r>
              <a:rPr lang="en-US" dirty="0" smtClean="0"/>
              <a:t> --- &gt;</a:t>
            </a:r>
          </a:p>
          <a:p>
            <a:pPr lvl="0"/>
            <a:r>
              <a:rPr lang="en-US" dirty="0" err="1" smtClean="0"/>
              <a:t>Odeljak</a:t>
            </a:r>
            <a:endParaRPr lang="en-US" dirty="0"/>
          </a:p>
          <a:p>
            <a:pPr lvl="1"/>
            <a:r>
              <a:rPr lang="en-US" dirty="0" smtClean="0"/>
              <a:t>&lt;div&gt;       &lt;/div&gt;</a:t>
            </a:r>
          </a:p>
          <a:p>
            <a:pPr lvl="1"/>
            <a:r>
              <a:rPr lang="en-US" dirty="0" err="1"/>
              <a:t>a</a:t>
            </a:r>
            <a:r>
              <a:rPr lang="en-US" dirty="0" err="1" smtClean="0"/>
              <a:t>tributi</a:t>
            </a:r>
            <a:r>
              <a:rPr lang="en-US" dirty="0" smtClean="0"/>
              <a:t> : align , style…</a:t>
            </a:r>
          </a:p>
          <a:p>
            <a:pPr lvl="0"/>
            <a:r>
              <a:rPr lang="en-US" dirty="0" smtClean="0"/>
              <a:t>Break</a:t>
            </a:r>
            <a:endParaRPr lang="en-US" dirty="0"/>
          </a:p>
          <a:p>
            <a:pPr lvl="1"/>
            <a:r>
              <a:rPr lang="en-US" dirty="0" smtClean="0"/>
              <a:t>&lt;</a:t>
            </a:r>
            <a:r>
              <a:rPr lang="en-US" dirty="0" err="1" smtClean="0"/>
              <a:t>br</a:t>
            </a:r>
            <a:r>
              <a:rPr lang="en-US" dirty="0" smtClean="0"/>
              <a:t>/&gt;</a:t>
            </a:r>
            <a:endParaRPr lang="en-US" dirty="0"/>
          </a:p>
          <a:p>
            <a:pPr lvl="0"/>
            <a:r>
              <a:rPr lang="en-US" dirty="0" smtClean="0"/>
              <a:t>Tab</a:t>
            </a:r>
            <a:endParaRPr lang="en-US" dirty="0"/>
          </a:p>
          <a:p>
            <a:pPr lvl="1"/>
            <a:r>
              <a:rPr lang="en-US" dirty="0" smtClean="0"/>
              <a:t>&amp;</a:t>
            </a:r>
            <a:r>
              <a:rPr lang="en-US" dirty="0" err="1" smtClean="0"/>
              <a:t>nbsp</a:t>
            </a:r>
            <a:r>
              <a:rPr lang="en-US" dirty="0" smtClean="0"/>
              <a:t>;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7000" y="3967468"/>
            <a:ext cx="6400800" cy="2834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Straight Arrow Connector 8"/>
          <p:cNvCxnSpPr/>
          <p:nvPr/>
        </p:nvCxnSpPr>
        <p:spPr>
          <a:xfrm>
            <a:off x="3810000" y="2514600"/>
            <a:ext cx="381000" cy="14528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200400" y="3429000"/>
            <a:ext cx="152400" cy="838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057400" y="4648200"/>
            <a:ext cx="12192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8761" y="57150"/>
            <a:ext cx="6667500" cy="4210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240659"/>
            <a:ext cx="8771665" cy="4559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8" name="Straight Arrow Connector 17"/>
          <p:cNvCxnSpPr/>
          <p:nvPr/>
        </p:nvCxnSpPr>
        <p:spPr>
          <a:xfrm flipV="1">
            <a:off x="2286000" y="3581400"/>
            <a:ext cx="4724400" cy="1905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3165" y="4784333"/>
            <a:ext cx="6105525" cy="1895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6242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Tag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slike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&lt;</a:t>
            </a:r>
            <a:r>
              <a:rPr lang="en-US" dirty="0" err="1" smtClean="0"/>
              <a:t>img</a:t>
            </a:r>
            <a:r>
              <a:rPr lang="en-US" dirty="0" smtClean="0"/>
              <a:t> </a:t>
            </a:r>
            <a:r>
              <a:rPr lang="en-US" dirty="0" err="1" smtClean="0"/>
              <a:t>src</a:t>
            </a:r>
            <a:r>
              <a:rPr lang="en-US" dirty="0" smtClean="0"/>
              <a:t>=“ </a:t>
            </a:r>
            <a:r>
              <a:rPr lang="en-US" dirty="0" err="1" smtClean="0"/>
              <a:t>adresa</a:t>
            </a:r>
            <a:r>
              <a:rPr lang="en-US" dirty="0"/>
              <a:t> </a:t>
            </a:r>
            <a:r>
              <a:rPr lang="en-US" dirty="0" err="1" smtClean="0"/>
              <a:t>slike</a:t>
            </a:r>
            <a:r>
              <a:rPr lang="en-US" dirty="0" smtClean="0"/>
              <a:t>/ </a:t>
            </a:r>
            <a:r>
              <a:rPr lang="en-US" dirty="0" err="1" smtClean="0"/>
              <a:t>naziv.ext</a:t>
            </a:r>
            <a:r>
              <a:rPr lang="en-US" dirty="0" smtClean="0"/>
              <a:t>” /&gt;</a:t>
            </a:r>
            <a:endParaRPr lang="en-US" dirty="0"/>
          </a:p>
          <a:p>
            <a:pPr lvl="1"/>
            <a:r>
              <a:rPr lang="en-US" dirty="0" err="1" smtClean="0"/>
              <a:t>Atributi</a:t>
            </a:r>
            <a:r>
              <a:rPr lang="en-US" dirty="0" smtClean="0"/>
              <a:t> : height, width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51" y="3574645"/>
            <a:ext cx="8072068" cy="999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287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Tag 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linkove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51054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U </a:t>
            </a:r>
            <a:r>
              <a:rPr lang="en-US" dirty="0" err="1" smtClean="0"/>
              <a:t>okviru</a:t>
            </a:r>
            <a:r>
              <a:rPr lang="en-US" dirty="0" smtClean="0"/>
              <a:t> </a:t>
            </a:r>
            <a:r>
              <a:rPr lang="en-US" dirty="0" err="1" smtClean="0"/>
              <a:t>jednog</a:t>
            </a:r>
            <a:r>
              <a:rPr lang="en-US" dirty="0" smtClean="0"/>
              <a:t> html </a:t>
            </a:r>
            <a:r>
              <a:rPr lang="en-US" dirty="0" err="1" smtClean="0"/>
              <a:t>dokumenta</a:t>
            </a:r>
            <a:endParaRPr lang="en-US" dirty="0" smtClean="0"/>
          </a:p>
          <a:p>
            <a:pPr lvl="1"/>
            <a:r>
              <a:rPr lang="en-US" dirty="0" smtClean="0"/>
              <a:t>&lt;a </a:t>
            </a:r>
            <a:r>
              <a:rPr lang="en-US" dirty="0" err="1" smtClean="0"/>
              <a:t>href</a:t>
            </a:r>
            <a:r>
              <a:rPr lang="en-US" dirty="0" smtClean="0"/>
              <a:t>= “#</a:t>
            </a:r>
            <a:r>
              <a:rPr lang="en-US" dirty="0" err="1" smtClean="0"/>
              <a:t>adresa</a:t>
            </a:r>
            <a:r>
              <a:rPr lang="en-US" dirty="0" smtClean="0"/>
              <a:t>”&gt;text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se </a:t>
            </a:r>
            <a:r>
              <a:rPr lang="en-US" dirty="0" err="1" smtClean="0"/>
              <a:t>moze</a:t>
            </a:r>
            <a:r>
              <a:rPr lang="en-US" dirty="0" smtClean="0"/>
              <a:t> </a:t>
            </a:r>
            <a:r>
              <a:rPr lang="en-US" dirty="0" err="1" smtClean="0"/>
              <a:t>kliknuti</a:t>
            </a:r>
            <a:r>
              <a:rPr lang="en-US" dirty="0" smtClean="0"/>
              <a:t>  &lt;/a&gt;</a:t>
            </a:r>
          </a:p>
          <a:p>
            <a:pPr lvl="0"/>
            <a:r>
              <a:rPr lang="en-US" dirty="0"/>
              <a:t>U </a:t>
            </a:r>
            <a:r>
              <a:rPr lang="en-US" dirty="0" err="1"/>
              <a:t>okviru</a:t>
            </a:r>
            <a:r>
              <a:rPr lang="en-US" dirty="0"/>
              <a:t> </a:t>
            </a:r>
            <a:r>
              <a:rPr lang="en-US" dirty="0" smtClean="0"/>
              <a:t>vise </a:t>
            </a:r>
            <a:r>
              <a:rPr lang="en-US" dirty="0" err="1" smtClean="0"/>
              <a:t>strana</a:t>
            </a:r>
            <a:endParaRPr lang="en-US" dirty="0"/>
          </a:p>
          <a:p>
            <a:pPr lvl="1"/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 </a:t>
            </a:r>
            <a:r>
              <a:rPr lang="en-US" dirty="0" smtClean="0"/>
              <a:t>“Stranica.html”&gt;</a:t>
            </a:r>
          </a:p>
          <a:p>
            <a:pPr lvl="0"/>
            <a:r>
              <a:rPr lang="en-US" dirty="0" smtClean="0"/>
              <a:t>Link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drugu</a:t>
            </a:r>
            <a:r>
              <a:rPr lang="en-US" dirty="0" smtClean="0"/>
              <a:t> </a:t>
            </a:r>
            <a:r>
              <a:rPr lang="en-US" dirty="0" err="1" smtClean="0"/>
              <a:t>adresu</a:t>
            </a:r>
            <a:endParaRPr lang="en-US" dirty="0" smtClean="0"/>
          </a:p>
          <a:p>
            <a:pPr lvl="1"/>
            <a:r>
              <a:rPr lang="en-US" dirty="0" smtClean="0"/>
              <a:t>&lt;</a:t>
            </a:r>
            <a:r>
              <a:rPr lang="en-US" dirty="0"/>
              <a:t>a </a:t>
            </a:r>
            <a:r>
              <a:rPr lang="en-US" dirty="0" err="1"/>
              <a:t>href</a:t>
            </a:r>
            <a:r>
              <a:rPr lang="en-US" dirty="0"/>
              <a:t>= </a:t>
            </a:r>
            <a:r>
              <a:rPr lang="en-US" dirty="0" smtClean="0"/>
              <a:t>“http://www.etf.bg.ac.rs/”&gt; text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se </a:t>
            </a:r>
            <a:r>
              <a:rPr lang="en-US" dirty="0" err="1" smtClean="0"/>
              <a:t>moze</a:t>
            </a:r>
            <a:r>
              <a:rPr lang="en-US" dirty="0" smtClean="0"/>
              <a:t> </a:t>
            </a:r>
            <a:r>
              <a:rPr lang="en-US" dirty="0" err="1" smtClean="0"/>
              <a:t>kliknuti</a:t>
            </a:r>
            <a:r>
              <a:rPr lang="en-US" dirty="0" smtClean="0"/>
              <a:t>   </a:t>
            </a:r>
            <a:r>
              <a:rPr lang="en-US" dirty="0"/>
              <a:t>&lt;/a&gt;</a:t>
            </a:r>
          </a:p>
          <a:p>
            <a:pPr lvl="0"/>
            <a:r>
              <a:rPr lang="en-US" dirty="0" err="1" smtClean="0"/>
              <a:t>Slanje</a:t>
            </a:r>
            <a:r>
              <a:rPr lang="en-US" dirty="0" smtClean="0"/>
              <a:t> </a:t>
            </a:r>
            <a:r>
              <a:rPr lang="en-US" dirty="0" err="1" smtClean="0"/>
              <a:t>maila</a:t>
            </a:r>
            <a:endParaRPr lang="en-US" dirty="0"/>
          </a:p>
          <a:p>
            <a:pPr lvl="1"/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 “</a:t>
            </a:r>
            <a:r>
              <a:rPr lang="en-US" dirty="0" smtClean="0"/>
              <a:t>mailto:radakovic@etf.rs</a:t>
            </a:r>
            <a:r>
              <a:rPr lang="en-US" dirty="0"/>
              <a:t>"”&gt;</a:t>
            </a:r>
            <a:endParaRPr lang="sr-Latn-RS" dirty="0" smtClean="0"/>
          </a:p>
          <a:p>
            <a:pPr lvl="0"/>
            <a:r>
              <a:rPr lang="sr-Latn-RS" dirty="0" smtClean="0"/>
              <a:t>Pozivanje odredjenog dokumenta</a:t>
            </a:r>
            <a:endParaRPr lang="en-US" dirty="0"/>
          </a:p>
          <a:p>
            <a:pPr lvl="1"/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 smtClean="0"/>
              <a:t>=</a:t>
            </a:r>
          </a:p>
          <a:p>
            <a:pPr marL="448056" lvl="1" indent="0">
              <a:buNone/>
            </a:pPr>
            <a:r>
              <a:rPr lang="en-US" dirty="0" smtClean="0"/>
              <a:t>“</a:t>
            </a:r>
            <a:r>
              <a:rPr lang="sr-Latn-RS" dirty="0" smtClean="0"/>
              <a:t>adresa</a:t>
            </a:r>
            <a:r>
              <a:rPr lang="en-US" b="1" dirty="0">
                <a:solidFill>
                  <a:schemeClr val="accent2"/>
                </a:solidFill>
              </a:rPr>
              <a:t>/</a:t>
            </a:r>
            <a:r>
              <a:rPr lang="sr-Latn-RS" dirty="0" smtClean="0"/>
              <a:t>dokumenta</a:t>
            </a:r>
            <a:r>
              <a:rPr lang="en-US" b="1" dirty="0" smtClean="0">
                <a:solidFill>
                  <a:schemeClr val="accent2"/>
                </a:solidFill>
              </a:rPr>
              <a:t>/</a:t>
            </a:r>
            <a:r>
              <a:rPr lang="en-US" dirty="0" smtClean="0"/>
              <a:t>ime</a:t>
            </a:r>
            <a:r>
              <a:rPr lang="en-US" b="1" dirty="0" smtClean="0">
                <a:solidFill>
                  <a:schemeClr val="accent2"/>
                </a:solidFill>
              </a:rPr>
              <a:t>%20</a:t>
            </a:r>
            <a:r>
              <a:rPr lang="en-US" dirty="0" smtClean="0"/>
              <a:t>dokumenta</a:t>
            </a:r>
            <a:r>
              <a:rPr lang="en-US" b="1" dirty="0" smtClean="0">
                <a:solidFill>
                  <a:schemeClr val="accent2"/>
                </a:solidFill>
              </a:rPr>
              <a:t>.ext</a:t>
            </a:r>
            <a:r>
              <a:rPr lang="en-US" dirty="0" smtClean="0"/>
              <a:t>”&gt; </a:t>
            </a:r>
          </a:p>
          <a:p>
            <a:pPr marL="448056" lvl="1" indent="0">
              <a:buNone/>
            </a:pPr>
            <a:r>
              <a:rPr lang="en-US" dirty="0" smtClean="0"/>
              <a:t>text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se </a:t>
            </a:r>
            <a:r>
              <a:rPr lang="en-US" dirty="0" err="1" smtClean="0"/>
              <a:t>moze</a:t>
            </a:r>
            <a:r>
              <a:rPr lang="en-US" dirty="0" smtClean="0"/>
              <a:t> </a:t>
            </a:r>
            <a:r>
              <a:rPr lang="en-US" dirty="0" err="1" smtClean="0"/>
              <a:t>kliknuti</a:t>
            </a:r>
            <a:r>
              <a:rPr lang="en-US" dirty="0" smtClean="0"/>
              <a:t>  &lt;/a&gt;</a:t>
            </a:r>
            <a:endParaRPr lang="sr-Latn-RS" dirty="0" smtClean="0"/>
          </a:p>
          <a:p>
            <a:pPr marL="448056" lvl="1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180109"/>
            <a:ext cx="8343254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827" y="1600200"/>
            <a:ext cx="8308735" cy="2029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Oval 5"/>
          <p:cNvSpPr/>
          <p:nvPr/>
        </p:nvSpPr>
        <p:spPr>
          <a:xfrm>
            <a:off x="55418" y="2971800"/>
            <a:ext cx="3962400" cy="20989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adresa</a:t>
            </a:r>
            <a:r>
              <a:rPr lang="en-US" dirty="0" smtClean="0"/>
              <a:t> </a:t>
            </a:r>
            <a:r>
              <a:rPr lang="en-US" dirty="0" err="1" smtClean="0"/>
              <a:t>dokumenta</a:t>
            </a:r>
            <a:endParaRPr lang="en-US" dirty="0" smtClean="0"/>
          </a:p>
          <a:p>
            <a:pPr algn="ctr"/>
            <a:r>
              <a:rPr lang="en-US" dirty="0" smtClean="0"/>
              <a:t>je u </a:t>
            </a:r>
            <a:r>
              <a:rPr lang="en-US" dirty="0" err="1" smtClean="0"/>
              <a:t>obliku</a:t>
            </a:r>
            <a:endParaRPr lang="en-US" dirty="0" smtClean="0"/>
          </a:p>
          <a:p>
            <a:pPr algn="ctr"/>
            <a:r>
              <a:rPr lang="en-US" dirty="0" smtClean="0"/>
              <a:t>documents/images/skiing</a:t>
            </a:r>
          </a:p>
          <a:p>
            <a:pPr algn="ctr"/>
            <a:r>
              <a:rPr lang="en-US" dirty="0" smtClean="0"/>
              <a:t>slash (/) </a:t>
            </a:r>
            <a:r>
              <a:rPr lang="en-US" dirty="0" err="1" smtClean="0"/>
              <a:t>oznacava</a:t>
            </a:r>
            <a:r>
              <a:rPr lang="en-US" dirty="0" smtClean="0"/>
              <a:t> </a:t>
            </a:r>
            <a:r>
              <a:rPr lang="en-US" dirty="0" err="1" smtClean="0"/>
              <a:t>prelazak</a:t>
            </a:r>
            <a:r>
              <a:rPr lang="en-US" dirty="0" smtClean="0"/>
              <a:t> u </a:t>
            </a:r>
            <a:r>
              <a:rPr lang="en-US" dirty="0" err="1" smtClean="0"/>
              <a:t>sledeci</a:t>
            </a:r>
            <a:r>
              <a:rPr lang="en-US" dirty="0" smtClean="0"/>
              <a:t> pod folder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2571427" y="3068783"/>
            <a:ext cx="3962400" cy="209896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ako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se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ime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dokumenta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sastoji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iz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vise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reci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odvojenih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space-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om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onda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se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umesto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space-a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pise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%20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181600" y="3120736"/>
            <a:ext cx="3962400" cy="209896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posle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adrese</a:t>
            </a:r>
            <a:r>
              <a:rPr lang="en-US" dirty="0" smtClean="0">
                <a:solidFill>
                  <a:schemeClr val="bg1"/>
                </a:solidFill>
              </a:rPr>
              <a:t> i </a:t>
            </a:r>
            <a:r>
              <a:rPr lang="en-US" dirty="0" err="1" smtClean="0">
                <a:solidFill>
                  <a:schemeClr val="bg1"/>
                </a:solidFill>
              </a:rPr>
              <a:t>naziva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dokumenta</a:t>
            </a:r>
            <a:r>
              <a:rPr lang="en-US" dirty="0" smtClean="0">
                <a:solidFill>
                  <a:schemeClr val="bg1"/>
                </a:solidFill>
              </a:rPr>
              <a:t> se </a:t>
            </a:r>
            <a:r>
              <a:rPr lang="en-US" dirty="0" err="1" smtClean="0">
                <a:solidFill>
                  <a:schemeClr val="bg1"/>
                </a:solidFill>
              </a:rPr>
              <a:t>stavlja</a:t>
            </a:r>
            <a:r>
              <a:rPr lang="en-US" dirty="0" smtClean="0">
                <a:solidFill>
                  <a:schemeClr val="bg1"/>
                </a:solidFill>
              </a:rPr>
              <a:t> . i </a:t>
            </a:r>
            <a:r>
              <a:rPr lang="en-US" dirty="0" err="1" smtClean="0">
                <a:solidFill>
                  <a:schemeClr val="bg1"/>
                </a:solidFill>
              </a:rPr>
              <a:t>ekstenzija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dokumenta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npr</a:t>
            </a:r>
            <a:r>
              <a:rPr lang="en-US" dirty="0" smtClean="0">
                <a:solidFill>
                  <a:schemeClr val="bg1"/>
                </a:solidFill>
              </a:rPr>
              <a:t>.   .zip ,  .</a:t>
            </a:r>
            <a:r>
              <a:rPr lang="en-US" dirty="0" err="1" smtClean="0">
                <a:solidFill>
                  <a:schemeClr val="bg1"/>
                </a:solidFill>
              </a:rPr>
              <a:t>xlsx</a:t>
            </a:r>
            <a:r>
              <a:rPr lang="en-US" dirty="0" smtClean="0">
                <a:solidFill>
                  <a:schemeClr val="bg1"/>
                </a:solidFill>
              </a:rPr>
              <a:t> ,  .doc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854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Tag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linije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&lt;</a:t>
            </a:r>
            <a:r>
              <a:rPr lang="en-US" dirty="0" err="1" smtClean="0"/>
              <a:t>hr</a:t>
            </a:r>
            <a:r>
              <a:rPr lang="en-US" dirty="0" smtClean="0"/>
              <a:t>&gt;</a:t>
            </a:r>
          </a:p>
          <a:p>
            <a:pPr lvl="1"/>
            <a:r>
              <a:rPr lang="en-US" dirty="0" err="1" smtClean="0"/>
              <a:t>Atributi</a:t>
            </a:r>
            <a:r>
              <a:rPr lang="en-US" dirty="0" smtClean="0"/>
              <a:t>: size, width, color, align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0045" y="10823"/>
            <a:ext cx="5846246" cy="1095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3315" y="3124200"/>
            <a:ext cx="7762875" cy="3385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657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Atributi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align=“      ”</a:t>
            </a:r>
          </a:p>
          <a:p>
            <a:pPr lvl="1"/>
            <a:r>
              <a:rPr lang="en-US" dirty="0"/>
              <a:t>r</a:t>
            </a:r>
            <a:r>
              <a:rPr lang="en-US" dirty="0" smtClean="0"/>
              <a:t>ight, left, center</a:t>
            </a:r>
          </a:p>
          <a:p>
            <a:pPr lvl="0">
              <a:buClr>
                <a:srgbClr val="6EA0B0"/>
              </a:buClr>
            </a:pPr>
            <a:r>
              <a:rPr lang="en-US" dirty="0" smtClean="0">
                <a:solidFill>
                  <a:prstClr val="white"/>
                </a:solidFill>
              </a:rPr>
              <a:t>size=“    ”</a:t>
            </a:r>
            <a:endParaRPr lang="en-US" dirty="0">
              <a:solidFill>
                <a:prstClr val="white"/>
              </a:solidFill>
            </a:endParaRPr>
          </a:p>
          <a:p>
            <a:pPr lvl="1">
              <a:buClr>
                <a:srgbClr val="6EA0B0"/>
              </a:buClr>
            </a:pPr>
            <a:r>
              <a:rPr lang="en-US" dirty="0" smtClean="0">
                <a:solidFill>
                  <a:prstClr val="white"/>
                </a:solidFill>
              </a:rPr>
              <a:t>default 3</a:t>
            </a:r>
          </a:p>
          <a:p>
            <a:pPr lvl="1">
              <a:buClr>
                <a:srgbClr val="6EA0B0"/>
              </a:buClr>
            </a:pPr>
            <a:r>
              <a:rPr lang="en-US" dirty="0" smtClean="0">
                <a:solidFill>
                  <a:prstClr val="white"/>
                </a:solidFill>
              </a:rPr>
              <a:t>1-7</a:t>
            </a:r>
            <a:endParaRPr lang="en-US" dirty="0">
              <a:solidFill>
                <a:prstClr val="white"/>
              </a:solidFill>
            </a:endParaRPr>
          </a:p>
          <a:p>
            <a:pPr lvl="0">
              <a:buClr>
                <a:srgbClr val="6EA0B0"/>
              </a:buClr>
            </a:pPr>
            <a:r>
              <a:rPr lang="en-US" dirty="0" smtClean="0">
                <a:solidFill>
                  <a:prstClr val="white"/>
                </a:solidFill>
              </a:rPr>
              <a:t>width=“    %”</a:t>
            </a:r>
            <a:endParaRPr lang="en-US" dirty="0">
              <a:solidFill>
                <a:prstClr val="white"/>
              </a:solidFill>
            </a:endParaRPr>
          </a:p>
          <a:p>
            <a:pPr lvl="1">
              <a:buClr>
                <a:srgbClr val="6EA0B0"/>
              </a:buClr>
            </a:pPr>
            <a:r>
              <a:rPr lang="en-US" dirty="0" smtClean="0">
                <a:solidFill>
                  <a:prstClr val="white"/>
                </a:solidFill>
              </a:rPr>
              <a:t>u % od </a:t>
            </a:r>
            <a:r>
              <a:rPr lang="en-US" dirty="0" err="1" smtClean="0">
                <a:solidFill>
                  <a:prstClr val="white"/>
                </a:solidFill>
              </a:rPr>
              <a:t>velicine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prozora</a:t>
            </a:r>
            <a:r>
              <a:rPr lang="en-US" dirty="0" smtClean="0">
                <a:solidFill>
                  <a:prstClr val="white"/>
                </a:solidFill>
              </a:rPr>
              <a:t> u </a:t>
            </a:r>
            <a:r>
              <a:rPr lang="en-US" dirty="0" err="1" smtClean="0">
                <a:solidFill>
                  <a:prstClr val="white"/>
                </a:solidFill>
              </a:rPr>
              <a:t>kome</a:t>
            </a:r>
            <a:r>
              <a:rPr lang="en-US" dirty="0" smtClean="0">
                <a:solidFill>
                  <a:prstClr val="white"/>
                </a:solidFill>
              </a:rPr>
              <a:t> je </a:t>
            </a:r>
            <a:r>
              <a:rPr lang="en-US" dirty="0" err="1" smtClean="0">
                <a:solidFill>
                  <a:prstClr val="white"/>
                </a:solidFill>
              </a:rPr>
              <a:t>stranica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otvorena</a:t>
            </a:r>
            <a:endParaRPr lang="en-US" dirty="0">
              <a:solidFill>
                <a:prstClr val="white"/>
              </a:solidFill>
            </a:endParaRPr>
          </a:p>
          <a:p>
            <a:pPr lvl="0">
              <a:buClr>
                <a:srgbClr val="6EA0B0"/>
              </a:buClr>
            </a:pPr>
            <a:r>
              <a:rPr lang="en-US" dirty="0" smtClean="0">
                <a:solidFill>
                  <a:prstClr val="white"/>
                </a:solidFill>
              </a:rPr>
              <a:t>color=“     ”</a:t>
            </a:r>
            <a:endParaRPr lang="en-US" dirty="0">
              <a:solidFill>
                <a:prstClr val="white"/>
              </a:solidFill>
            </a:endParaRPr>
          </a:p>
          <a:p>
            <a:pPr lvl="1">
              <a:buClr>
                <a:srgbClr val="6EA0B0"/>
              </a:buClr>
            </a:pPr>
            <a:r>
              <a:rPr lang="en-US" dirty="0" smtClean="0">
                <a:solidFill>
                  <a:prstClr val="white"/>
                </a:solidFill>
              </a:rPr>
              <a:t>#RRGGBB   </a:t>
            </a:r>
            <a:r>
              <a:rPr lang="en-US" dirty="0" err="1" smtClean="0">
                <a:solidFill>
                  <a:prstClr val="white"/>
                </a:solidFill>
              </a:rPr>
              <a:t>npr</a:t>
            </a:r>
            <a:r>
              <a:rPr lang="en-US" dirty="0" smtClean="0">
                <a:solidFill>
                  <a:prstClr val="white"/>
                </a:solidFill>
              </a:rPr>
              <a:t> #ffff00</a:t>
            </a:r>
          </a:p>
          <a:p>
            <a:pPr lvl="1">
              <a:buClr>
                <a:srgbClr val="6EA0B0"/>
              </a:buClr>
            </a:pPr>
            <a:r>
              <a:rPr lang="en-US" dirty="0" smtClean="0">
                <a:solidFill>
                  <a:prstClr val="white"/>
                </a:solidFill>
              </a:rPr>
              <a:t>yellow</a:t>
            </a:r>
            <a:endParaRPr lang="en-US" dirty="0">
              <a:solidFill>
                <a:prstClr val="white"/>
              </a:solidFill>
            </a:endParaRP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52943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86800" cy="1554162"/>
          </a:xfrm>
        </p:spPr>
        <p:txBody>
          <a:bodyPr>
            <a:noAutofit/>
          </a:bodyPr>
          <a:lstStyle/>
          <a:p>
            <a:pPr algn="ctr"/>
            <a:r>
              <a:rPr lang="en-US" sz="5000" b="1" dirty="0" err="1" smtClean="0">
                <a:solidFill>
                  <a:schemeClr val="accent2"/>
                </a:solidFill>
              </a:rPr>
              <a:t>Za</a:t>
            </a:r>
            <a:r>
              <a:rPr lang="en-US" sz="5000" b="1" dirty="0" smtClean="0">
                <a:solidFill>
                  <a:schemeClr val="accent2"/>
                </a:solidFill>
              </a:rPr>
              <a:t> one </a:t>
            </a:r>
            <a:r>
              <a:rPr lang="en-US" sz="5000" b="1" dirty="0" err="1" smtClean="0">
                <a:solidFill>
                  <a:schemeClr val="accent2"/>
                </a:solidFill>
              </a:rPr>
              <a:t>koji</a:t>
            </a:r>
            <a:r>
              <a:rPr lang="en-US" sz="5000" b="1" dirty="0" smtClean="0">
                <a:solidFill>
                  <a:schemeClr val="accent2"/>
                </a:solidFill>
              </a:rPr>
              <a:t> </a:t>
            </a:r>
            <a:r>
              <a:rPr lang="en-US" sz="5000" b="1" dirty="0" err="1" smtClean="0">
                <a:solidFill>
                  <a:schemeClr val="accent2"/>
                </a:solidFill>
              </a:rPr>
              <a:t>zele</a:t>
            </a:r>
            <a:r>
              <a:rPr lang="en-US" sz="5000" b="1" dirty="0" smtClean="0">
                <a:solidFill>
                  <a:schemeClr val="accent2"/>
                </a:solidFill>
              </a:rPr>
              <a:t> da </a:t>
            </a:r>
            <a:r>
              <a:rPr lang="en-US" sz="5000" b="1" dirty="0" err="1" smtClean="0">
                <a:solidFill>
                  <a:schemeClr val="accent2"/>
                </a:solidFill>
              </a:rPr>
              <a:t>nau</a:t>
            </a:r>
            <a:r>
              <a:rPr lang="sr-Latn-RS" sz="5000" b="1" dirty="0" smtClean="0">
                <a:solidFill>
                  <a:schemeClr val="accent2"/>
                </a:solidFill>
              </a:rPr>
              <a:t>če više!!!</a:t>
            </a:r>
            <a:endParaRPr lang="en-US" sz="5000" b="1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438400"/>
            <a:ext cx="7467600" cy="4191000"/>
          </a:xfrm>
        </p:spPr>
        <p:txBody>
          <a:bodyPr/>
          <a:lstStyle/>
          <a:p>
            <a:pPr marL="36576" indent="0" algn="ctr">
              <a:buNone/>
            </a:pPr>
            <a:r>
              <a:rPr lang="sr-Latn-RS" dirty="0" smtClean="0"/>
              <a:t>Naša preporuka je sajt</a:t>
            </a:r>
          </a:p>
          <a:p>
            <a:pPr marL="36576" indent="0" algn="ctr">
              <a:buNone/>
            </a:pPr>
            <a:endParaRPr lang="sr-Latn-RS" dirty="0" smtClean="0"/>
          </a:p>
          <a:p>
            <a:pPr marL="36576" indent="0" algn="ctr">
              <a:buNone/>
            </a:pP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www.w3schools.com/default.asp</a:t>
            </a:r>
            <a:endParaRPr lang="sr-Latn-RS" dirty="0"/>
          </a:p>
          <a:p>
            <a:pPr marL="36576" indent="0" algn="ctr">
              <a:buNone/>
            </a:pPr>
            <a:endParaRPr lang="sr-Latn-RS" dirty="0" smtClean="0"/>
          </a:p>
          <a:p>
            <a:pPr marL="36576" indent="0" algn="ctr">
              <a:buNone/>
            </a:pPr>
            <a:r>
              <a:rPr lang="en-US" dirty="0" smtClean="0"/>
              <a:t>HTML </a:t>
            </a:r>
            <a:r>
              <a:rPr lang="en-US" dirty="0"/>
              <a:t>Tutorial</a:t>
            </a:r>
          </a:p>
          <a:p>
            <a:pPr marL="36576" indent="0">
              <a:buNone/>
            </a:pPr>
            <a:endParaRPr lang="sr-Latn-RS" dirty="0" smtClean="0"/>
          </a:p>
        </p:txBody>
      </p:sp>
      <p:sp>
        <p:nvSpPr>
          <p:cNvPr id="4" name="Rounded Rectangle 3"/>
          <p:cNvSpPr/>
          <p:nvPr/>
        </p:nvSpPr>
        <p:spPr>
          <a:xfrm>
            <a:off x="273977" y="228600"/>
            <a:ext cx="8610600" cy="6324600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HVALA </a:t>
            </a:r>
            <a:endParaRPr lang="sr-Latn-R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  <a:p>
            <a:pPr algn="ctr"/>
            <a:endParaRPr lang="sr-Latn-R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  <a:p>
            <a:pPr algn="ctr"/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NA </a:t>
            </a:r>
            <a:endParaRPr lang="sr-Latn-R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  <a:p>
            <a:pPr algn="ctr"/>
            <a:endParaRPr lang="sr-Latn-R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  <a:p>
            <a:pPr algn="ctr"/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PA</a:t>
            </a:r>
            <a:r>
              <a:rPr lang="sr-Latn-R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ŽNJI!!!</a:t>
            </a:r>
            <a:endParaRPr lang="en-US" sz="6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993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 animBg="1"/>
    </p:bld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523</TotalTime>
  <Words>349</Words>
  <Application>Microsoft Office PowerPoint</Application>
  <PresentationFormat>On-screen Show (4:3)</PresentationFormat>
  <Paragraphs>81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Technic</vt:lpstr>
      <vt:lpstr>Specijalne električne instalacije SAJT</vt:lpstr>
      <vt:lpstr>HTML (Hyper Text Markup Language)</vt:lpstr>
      <vt:lpstr>Struktura HTML stranice</vt:lpstr>
      <vt:lpstr>Korisni tagovi</vt:lpstr>
      <vt:lpstr>Tag za slike</vt:lpstr>
      <vt:lpstr>Tag  za linkove</vt:lpstr>
      <vt:lpstr>Tag za linije</vt:lpstr>
      <vt:lpstr>Atributi</vt:lpstr>
      <vt:lpstr>Za one koji zele da nauče više!!!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Specijalne električne isntalacije SAJT</dc:title>
  <dc:creator>Betty</dc:creator>
  <cp:lastModifiedBy>Profa</cp:lastModifiedBy>
  <cp:revision>21</cp:revision>
  <dcterms:created xsi:type="dcterms:W3CDTF">2013-12-05T20:48:02Z</dcterms:created>
  <dcterms:modified xsi:type="dcterms:W3CDTF">2013-12-09T18:35:36Z</dcterms:modified>
</cp:coreProperties>
</file>