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7.xml" ContentType="application/vnd.openxmlformats-officedocument.drawingml.chartshap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5.xml" ContentType="application/vnd.openxmlformats-officedocument.drawingml.chartshapes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72" r:id="rId6"/>
    <p:sldId id="261" r:id="rId7"/>
    <p:sldId id="262" r:id="rId8"/>
    <p:sldId id="275" r:id="rId9"/>
    <p:sldId id="263" r:id="rId10"/>
    <p:sldId id="264" r:id="rId11"/>
    <p:sldId id="265" r:id="rId12"/>
    <p:sldId id="267" r:id="rId13"/>
    <p:sldId id="269" r:id="rId14"/>
    <p:sldId id="270" r:id="rId15"/>
    <p:sldId id="273" r:id="rId16"/>
    <p:sldId id="271" r:id="rId17"/>
  </p:sldIdLst>
  <p:sldSz cx="9144000" cy="6858000" type="screen4x3"/>
  <p:notesSz cx="7099300" cy="10234613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odrag Basić" initials="M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A4A4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078" autoAdjust="0"/>
  </p:normalViewPr>
  <p:slideViewPr>
    <p:cSldViewPr>
      <p:cViewPr>
        <p:scale>
          <a:sx n="100" d="100"/>
          <a:sy n="100" d="100"/>
        </p:scale>
        <p:origin x="-58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E:\Miodrag\Dropbox\ETF-MASTER\SPECIJALNE\Zadatak%203\proracun%20i%20grafici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E:\Miodrag\Dropbox\ETF-MASTER\SPECIJALNE\Zadatak%203\proracun%20i%20grafici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Miodrag\Dropbox\ETF-MASTER\SPECIJALNE\Zadatak%203\proracun%20i%20grafici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E:\Miodrag\Dropbox\ETF-MASTER\SPECIJALNE\Zadatak%203\proracun%20i%20grafici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E:\Miodrag\Dropbox\ETF-MASTER\SPECIJALNE\Zadatak%203\proracun%20i%20grafici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E:\Miodrag\Dropbox\ETF-MASTER\SPECIJALNE\Zadatak%203\proracun%20i%20grafici.xlsx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E:\Miodrag\Dropbox\ETF-MASTER\SPECIJALNE\Zadatak%203\proracun%20i%20grafici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file:///E:\Miodrag\Dropbox\ETF-MASTER\SPECIJALNE\Zadatak%203\proracun%20i%20grafici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scatterChart>
        <c:scatterStyle val="smoothMarker"/>
        <c:ser>
          <c:idx val="0"/>
          <c:order val="0"/>
          <c:tx>
            <c:v>200</c:v>
          </c:tx>
          <c:marker>
            <c:symbol val="square"/>
            <c:size val="5"/>
          </c:marker>
          <c:xVal>
            <c:numRef>
              <c:f>Sheet3!$B$4:$B$10</c:f>
              <c:numCache>
                <c:formatCode>General</c:formatCode>
                <c:ptCount val="7"/>
                <c:pt idx="0">
                  <c:v>-20</c:v>
                </c:pt>
                <c:pt idx="1">
                  <c:v>-10</c:v>
                </c:pt>
                <c:pt idx="2">
                  <c:v>0</c:v>
                </c:pt>
                <c:pt idx="3">
                  <c:v>10</c:v>
                </c:pt>
                <c:pt idx="4">
                  <c:v>20</c:v>
                </c:pt>
                <c:pt idx="5">
                  <c:v>30</c:v>
                </c:pt>
                <c:pt idx="6">
                  <c:v>40</c:v>
                </c:pt>
              </c:numCache>
            </c:numRef>
          </c:xVal>
          <c:yVal>
            <c:numRef>
              <c:f>Sheet3!$C$4:$C$10</c:f>
              <c:numCache>
                <c:formatCode>General</c:formatCode>
                <c:ptCount val="7"/>
                <c:pt idx="0">
                  <c:v>643.78355500000032</c:v>
                </c:pt>
                <c:pt idx="1">
                  <c:v>623.96655499999952</c:v>
                </c:pt>
                <c:pt idx="2">
                  <c:v>604.14955499999996</c:v>
                </c:pt>
                <c:pt idx="3">
                  <c:v>584.33255499999939</c:v>
                </c:pt>
                <c:pt idx="4">
                  <c:v>564.51555500000006</c:v>
                </c:pt>
                <c:pt idx="5">
                  <c:v>544.6985550000004</c:v>
                </c:pt>
                <c:pt idx="6">
                  <c:v>524.88155499999959</c:v>
                </c:pt>
              </c:numCache>
            </c:numRef>
          </c:yVal>
          <c:smooth val="1"/>
        </c:ser>
        <c:ser>
          <c:idx val="1"/>
          <c:order val="1"/>
          <c:tx>
            <c:v>400</c:v>
          </c:tx>
          <c:marker>
            <c:symbol val="square"/>
            <c:size val="5"/>
          </c:marker>
          <c:xVal>
            <c:numRef>
              <c:f>Sheet3!$B$4:$B$10</c:f>
              <c:numCache>
                <c:formatCode>General</c:formatCode>
                <c:ptCount val="7"/>
                <c:pt idx="0">
                  <c:v>-20</c:v>
                </c:pt>
                <c:pt idx="1">
                  <c:v>-10</c:v>
                </c:pt>
                <c:pt idx="2">
                  <c:v>0</c:v>
                </c:pt>
                <c:pt idx="3">
                  <c:v>10</c:v>
                </c:pt>
                <c:pt idx="4">
                  <c:v>20</c:v>
                </c:pt>
                <c:pt idx="5">
                  <c:v>30</c:v>
                </c:pt>
                <c:pt idx="6">
                  <c:v>40</c:v>
                </c:pt>
              </c:numCache>
            </c:numRef>
          </c:xVal>
          <c:yVal>
            <c:numRef>
              <c:f>Sheet3!$D$4:$D$10</c:f>
              <c:numCache>
                <c:formatCode>General</c:formatCode>
                <c:ptCount val="7"/>
                <c:pt idx="0">
                  <c:v>632.19060999999999</c:v>
                </c:pt>
                <c:pt idx="1">
                  <c:v>612.37360999999999</c:v>
                </c:pt>
                <c:pt idx="2">
                  <c:v>592.55660999999952</c:v>
                </c:pt>
                <c:pt idx="3">
                  <c:v>572.73961000000008</c:v>
                </c:pt>
                <c:pt idx="4">
                  <c:v>552.92260999999962</c:v>
                </c:pt>
                <c:pt idx="5">
                  <c:v>533.10560999999996</c:v>
                </c:pt>
                <c:pt idx="6">
                  <c:v>513.2886100000004</c:v>
                </c:pt>
              </c:numCache>
            </c:numRef>
          </c:yVal>
          <c:smooth val="1"/>
        </c:ser>
        <c:ser>
          <c:idx val="2"/>
          <c:order val="2"/>
          <c:tx>
            <c:v>600</c:v>
          </c:tx>
          <c:marker>
            <c:symbol val="square"/>
            <c:size val="5"/>
          </c:marker>
          <c:xVal>
            <c:numRef>
              <c:f>Sheet3!$B$4:$B$10</c:f>
              <c:numCache>
                <c:formatCode>General</c:formatCode>
                <c:ptCount val="7"/>
                <c:pt idx="0">
                  <c:v>-20</c:v>
                </c:pt>
                <c:pt idx="1">
                  <c:v>-10</c:v>
                </c:pt>
                <c:pt idx="2">
                  <c:v>0</c:v>
                </c:pt>
                <c:pt idx="3">
                  <c:v>10</c:v>
                </c:pt>
                <c:pt idx="4">
                  <c:v>20</c:v>
                </c:pt>
                <c:pt idx="5">
                  <c:v>30</c:v>
                </c:pt>
                <c:pt idx="6">
                  <c:v>40</c:v>
                </c:pt>
              </c:numCache>
            </c:numRef>
          </c:xVal>
          <c:yVal>
            <c:numRef>
              <c:f>Sheet3!$E$4:$E$10</c:f>
              <c:numCache>
                <c:formatCode>General</c:formatCode>
                <c:ptCount val="7"/>
                <c:pt idx="0">
                  <c:v>620.59766499999967</c:v>
                </c:pt>
                <c:pt idx="1">
                  <c:v>600.780665</c:v>
                </c:pt>
                <c:pt idx="2">
                  <c:v>580.96366499999965</c:v>
                </c:pt>
                <c:pt idx="3">
                  <c:v>561.14666499999964</c:v>
                </c:pt>
                <c:pt idx="4">
                  <c:v>541.32966499999952</c:v>
                </c:pt>
                <c:pt idx="5">
                  <c:v>521.51266499999952</c:v>
                </c:pt>
                <c:pt idx="6">
                  <c:v>501.69566500000002</c:v>
                </c:pt>
              </c:numCache>
            </c:numRef>
          </c:yVal>
          <c:smooth val="1"/>
        </c:ser>
        <c:ser>
          <c:idx val="3"/>
          <c:order val="3"/>
          <c:tx>
            <c:v>800</c:v>
          </c:tx>
          <c:marker>
            <c:symbol val="square"/>
            <c:size val="5"/>
          </c:marker>
          <c:xVal>
            <c:numRef>
              <c:f>Sheet3!$B$4:$B$10</c:f>
              <c:numCache>
                <c:formatCode>General</c:formatCode>
                <c:ptCount val="7"/>
                <c:pt idx="0">
                  <c:v>-20</c:v>
                </c:pt>
                <c:pt idx="1">
                  <c:v>-10</c:v>
                </c:pt>
                <c:pt idx="2">
                  <c:v>0</c:v>
                </c:pt>
                <c:pt idx="3">
                  <c:v>10</c:v>
                </c:pt>
                <c:pt idx="4">
                  <c:v>20</c:v>
                </c:pt>
                <c:pt idx="5">
                  <c:v>30</c:v>
                </c:pt>
                <c:pt idx="6">
                  <c:v>40</c:v>
                </c:pt>
              </c:numCache>
            </c:numRef>
          </c:xVal>
          <c:yVal>
            <c:numRef>
              <c:f>Sheet3!$F$4:$F$10</c:f>
              <c:numCache>
                <c:formatCode>General</c:formatCode>
                <c:ptCount val="7"/>
                <c:pt idx="0">
                  <c:v>609.00472000000002</c:v>
                </c:pt>
                <c:pt idx="1">
                  <c:v>589.18772000000001</c:v>
                </c:pt>
                <c:pt idx="2">
                  <c:v>569.37072000000001</c:v>
                </c:pt>
                <c:pt idx="3">
                  <c:v>549.55372</c:v>
                </c:pt>
                <c:pt idx="4">
                  <c:v>529.73671999999999</c:v>
                </c:pt>
                <c:pt idx="5">
                  <c:v>509.91972000000004</c:v>
                </c:pt>
                <c:pt idx="6">
                  <c:v>490.10271999999981</c:v>
                </c:pt>
              </c:numCache>
            </c:numRef>
          </c:yVal>
          <c:smooth val="1"/>
        </c:ser>
        <c:ser>
          <c:idx val="4"/>
          <c:order val="4"/>
          <c:tx>
            <c:v>1000</c:v>
          </c:tx>
          <c:marker>
            <c:symbol val="square"/>
            <c:size val="5"/>
          </c:marker>
          <c:xVal>
            <c:numRef>
              <c:f>Sheet3!$B$4:$B$10</c:f>
              <c:numCache>
                <c:formatCode>General</c:formatCode>
                <c:ptCount val="7"/>
                <c:pt idx="0">
                  <c:v>-20</c:v>
                </c:pt>
                <c:pt idx="1">
                  <c:v>-10</c:v>
                </c:pt>
                <c:pt idx="2">
                  <c:v>0</c:v>
                </c:pt>
                <c:pt idx="3">
                  <c:v>10</c:v>
                </c:pt>
                <c:pt idx="4">
                  <c:v>20</c:v>
                </c:pt>
                <c:pt idx="5">
                  <c:v>30</c:v>
                </c:pt>
                <c:pt idx="6">
                  <c:v>40</c:v>
                </c:pt>
              </c:numCache>
            </c:numRef>
          </c:xVal>
          <c:yVal>
            <c:numRef>
              <c:f>Sheet3!$G$4:$G$10</c:f>
              <c:numCache>
                <c:formatCode>General</c:formatCode>
                <c:ptCount val="7"/>
                <c:pt idx="0">
                  <c:v>597.41177500000003</c:v>
                </c:pt>
                <c:pt idx="1">
                  <c:v>577.59477500000037</c:v>
                </c:pt>
                <c:pt idx="2">
                  <c:v>557.77777500000036</c:v>
                </c:pt>
                <c:pt idx="3">
                  <c:v>537.96077500000001</c:v>
                </c:pt>
                <c:pt idx="4">
                  <c:v>518.14377500000035</c:v>
                </c:pt>
                <c:pt idx="5">
                  <c:v>498.32677499999977</c:v>
                </c:pt>
                <c:pt idx="6">
                  <c:v>478.50977499999999</c:v>
                </c:pt>
              </c:numCache>
            </c:numRef>
          </c:yVal>
          <c:smooth val="1"/>
        </c:ser>
        <c:axId val="122280960"/>
        <c:axId val="122631296"/>
      </c:scatterChart>
      <c:valAx>
        <c:axId val="12228096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x-none" sz="1100" b="0"/>
                  <a:t>температура</a:t>
                </a:r>
                <a:r>
                  <a:rPr lang="x-none" sz="1100" b="0" baseline="0"/>
                  <a:t> амбијента </a:t>
                </a:r>
                <a:r>
                  <a:rPr lang="en-US" sz="1100" b="0" baseline="0"/>
                  <a:t>[°C]</a:t>
                </a:r>
                <a:endParaRPr lang="x-none" sz="1100" b="0"/>
              </a:p>
            </c:rich>
          </c:tx>
          <c:layout/>
        </c:title>
        <c:numFmt formatCode="#,##0;\-#,##0" sourceLinked="0"/>
        <c:tickLblPos val="nextTo"/>
        <c:crossAx val="122631296"/>
        <c:crossesAt val="-30"/>
        <c:crossBetween val="midCat"/>
      </c:valAx>
      <c:valAx>
        <c:axId val="122631296"/>
        <c:scaling>
          <c:orientation val="minMax"/>
          <c:max val="800"/>
          <c:min val="35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x-none" sz="1100" b="0"/>
                  <a:t>напон </a:t>
                </a:r>
                <a:r>
                  <a:rPr lang="en-US" sz="1100" b="0"/>
                  <a:t>[V]</a:t>
                </a:r>
                <a:endParaRPr lang="x-none" sz="1100" b="0"/>
              </a:p>
            </c:rich>
          </c:tx>
          <c:layout/>
        </c:title>
        <c:numFmt formatCode="General" sourceLinked="1"/>
        <c:tickLblPos val="nextTo"/>
        <c:crossAx val="122280960"/>
        <c:crossesAt val="-30"/>
        <c:crossBetween val="midCat"/>
      </c:valAx>
    </c:plotArea>
    <c:legend>
      <c:legendPos val="r"/>
      <c:layout/>
    </c:legend>
    <c:plotVisOnly val="1"/>
    <c:dispBlanksAs val="gap"/>
  </c:chart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scatterChart>
        <c:scatterStyle val="smoothMarker"/>
        <c:ser>
          <c:idx val="0"/>
          <c:order val="0"/>
          <c:tx>
            <c:v>200</c:v>
          </c:tx>
          <c:marker>
            <c:symbol val="square"/>
            <c:size val="5"/>
          </c:marker>
          <c:xVal>
            <c:numRef>
              <c:f>Sheet3!$B$4:$B$10</c:f>
              <c:numCache>
                <c:formatCode>General</c:formatCode>
                <c:ptCount val="7"/>
                <c:pt idx="0">
                  <c:v>-20</c:v>
                </c:pt>
                <c:pt idx="1">
                  <c:v>-10</c:v>
                </c:pt>
                <c:pt idx="2">
                  <c:v>0</c:v>
                </c:pt>
                <c:pt idx="3">
                  <c:v>10</c:v>
                </c:pt>
                <c:pt idx="4">
                  <c:v>20</c:v>
                </c:pt>
                <c:pt idx="5">
                  <c:v>30</c:v>
                </c:pt>
                <c:pt idx="6">
                  <c:v>40</c:v>
                </c:pt>
              </c:numCache>
            </c:numRef>
          </c:xVal>
          <c:yVal>
            <c:numRef>
              <c:f>Sheet1!$C$4:$C$10</c:f>
              <c:numCache>
                <c:formatCode>0.00</c:formatCode>
                <c:ptCount val="7"/>
                <c:pt idx="0">
                  <c:v>12.453349087920005</c:v>
                </c:pt>
                <c:pt idx="1">
                  <c:v>12.070009039920006</c:v>
                </c:pt>
                <c:pt idx="2">
                  <c:v>11.686668991920001</c:v>
                </c:pt>
                <c:pt idx="3">
                  <c:v>11.303328943919999</c:v>
                </c:pt>
                <c:pt idx="4">
                  <c:v>10.919988895920007</c:v>
                </c:pt>
                <c:pt idx="5">
                  <c:v>10.536648847920002</c:v>
                </c:pt>
                <c:pt idx="6">
                  <c:v>10.15330879992</c:v>
                </c:pt>
              </c:numCache>
            </c:numRef>
          </c:yVal>
          <c:smooth val="1"/>
        </c:ser>
        <c:ser>
          <c:idx val="1"/>
          <c:order val="1"/>
          <c:tx>
            <c:v>400</c:v>
          </c:tx>
          <c:marker>
            <c:symbol val="square"/>
            <c:size val="5"/>
          </c:marker>
          <c:xVal>
            <c:numRef>
              <c:f>Sheet3!$B$4:$B$10</c:f>
              <c:numCache>
                <c:formatCode>General</c:formatCode>
                <c:ptCount val="7"/>
                <c:pt idx="0">
                  <c:v>-20</c:v>
                </c:pt>
                <c:pt idx="1">
                  <c:v>-10</c:v>
                </c:pt>
                <c:pt idx="2">
                  <c:v>0</c:v>
                </c:pt>
                <c:pt idx="3">
                  <c:v>10</c:v>
                </c:pt>
                <c:pt idx="4">
                  <c:v>20</c:v>
                </c:pt>
                <c:pt idx="5">
                  <c:v>30</c:v>
                </c:pt>
                <c:pt idx="6">
                  <c:v>40</c:v>
                </c:pt>
              </c:numCache>
            </c:numRef>
          </c:xVal>
          <c:yVal>
            <c:numRef>
              <c:f>Sheet1!$D$4:$D$10</c:f>
              <c:numCache>
                <c:formatCode>0.00</c:formatCode>
                <c:ptCount val="7"/>
                <c:pt idx="0">
                  <c:v>24.45819031968</c:v>
                </c:pt>
                <c:pt idx="1">
                  <c:v>23.691510223680005</c:v>
                </c:pt>
                <c:pt idx="2">
                  <c:v>22.924830127680011</c:v>
                </c:pt>
                <c:pt idx="3">
                  <c:v>22.158150031680005</c:v>
                </c:pt>
                <c:pt idx="4">
                  <c:v>21.39146993568</c:v>
                </c:pt>
                <c:pt idx="5">
                  <c:v>20.624789839680002</c:v>
                </c:pt>
                <c:pt idx="6">
                  <c:v>19.85810974368</c:v>
                </c:pt>
              </c:numCache>
            </c:numRef>
          </c:yVal>
          <c:smooth val="1"/>
        </c:ser>
        <c:ser>
          <c:idx val="2"/>
          <c:order val="2"/>
          <c:tx>
            <c:v>600</c:v>
          </c:tx>
          <c:marker>
            <c:symbol val="square"/>
            <c:size val="5"/>
          </c:marker>
          <c:xVal>
            <c:numRef>
              <c:f>Sheet3!$B$4:$B$10</c:f>
              <c:numCache>
                <c:formatCode>General</c:formatCode>
                <c:ptCount val="7"/>
                <c:pt idx="0">
                  <c:v>-20</c:v>
                </c:pt>
                <c:pt idx="1">
                  <c:v>-10</c:v>
                </c:pt>
                <c:pt idx="2">
                  <c:v>0</c:v>
                </c:pt>
                <c:pt idx="3">
                  <c:v>10</c:v>
                </c:pt>
                <c:pt idx="4">
                  <c:v>20</c:v>
                </c:pt>
                <c:pt idx="5">
                  <c:v>30</c:v>
                </c:pt>
                <c:pt idx="6">
                  <c:v>40</c:v>
                </c:pt>
              </c:numCache>
            </c:numRef>
          </c:xVal>
          <c:yVal>
            <c:numRef>
              <c:f>Sheet1!$E$4:$E$10</c:f>
              <c:numCache>
                <c:formatCode>0.00</c:formatCode>
                <c:ptCount val="7"/>
                <c:pt idx="0">
                  <c:v>36.014523695279998</c:v>
                </c:pt>
                <c:pt idx="1">
                  <c:v>34.864503551279974</c:v>
                </c:pt>
                <c:pt idx="2">
                  <c:v>33.714483407279978</c:v>
                </c:pt>
                <c:pt idx="3">
                  <c:v>32.564463263279997</c:v>
                </c:pt>
                <c:pt idx="4">
                  <c:v>31.414443119280005</c:v>
                </c:pt>
                <c:pt idx="5">
                  <c:v>30.264422975279984</c:v>
                </c:pt>
                <c:pt idx="6">
                  <c:v>29.114402831280003</c:v>
                </c:pt>
              </c:numCache>
            </c:numRef>
          </c:yVal>
          <c:smooth val="1"/>
        </c:ser>
        <c:ser>
          <c:idx val="3"/>
          <c:order val="3"/>
          <c:tx>
            <c:v>800</c:v>
          </c:tx>
          <c:marker>
            <c:symbol val="square"/>
            <c:size val="5"/>
          </c:marker>
          <c:xVal>
            <c:numRef>
              <c:f>Sheet3!$B$4:$B$10</c:f>
              <c:numCache>
                <c:formatCode>General</c:formatCode>
                <c:ptCount val="7"/>
                <c:pt idx="0">
                  <c:v>-20</c:v>
                </c:pt>
                <c:pt idx="1">
                  <c:v>-10</c:v>
                </c:pt>
                <c:pt idx="2">
                  <c:v>0</c:v>
                </c:pt>
                <c:pt idx="3">
                  <c:v>10</c:v>
                </c:pt>
                <c:pt idx="4">
                  <c:v>20</c:v>
                </c:pt>
                <c:pt idx="5">
                  <c:v>30</c:v>
                </c:pt>
                <c:pt idx="6">
                  <c:v>40</c:v>
                </c:pt>
              </c:numCache>
            </c:numRef>
          </c:xVal>
          <c:yVal>
            <c:numRef>
              <c:f>Sheet1!$F$4:$F$10</c:f>
              <c:numCache>
                <c:formatCode>0.00</c:formatCode>
                <c:ptCount val="7"/>
                <c:pt idx="0">
                  <c:v>47.122349214720039</c:v>
                </c:pt>
                <c:pt idx="1">
                  <c:v>45.588989022720007</c:v>
                </c:pt>
                <c:pt idx="2">
                  <c:v>44.055628830720003</c:v>
                </c:pt>
                <c:pt idx="3">
                  <c:v>42.522268638720021</c:v>
                </c:pt>
                <c:pt idx="4">
                  <c:v>40.988908446720011</c:v>
                </c:pt>
                <c:pt idx="5">
                  <c:v>39.45554825472</c:v>
                </c:pt>
                <c:pt idx="6">
                  <c:v>37.922188062720011</c:v>
                </c:pt>
              </c:numCache>
            </c:numRef>
          </c:yVal>
          <c:smooth val="1"/>
        </c:ser>
        <c:ser>
          <c:idx val="4"/>
          <c:order val="4"/>
          <c:tx>
            <c:v>1000</c:v>
          </c:tx>
          <c:marker>
            <c:symbol val="square"/>
            <c:size val="5"/>
          </c:marker>
          <c:xVal>
            <c:numRef>
              <c:f>Sheet3!$B$4:$B$10</c:f>
              <c:numCache>
                <c:formatCode>General</c:formatCode>
                <c:ptCount val="7"/>
                <c:pt idx="0">
                  <c:v>-20</c:v>
                </c:pt>
                <c:pt idx="1">
                  <c:v>-10</c:v>
                </c:pt>
                <c:pt idx="2">
                  <c:v>0</c:v>
                </c:pt>
                <c:pt idx="3">
                  <c:v>10</c:v>
                </c:pt>
                <c:pt idx="4">
                  <c:v>20</c:v>
                </c:pt>
                <c:pt idx="5">
                  <c:v>30</c:v>
                </c:pt>
                <c:pt idx="6">
                  <c:v>40</c:v>
                </c:pt>
              </c:numCache>
            </c:numRef>
          </c:xVal>
          <c:yVal>
            <c:numRef>
              <c:f>Sheet1!$G$4:$G$10</c:f>
              <c:numCache>
                <c:formatCode>0.00</c:formatCode>
                <c:ptCount val="7"/>
                <c:pt idx="0">
                  <c:v>57.781666877999996</c:v>
                </c:pt>
                <c:pt idx="1">
                  <c:v>55.864966638000006</c:v>
                </c:pt>
                <c:pt idx="2">
                  <c:v>53.948266398000008</c:v>
                </c:pt>
                <c:pt idx="3">
                  <c:v>52.031566158000004</c:v>
                </c:pt>
                <c:pt idx="4">
                  <c:v>50.114865917999992</c:v>
                </c:pt>
                <c:pt idx="5">
                  <c:v>48.198165678000024</c:v>
                </c:pt>
                <c:pt idx="6">
                  <c:v>46.281465438000005</c:v>
                </c:pt>
              </c:numCache>
            </c:numRef>
          </c:yVal>
          <c:smooth val="1"/>
        </c:ser>
        <c:axId val="122652928"/>
        <c:axId val="122663296"/>
      </c:scatterChart>
      <c:valAx>
        <c:axId val="12265292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x-none" sz="1100" b="0"/>
                  <a:t>температура</a:t>
                </a:r>
                <a:r>
                  <a:rPr lang="x-none" sz="1100" b="0" baseline="0"/>
                  <a:t> амбијента </a:t>
                </a:r>
                <a:r>
                  <a:rPr lang="en-US" sz="1100" b="0" baseline="0"/>
                  <a:t>[°C]</a:t>
                </a:r>
                <a:endParaRPr lang="x-none" sz="1100" b="0"/>
              </a:p>
            </c:rich>
          </c:tx>
          <c:layout/>
        </c:title>
        <c:numFmt formatCode="#,##0;\-#,##0" sourceLinked="0"/>
        <c:tickLblPos val="nextTo"/>
        <c:crossAx val="122663296"/>
        <c:crossesAt val="-30"/>
        <c:crossBetween val="midCat"/>
      </c:valAx>
      <c:valAx>
        <c:axId val="122663296"/>
        <c:scaling>
          <c:orientation val="minMax"/>
          <c:max val="60"/>
          <c:min val="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x-none" sz="1100" b="0"/>
                  <a:t>укупна</a:t>
                </a:r>
                <a:r>
                  <a:rPr lang="x-none" sz="1100" b="0" baseline="0"/>
                  <a:t> снага</a:t>
                </a:r>
                <a:r>
                  <a:rPr lang="x-none" sz="1100" b="0"/>
                  <a:t> </a:t>
                </a:r>
                <a:r>
                  <a:rPr lang="en-US" sz="1100" b="0"/>
                  <a:t>[</a:t>
                </a:r>
                <a:r>
                  <a:rPr lang="x-none" sz="1100" b="0"/>
                  <a:t>kW</a:t>
                </a:r>
                <a:r>
                  <a:rPr lang="en-US" sz="1100" b="0"/>
                  <a:t>]</a:t>
                </a:r>
                <a:endParaRPr lang="x-none" sz="1100" b="0"/>
              </a:p>
            </c:rich>
          </c:tx>
          <c:layout/>
        </c:title>
        <c:numFmt formatCode="0.00" sourceLinked="1"/>
        <c:tickLblPos val="nextTo"/>
        <c:crossAx val="122652928"/>
        <c:crossesAt val="-30"/>
        <c:crossBetween val="midCat"/>
      </c:valAx>
    </c:plotArea>
    <c:legend>
      <c:legendPos val="r"/>
      <c:layout/>
    </c:legend>
    <c:plotVisOnly val="1"/>
    <c:dispBlanksAs val="gap"/>
  </c:chart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MPP</a:t>
            </a:r>
            <a:r>
              <a:rPr lang="en-US" baseline="0"/>
              <a:t> </a:t>
            </a:r>
            <a:r>
              <a:rPr lang="x-none" baseline="0"/>
              <a:t>тачке за различите вредности ирадијације и температуре</a:t>
            </a:r>
            <a:endParaRPr lang="x-none"/>
          </a:p>
        </c:rich>
      </c:tx>
      <c:layout>
        <c:manualLayout>
          <c:xMode val="edge"/>
          <c:yMode val="edge"/>
          <c:x val="0.17749182214292189"/>
          <c:y val="1.0441138942455682E-2"/>
        </c:manualLayout>
      </c:layout>
      <c:overlay val="1"/>
    </c:title>
    <c:plotArea>
      <c:layout/>
      <c:scatterChart>
        <c:scatterStyle val="smoothMarker"/>
        <c:ser>
          <c:idx val="0"/>
          <c:order val="0"/>
          <c:tx>
            <c:v>-20°C</c:v>
          </c:tx>
          <c:marker>
            <c:symbol val="square"/>
            <c:size val="5"/>
          </c:marker>
          <c:xVal>
            <c:numRef>
              <c:f>Sheet8!$C$7:$C$11</c:f>
              <c:numCache>
                <c:formatCode>General</c:formatCode>
                <c:ptCount val="5"/>
                <c:pt idx="0">
                  <c:v>33.883344999999998</c:v>
                </c:pt>
                <c:pt idx="1">
                  <c:v>33.273190000000014</c:v>
                </c:pt>
                <c:pt idx="2">
                  <c:v>32.663035000000015</c:v>
                </c:pt>
                <c:pt idx="3">
                  <c:v>32.052880000000002</c:v>
                </c:pt>
                <c:pt idx="4">
                  <c:v>31.442724999999985</c:v>
                </c:pt>
              </c:numCache>
            </c:numRef>
          </c:xVal>
          <c:yVal>
            <c:numRef>
              <c:f>Sheet8!$K$7:$K$11</c:f>
              <c:numCache>
                <c:formatCode>General</c:formatCode>
                <c:ptCount val="5"/>
                <c:pt idx="0">
                  <c:v>1.6120000000000001</c:v>
                </c:pt>
                <c:pt idx="1">
                  <c:v>3.2240000000000002</c:v>
                </c:pt>
                <c:pt idx="2">
                  <c:v>4.8360000000000003</c:v>
                </c:pt>
                <c:pt idx="3">
                  <c:v>6.4480000000000004</c:v>
                </c:pt>
                <c:pt idx="4">
                  <c:v>8.06</c:v>
                </c:pt>
              </c:numCache>
            </c:numRef>
          </c:yVal>
          <c:smooth val="1"/>
        </c:ser>
        <c:ser>
          <c:idx val="1"/>
          <c:order val="1"/>
          <c:tx>
            <c:v>-10°C</c:v>
          </c:tx>
          <c:marker>
            <c:symbol val="square"/>
            <c:size val="5"/>
          </c:marker>
          <c:xVal>
            <c:numRef>
              <c:f>Sheet8!$D$7:$D$11</c:f>
              <c:numCache>
                <c:formatCode>General</c:formatCode>
                <c:ptCount val="5"/>
                <c:pt idx="0">
                  <c:v>32.840344999999999</c:v>
                </c:pt>
                <c:pt idx="1">
                  <c:v>32.230190000000015</c:v>
                </c:pt>
                <c:pt idx="2">
                  <c:v>31.620035000000001</c:v>
                </c:pt>
                <c:pt idx="3">
                  <c:v>31.00988000000001</c:v>
                </c:pt>
                <c:pt idx="4">
                  <c:v>30.399725</c:v>
                </c:pt>
              </c:numCache>
            </c:numRef>
          </c:xVal>
          <c:yVal>
            <c:numRef>
              <c:f>Sheet8!$K$7:$K$11</c:f>
              <c:numCache>
                <c:formatCode>General</c:formatCode>
                <c:ptCount val="5"/>
                <c:pt idx="0">
                  <c:v>1.6120000000000001</c:v>
                </c:pt>
                <c:pt idx="1">
                  <c:v>3.2240000000000002</c:v>
                </c:pt>
                <c:pt idx="2">
                  <c:v>4.8360000000000003</c:v>
                </c:pt>
                <c:pt idx="3">
                  <c:v>6.4480000000000004</c:v>
                </c:pt>
                <c:pt idx="4">
                  <c:v>8.06</c:v>
                </c:pt>
              </c:numCache>
            </c:numRef>
          </c:yVal>
          <c:smooth val="1"/>
        </c:ser>
        <c:ser>
          <c:idx val="2"/>
          <c:order val="2"/>
          <c:tx>
            <c:v>0°C</c:v>
          </c:tx>
          <c:marker>
            <c:symbol val="square"/>
            <c:size val="5"/>
          </c:marker>
          <c:xVal>
            <c:numRef>
              <c:f>Sheet8!$E$7:$E$11</c:f>
              <c:numCache>
                <c:formatCode>General</c:formatCode>
                <c:ptCount val="5"/>
                <c:pt idx="0">
                  <c:v>31.797345</c:v>
                </c:pt>
                <c:pt idx="1">
                  <c:v>31.187190000000001</c:v>
                </c:pt>
                <c:pt idx="2">
                  <c:v>30.577035000000009</c:v>
                </c:pt>
                <c:pt idx="3">
                  <c:v>29.96688</c:v>
                </c:pt>
                <c:pt idx="4">
                  <c:v>29.356725000000001</c:v>
                </c:pt>
              </c:numCache>
            </c:numRef>
          </c:xVal>
          <c:yVal>
            <c:numRef>
              <c:f>Sheet8!$K$7:$K$11</c:f>
              <c:numCache>
                <c:formatCode>General</c:formatCode>
                <c:ptCount val="5"/>
                <c:pt idx="0">
                  <c:v>1.6120000000000001</c:v>
                </c:pt>
                <c:pt idx="1">
                  <c:v>3.2240000000000002</c:v>
                </c:pt>
                <c:pt idx="2">
                  <c:v>4.8360000000000003</c:v>
                </c:pt>
                <c:pt idx="3">
                  <c:v>6.4480000000000004</c:v>
                </c:pt>
                <c:pt idx="4">
                  <c:v>8.06</c:v>
                </c:pt>
              </c:numCache>
            </c:numRef>
          </c:yVal>
          <c:smooth val="1"/>
        </c:ser>
        <c:ser>
          <c:idx val="3"/>
          <c:order val="3"/>
          <c:tx>
            <c:v>10°C</c:v>
          </c:tx>
          <c:marker>
            <c:symbol val="square"/>
            <c:size val="5"/>
          </c:marker>
          <c:xVal>
            <c:numRef>
              <c:f>Sheet8!$F$7:$F$11</c:f>
              <c:numCache>
                <c:formatCode>General</c:formatCode>
                <c:ptCount val="5"/>
                <c:pt idx="0">
                  <c:v>30.754345000000001</c:v>
                </c:pt>
                <c:pt idx="1">
                  <c:v>30.144190000000005</c:v>
                </c:pt>
                <c:pt idx="2">
                  <c:v>29.534034999999999</c:v>
                </c:pt>
                <c:pt idx="3">
                  <c:v>28.92388</c:v>
                </c:pt>
                <c:pt idx="4">
                  <c:v>28.313725000000005</c:v>
                </c:pt>
              </c:numCache>
            </c:numRef>
          </c:xVal>
          <c:yVal>
            <c:numRef>
              <c:f>Sheet8!$K$7:$K$11</c:f>
              <c:numCache>
                <c:formatCode>General</c:formatCode>
                <c:ptCount val="5"/>
                <c:pt idx="0">
                  <c:v>1.6120000000000001</c:v>
                </c:pt>
                <c:pt idx="1">
                  <c:v>3.2240000000000002</c:v>
                </c:pt>
                <c:pt idx="2">
                  <c:v>4.8360000000000003</c:v>
                </c:pt>
                <c:pt idx="3">
                  <c:v>6.4480000000000004</c:v>
                </c:pt>
                <c:pt idx="4">
                  <c:v>8.06</c:v>
                </c:pt>
              </c:numCache>
            </c:numRef>
          </c:yVal>
          <c:smooth val="1"/>
        </c:ser>
        <c:ser>
          <c:idx val="4"/>
          <c:order val="4"/>
          <c:tx>
            <c:v>20°C</c:v>
          </c:tx>
          <c:marker>
            <c:symbol val="square"/>
            <c:size val="5"/>
          </c:marker>
          <c:xVal>
            <c:numRef>
              <c:f>Sheet8!$G$7:$G$11</c:f>
              <c:numCache>
                <c:formatCode>General</c:formatCode>
                <c:ptCount val="5"/>
                <c:pt idx="0">
                  <c:v>29.711345000000001</c:v>
                </c:pt>
                <c:pt idx="1">
                  <c:v>29.10119000000001</c:v>
                </c:pt>
                <c:pt idx="2">
                  <c:v>28.491035</c:v>
                </c:pt>
                <c:pt idx="3">
                  <c:v>27.880880000000001</c:v>
                </c:pt>
                <c:pt idx="4">
                  <c:v>27.270724999999988</c:v>
                </c:pt>
              </c:numCache>
            </c:numRef>
          </c:xVal>
          <c:yVal>
            <c:numRef>
              <c:f>Sheet8!$K$7:$K$11</c:f>
              <c:numCache>
                <c:formatCode>General</c:formatCode>
                <c:ptCount val="5"/>
                <c:pt idx="0">
                  <c:v>1.6120000000000001</c:v>
                </c:pt>
                <c:pt idx="1">
                  <c:v>3.2240000000000002</c:v>
                </c:pt>
                <c:pt idx="2">
                  <c:v>4.8360000000000003</c:v>
                </c:pt>
                <c:pt idx="3">
                  <c:v>6.4480000000000004</c:v>
                </c:pt>
                <c:pt idx="4">
                  <c:v>8.06</c:v>
                </c:pt>
              </c:numCache>
            </c:numRef>
          </c:yVal>
          <c:smooth val="1"/>
        </c:ser>
        <c:ser>
          <c:idx val="5"/>
          <c:order val="5"/>
          <c:tx>
            <c:v>30°C</c:v>
          </c:tx>
          <c:marker>
            <c:symbol val="square"/>
            <c:size val="5"/>
          </c:marker>
          <c:xVal>
            <c:numRef>
              <c:f>Sheet8!$H$7:$H$11</c:f>
              <c:numCache>
                <c:formatCode>General</c:formatCode>
                <c:ptCount val="5"/>
                <c:pt idx="0">
                  <c:v>28.668345000000002</c:v>
                </c:pt>
                <c:pt idx="1">
                  <c:v>28.05819</c:v>
                </c:pt>
                <c:pt idx="2">
                  <c:v>27.44803499999999</c:v>
                </c:pt>
                <c:pt idx="3">
                  <c:v>26.837880000000016</c:v>
                </c:pt>
                <c:pt idx="4">
                  <c:v>26.227725</c:v>
                </c:pt>
              </c:numCache>
            </c:numRef>
          </c:xVal>
          <c:yVal>
            <c:numRef>
              <c:f>Sheet8!$K$7:$K$11</c:f>
              <c:numCache>
                <c:formatCode>General</c:formatCode>
                <c:ptCount val="5"/>
                <c:pt idx="0">
                  <c:v>1.6120000000000001</c:v>
                </c:pt>
                <c:pt idx="1">
                  <c:v>3.2240000000000002</c:v>
                </c:pt>
                <c:pt idx="2">
                  <c:v>4.8360000000000003</c:v>
                </c:pt>
                <c:pt idx="3">
                  <c:v>6.4480000000000004</c:v>
                </c:pt>
                <c:pt idx="4">
                  <c:v>8.06</c:v>
                </c:pt>
              </c:numCache>
            </c:numRef>
          </c:yVal>
          <c:smooth val="1"/>
        </c:ser>
        <c:ser>
          <c:idx val="6"/>
          <c:order val="6"/>
          <c:tx>
            <c:v>40°C</c:v>
          </c:tx>
          <c:marker>
            <c:symbol val="square"/>
            <c:size val="5"/>
          </c:marker>
          <c:xVal>
            <c:numRef>
              <c:f>Sheet8!$I$7:$I$11</c:f>
              <c:numCache>
                <c:formatCode>General</c:formatCode>
                <c:ptCount val="5"/>
                <c:pt idx="0">
                  <c:v>27.625344999999992</c:v>
                </c:pt>
                <c:pt idx="1">
                  <c:v>27.01519</c:v>
                </c:pt>
                <c:pt idx="2">
                  <c:v>26.405035000000002</c:v>
                </c:pt>
                <c:pt idx="3">
                  <c:v>25.794879999999999</c:v>
                </c:pt>
                <c:pt idx="4">
                  <c:v>25.184725</c:v>
                </c:pt>
              </c:numCache>
            </c:numRef>
          </c:xVal>
          <c:yVal>
            <c:numRef>
              <c:f>Sheet8!$K$7:$K$11</c:f>
              <c:numCache>
                <c:formatCode>General</c:formatCode>
                <c:ptCount val="5"/>
                <c:pt idx="0">
                  <c:v>1.6120000000000001</c:v>
                </c:pt>
                <c:pt idx="1">
                  <c:v>3.2240000000000002</c:v>
                </c:pt>
                <c:pt idx="2">
                  <c:v>4.8360000000000003</c:v>
                </c:pt>
                <c:pt idx="3">
                  <c:v>6.4480000000000004</c:v>
                </c:pt>
                <c:pt idx="4">
                  <c:v>8.06</c:v>
                </c:pt>
              </c:numCache>
            </c:numRef>
          </c:yVal>
          <c:smooth val="1"/>
        </c:ser>
        <c:axId val="122957824"/>
        <c:axId val="122959744"/>
      </c:scatterChart>
      <c:valAx>
        <c:axId val="122957824"/>
        <c:scaling>
          <c:orientation val="minMax"/>
          <c:max val="35"/>
          <c:min val="25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x-none"/>
                  <a:t>напон на крајевима панела </a:t>
                </a:r>
                <a:r>
                  <a:rPr lang="en-US"/>
                  <a:t>[V]</a:t>
                </a:r>
                <a:endParaRPr lang="x-none"/>
              </a:p>
            </c:rich>
          </c:tx>
          <c:layout/>
        </c:title>
        <c:numFmt formatCode="General" sourceLinked="1"/>
        <c:tickLblPos val="nextTo"/>
        <c:crossAx val="122959744"/>
        <c:crosses val="autoZero"/>
        <c:crossBetween val="midCat"/>
      </c:valAx>
      <c:valAx>
        <c:axId val="122959744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x-none"/>
                  <a:t>струја </a:t>
                </a:r>
                <a:r>
                  <a:rPr lang="en-US"/>
                  <a:t>[A]</a:t>
                </a:r>
                <a:endParaRPr lang="x-none"/>
              </a:p>
            </c:rich>
          </c:tx>
          <c:layout/>
        </c:title>
        <c:numFmt formatCode="General" sourceLinked="1"/>
        <c:tickLblPos val="nextTo"/>
        <c:crossAx val="122957824"/>
        <c:crosses val="autoZero"/>
        <c:crossBetween val="midCat"/>
      </c:valAx>
    </c:plotArea>
    <c:legend>
      <c:legendPos val="r"/>
      <c:layout/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x-none"/>
              <a:t>процена снаге</a:t>
            </a:r>
            <a:r>
              <a:rPr lang="x-none" baseline="0"/>
              <a:t> генерисања</a:t>
            </a:r>
            <a:endParaRPr lang="x-none"/>
          </a:p>
        </c:rich>
      </c:tx>
      <c:layout>
        <c:manualLayout>
          <c:xMode val="edge"/>
          <c:yMode val="edge"/>
          <c:x val="0.2949881181946476"/>
          <c:y val="2.7874559361562849E-2"/>
        </c:manualLayout>
      </c:layout>
      <c:overlay val="1"/>
    </c:title>
    <c:plotArea>
      <c:layout/>
      <c:barChart>
        <c:barDir val="col"/>
        <c:grouping val="clustered"/>
        <c:ser>
          <c:idx val="1"/>
          <c:order val="0"/>
          <c:tx>
            <c:v>летњи дан</c:v>
          </c:tx>
          <c:spPr>
            <a:solidFill>
              <a:schemeClr val="tx2"/>
            </a:solidFill>
          </c:spPr>
          <c:cat>
            <c:numRef>
              <c:f>Sheet2!$B$3:$B$26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Sheet2!$C$3:$C$26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0.78579208832118641</c:v>
                </c:pt>
                <c:pt idx="5">
                  <c:v>3.8026478077218067</c:v>
                </c:pt>
                <c:pt idx="6">
                  <c:v>12.335477311742823</c:v>
                </c:pt>
                <c:pt idx="7">
                  <c:v>20.732135794435724</c:v>
                </c:pt>
                <c:pt idx="8">
                  <c:v>27.378913393700387</c:v>
                </c:pt>
                <c:pt idx="9">
                  <c:v>32.136982641898641</c:v>
                </c:pt>
                <c:pt idx="10">
                  <c:v>34.94986107519599</c:v>
                </c:pt>
                <c:pt idx="11">
                  <c:v>35.788553949850609</c:v>
                </c:pt>
                <c:pt idx="12">
                  <c:v>34.669723734951098</c:v>
                </c:pt>
                <c:pt idx="13">
                  <c:v>31.651133576320955</c:v>
                </c:pt>
                <c:pt idx="14">
                  <c:v>26.814811936713991</c:v>
                </c:pt>
                <c:pt idx="15">
                  <c:v>20.23482211327164</c:v>
                </c:pt>
                <c:pt idx="16">
                  <c:v>12.026590232406832</c:v>
                </c:pt>
                <c:pt idx="17">
                  <c:v>3.7119947464234557</c:v>
                </c:pt>
                <c:pt idx="18">
                  <c:v>0.76946722176264737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</c:ser>
        <c:ser>
          <c:idx val="0"/>
          <c:order val="1"/>
          <c:tx>
            <c:v>зимски дан</c:v>
          </c:tx>
          <c:spPr>
            <a:solidFill>
              <a:srgbClr val="0070C0"/>
            </a:solidFill>
          </c:spPr>
          <c:val>
            <c:numRef>
              <c:f>Sheet2!$D$3:$D$26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7.1577578965350668</c:v>
                </c:pt>
                <c:pt idx="8">
                  <c:v>12.991130425914044</c:v>
                </c:pt>
                <c:pt idx="9">
                  <c:v>17.246763396760244</c:v>
                </c:pt>
                <c:pt idx="10">
                  <c:v>19.809511504939689</c:v>
                </c:pt>
                <c:pt idx="11">
                  <c:v>20.62278807517302</c:v>
                </c:pt>
                <c:pt idx="12">
                  <c:v>19.686084423690055</c:v>
                </c:pt>
                <c:pt idx="13">
                  <c:v>17.051997719841165</c:v>
                </c:pt>
                <c:pt idx="14">
                  <c:v>12.805309613826715</c:v>
                </c:pt>
                <c:pt idx="15">
                  <c:v>7.051975327340088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</c:ser>
        <c:axId val="122995840"/>
        <c:axId val="122997760"/>
      </c:barChart>
      <c:catAx>
        <c:axId val="12299584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x-none" sz="1100" b="0" baseline="0"/>
                  <a:t>време </a:t>
                </a:r>
                <a:r>
                  <a:rPr lang="en-US" sz="1100" b="0" baseline="0"/>
                  <a:t>[h]</a:t>
                </a:r>
                <a:endParaRPr lang="x-none" sz="1100" b="0"/>
              </a:p>
            </c:rich>
          </c:tx>
          <c:layout/>
        </c:title>
        <c:numFmt formatCode="General" sourceLinked="1"/>
        <c:tickLblPos val="nextTo"/>
        <c:crossAx val="122997760"/>
        <c:crossesAt val="0"/>
        <c:auto val="1"/>
        <c:lblAlgn val="ctr"/>
        <c:lblOffset val="100"/>
      </c:catAx>
      <c:valAx>
        <c:axId val="12299776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x-none" sz="1100" b="0" baseline="0"/>
                  <a:t>снага генерисања </a:t>
                </a:r>
                <a:r>
                  <a:rPr lang="en-US" sz="1100" b="0" baseline="0"/>
                  <a:t>[kW]</a:t>
                </a:r>
                <a:endParaRPr lang="x-none" sz="1100" b="0"/>
              </a:p>
            </c:rich>
          </c:tx>
          <c:layout/>
        </c:title>
        <c:numFmt formatCode="0.00" sourceLinked="1"/>
        <c:tickLblPos val="nextTo"/>
        <c:crossAx val="122995840"/>
        <c:crossesAt val="-30"/>
        <c:crossBetween val="between"/>
      </c:valAx>
    </c:plotArea>
    <c:legend>
      <c:legendPos val="r"/>
      <c:layout/>
    </c:legend>
    <c:plotVisOnly val="1"/>
    <c:dispBlanksAs val="gap"/>
  </c:chart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plotArea>
      <c:layout/>
      <c:barChart>
        <c:barDir val="col"/>
        <c:grouping val="clustered"/>
        <c:ser>
          <c:idx val="1"/>
          <c:order val="0"/>
          <c:tx>
            <c:v>летњи дан</c:v>
          </c:tx>
          <c:spPr>
            <a:solidFill>
              <a:schemeClr val="tx2"/>
            </a:solidFill>
          </c:spPr>
          <c:cat>
            <c:numRef>
              <c:f>Sheet2!$B$3:$B$26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Sheet2!$C$3:$C$26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0.78579208832118641</c:v>
                </c:pt>
                <c:pt idx="5">
                  <c:v>3.8026478077218067</c:v>
                </c:pt>
                <c:pt idx="6">
                  <c:v>12.335477311742823</c:v>
                </c:pt>
                <c:pt idx="7">
                  <c:v>20.732135794435724</c:v>
                </c:pt>
                <c:pt idx="8">
                  <c:v>27.378913393700387</c:v>
                </c:pt>
                <c:pt idx="9">
                  <c:v>32.136982641898641</c:v>
                </c:pt>
                <c:pt idx="10">
                  <c:v>34.94986107519599</c:v>
                </c:pt>
                <c:pt idx="11">
                  <c:v>35.788553949850609</c:v>
                </c:pt>
                <c:pt idx="12">
                  <c:v>34.669723734951098</c:v>
                </c:pt>
                <c:pt idx="13">
                  <c:v>31.651133576320955</c:v>
                </c:pt>
                <c:pt idx="14">
                  <c:v>26.814811936713991</c:v>
                </c:pt>
                <c:pt idx="15">
                  <c:v>20.23482211327164</c:v>
                </c:pt>
                <c:pt idx="16">
                  <c:v>12.026590232406832</c:v>
                </c:pt>
                <c:pt idx="17">
                  <c:v>3.7119947464234557</c:v>
                </c:pt>
                <c:pt idx="18">
                  <c:v>0.76946722176264737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</c:ser>
        <c:gapWidth val="0"/>
        <c:axId val="130366848"/>
        <c:axId val="130393600"/>
      </c:barChart>
      <c:catAx>
        <c:axId val="13036684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x-none" sz="1100" b="0" baseline="0"/>
                  <a:t>време </a:t>
                </a:r>
                <a:r>
                  <a:rPr lang="en-US" sz="1100" b="0" baseline="0"/>
                  <a:t>[h]</a:t>
                </a:r>
                <a:endParaRPr lang="x-none" sz="1100" b="0"/>
              </a:p>
            </c:rich>
          </c:tx>
          <c:layout/>
        </c:title>
        <c:numFmt formatCode="General" sourceLinked="1"/>
        <c:tickLblPos val="nextTo"/>
        <c:crossAx val="130393600"/>
        <c:crossesAt val="0"/>
        <c:auto val="1"/>
        <c:lblAlgn val="ctr"/>
        <c:lblOffset val="100"/>
      </c:catAx>
      <c:valAx>
        <c:axId val="13039360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x-none" sz="1100" b="0"/>
                  <a:t>генерисана електрична енергија</a:t>
                </a:r>
                <a:r>
                  <a:rPr lang="x-none" sz="1100" b="0" baseline="0"/>
                  <a:t> </a:t>
                </a:r>
                <a:r>
                  <a:rPr lang="en-US" sz="1100" b="0" baseline="0"/>
                  <a:t>[kWh]</a:t>
                </a:r>
                <a:endParaRPr lang="x-none" sz="1100" b="0"/>
              </a:p>
            </c:rich>
          </c:tx>
          <c:layout/>
        </c:title>
        <c:numFmt formatCode="0.00" sourceLinked="1"/>
        <c:tickLblPos val="nextTo"/>
        <c:crossAx val="130366848"/>
        <c:crossesAt val="-30"/>
        <c:crossBetween val="between"/>
      </c:valAx>
    </c:plotArea>
    <c:plotVisOnly val="1"/>
    <c:dispBlanksAs val="gap"/>
  </c:chart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plotArea>
      <c:layout/>
      <c:barChart>
        <c:barDir val="col"/>
        <c:grouping val="clustered"/>
        <c:ser>
          <c:idx val="1"/>
          <c:order val="0"/>
          <c:tx>
            <c:v>зимски дан</c:v>
          </c:tx>
          <c:spPr>
            <a:solidFill>
              <a:srgbClr val="0070C0"/>
            </a:solidFill>
          </c:spPr>
          <c:cat>
            <c:numRef>
              <c:f>Sheet2!$B$3:$B$26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Sheet2!$D$3:$D$26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7.1577578965350668</c:v>
                </c:pt>
                <c:pt idx="8">
                  <c:v>12.991130425914044</c:v>
                </c:pt>
                <c:pt idx="9">
                  <c:v>17.246763396760244</c:v>
                </c:pt>
                <c:pt idx="10">
                  <c:v>19.809511504939689</c:v>
                </c:pt>
                <c:pt idx="11">
                  <c:v>20.62278807517302</c:v>
                </c:pt>
                <c:pt idx="12">
                  <c:v>19.686084423690055</c:v>
                </c:pt>
                <c:pt idx="13">
                  <c:v>17.051997719841165</c:v>
                </c:pt>
                <c:pt idx="14">
                  <c:v>12.805309613826715</c:v>
                </c:pt>
                <c:pt idx="15">
                  <c:v>7.051975327340088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</c:ser>
        <c:gapWidth val="0"/>
        <c:axId val="130430848"/>
        <c:axId val="130449408"/>
      </c:barChart>
      <c:catAx>
        <c:axId val="13043084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x-none" sz="1100" b="0" baseline="0"/>
                  <a:t>време </a:t>
                </a:r>
                <a:r>
                  <a:rPr lang="en-US" sz="1100" b="0" baseline="0"/>
                  <a:t>[h]</a:t>
                </a:r>
                <a:endParaRPr lang="x-none" sz="1100" b="0"/>
              </a:p>
            </c:rich>
          </c:tx>
          <c:layout/>
        </c:title>
        <c:numFmt formatCode="General" sourceLinked="1"/>
        <c:tickLblPos val="nextTo"/>
        <c:crossAx val="130449408"/>
        <c:crossesAt val="0"/>
        <c:auto val="1"/>
        <c:lblAlgn val="ctr"/>
        <c:lblOffset val="100"/>
      </c:catAx>
      <c:valAx>
        <c:axId val="130449408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x-none" sz="1100" b="0"/>
                  <a:t>генерисана електрична енергија</a:t>
                </a:r>
                <a:r>
                  <a:rPr lang="x-none" sz="1100" b="0" baseline="0"/>
                  <a:t> </a:t>
                </a:r>
                <a:r>
                  <a:rPr lang="en-US" sz="1100" b="0" baseline="0"/>
                  <a:t>[kWh]</a:t>
                </a:r>
                <a:endParaRPr lang="x-none" sz="1100" b="0"/>
              </a:p>
            </c:rich>
          </c:tx>
          <c:layout/>
        </c:title>
        <c:numFmt formatCode="0.00" sourceLinked="1"/>
        <c:tickLblPos val="nextTo"/>
        <c:crossAx val="130430848"/>
        <c:crossesAt val="-30"/>
        <c:crossBetween val="between"/>
      </c:valAx>
    </c:plotArea>
    <c:plotVisOnly val="1"/>
    <c:dispBlanksAs val="gap"/>
  </c:chart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/>
    <c:plotArea>
      <c:layout>
        <c:manualLayout>
          <c:layoutTarget val="inner"/>
          <c:xMode val="edge"/>
          <c:yMode val="edge"/>
          <c:x val="0.11087638712936375"/>
          <c:y val="9.7741118139296368E-2"/>
          <c:w val="0.86843944939784168"/>
          <c:h val="0.83854228492006422"/>
        </c:manualLayout>
      </c:layout>
      <c:barChart>
        <c:barDir val="col"/>
        <c:grouping val="clustered"/>
        <c:ser>
          <c:idx val="1"/>
          <c:order val="0"/>
          <c:tx>
            <c:v>добит</c:v>
          </c:tx>
          <c:spPr>
            <a:solidFill>
              <a:srgbClr val="92D050"/>
            </a:solidFill>
          </c:spPr>
          <c:dPt>
            <c:idx val="0"/>
            <c:spPr>
              <a:solidFill>
                <a:srgbClr val="DA4A46"/>
              </a:solidFill>
            </c:spPr>
          </c:dPt>
          <c:dPt>
            <c:idx val="1"/>
            <c:spPr>
              <a:solidFill>
                <a:srgbClr val="DA4A46"/>
              </a:solidFill>
            </c:spPr>
          </c:dPt>
          <c:dPt>
            <c:idx val="2"/>
            <c:spPr>
              <a:solidFill>
                <a:srgbClr val="DA4A46"/>
              </a:solidFill>
            </c:spPr>
          </c:dPt>
          <c:dPt>
            <c:idx val="3"/>
            <c:spPr>
              <a:solidFill>
                <a:srgbClr val="DA4A46"/>
              </a:solidFill>
            </c:spPr>
          </c:dPt>
          <c:dPt>
            <c:idx val="4"/>
            <c:spPr>
              <a:solidFill>
                <a:srgbClr val="DA4A46"/>
              </a:solidFill>
            </c:spPr>
          </c:dPt>
          <c:dLbls>
            <c:numFmt formatCode="#,##0" sourceLinked="0"/>
            <c:showVal val="1"/>
          </c:dLbls>
          <c:cat>
            <c:numRef>
              <c:f>Sheet6!$B$3:$B$15</c:f>
              <c:numCache>
                <c:formatCode>General</c:formatCode>
                <c:ptCount val="13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</c:numCache>
            </c:numRef>
          </c:cat>
          <c:val>
            <c:numRef>
              <c:f>Sheet6!$E$3:$E$15</c:f>
              <c:numCache>
                <c:formatCode>General</c:formatCode>
                <c:ptCount val="13"/>
                <c:pt idx="0">
                  <c:v>-71849</c:v>
                </c:pt>
                <c:pt idx="1">
                  <c:v>-55193.576219274255</c:v>
                </c:pt>
                <c:pt idx="2">
                  <c:v>-38205.043962933916</c:v>
                </c:pt>
                <c:pt idx="3">
                  <c:v>-20876.741061466855</c:v>
                </c:pt>
                <c:pt idx="4">
                  <c:v>-3201.872101970423</c:v>
                </c:pt>
                <c:pt idx="5">
                  <c:v>14826.494236715936</c:v>
                </c:pt>
                <c:pt idx="6">
                  <c:v>32918.898017441723</c:v>
                </c:pt>
                <c:pt idx="7">
                  <c:v>51011.301798167464</c:v>
                </c:pt>
                <c:pt idx="8">
                  <c:v>69103.705578893234</c:v>
                </c:pt>
                <c:pt idx="9">
                  <c:v>87196.109359619004</c:v>
                </c:pt>
                <c:pt idx="10">
                  <c:v>105288.51314034477</c:v>
                </c:pt>
                <c:pt idx="11">
                  <c:v>123380.91692107046</c:v>
                </c:pt>
                <c:pt idx="12">
                  <c:v>141473.32070179621</c:v>
                </c:pt>
              </c:numCache>
            </c:numRef>
          </c:val>
        </c:ser>
        <c:dLbls>
          <c:showVal val="1"/>
        </c:dLbls>
        <c:gapWidth val="0"/>
        <c:axId val="130475520"/>
        <c:axId val="130477440"/>
      </c:barChart>
      <c:catAx>
        <c:axId val="13047552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x-none" sz="1100" b="0" baseline="0"/>
                  <a:t>година</a:t>
                </a:r>
                <a:endParaRPr lang="x-none" sz="1100" b="0"/>
              </a:p>
            </c:rich>
          </c:tx>
        </c:title>
        <c:numFmt formatCode="General" sourceLinked="1"/>
        <c:tickLblPos val="nextTo"/>
        <c:crossAx val="130477440"/>
        <c:crossesAt val="0"/>
        <c:auto val="1"/>
        <c:lblAlgn val="ctr"/>
        <c:lblOffset val="100"/>
      </c:catAx>
      <c:valAx>
        <c:axId val="130477440"/>
        <c:scaling>
          <c:orientation val="minMax"/>
          <c:max val="150000"/>
        </c:scaling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x-none" sz="1100" b="0"/>
                  <a:t>добит у </a:t>
                </a:r>
                <a:r>
                  <a:rPr lang="en-US" sz="1100" b="0"/>
                  <a:t>€</a:t>
                </a:r>
                <a:endParaRPr lang="x-none" sz="1100" b="0"/>
              </a:p>
            </c:rich>
          </c:tx>
        </c:title>
        <c:numFmt formatCode="General" sourceLinked="1"/>
        <c:tickLblPos val="nextTo"/>
        <c:crossAx val="130475520"/>
        <c:crossesAt val="1"/>
        <c:crossBetween val="between"/>
      </c:valAx>
    </c:plotArea>
    <c:plotVisOnly val="1"/>
    <c:dispBlanksAs val="gap"/>
  </c:chart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rgbClr val="292934"/>
                </a:solidFill>
                <a:latin typeface="+mn-lt"/>
                <a:ea typeface="+mn-ea"/>
                <a:cs typeface="+mn-cs"/>
              </a:defRPr>
            </a:pPr>
            <a:r>
              <a:rPr lang="x-none" sz="1800" b="1" i="0" baseline="0" dirty="0" smtClean="0">
                <a:effectLst/>
              </a:rPr>
              <a:t>добит уз смањење ефикасности</a:t>
            </a:r>
            <a:r>
              <a:rPr lang="en-US" sz="1800" b="1" i="0" baseline="0" dirty="0" smtClean="0">
                <a:effectLst/>
              </a:rPr>
              <a:t> </a:t>
            </a:r>
            <a:endParaRPr lang="x-none" dirty="0" smtClean="0">
              <a:effectLst/>
            </a:endParaRPr>
          </a:p>
        </c:rich>
      </c:tx>
    </c:title>
    <c:plotArea>
      <c:layout>
        <c:manualLayout>
          <c:layoutTarget val="inner"/>
          <c:xMode val="edge"/>
          <c:yMode val="edge"/>
          <c:x val="0.11087638712936378"/>
          <c:y val="9.7741118139296368E-2"/>
          <c:w val="0.86843944939784168"/>
          <c:h val="0.83854228492006433"/>
        </c:manualLayout>
      </c:layout>
      <c:barChart>
        <c:barDir val="col"/>
        <c:grouping val="clustered"/>
        <c:ser>
          <c:idx val="1"/>
          <c:order val="0"/>
          <c:tx>
            <c:v>добит</c:v>
          </c:tx>
          <c:spPr>
            <a:solidFill>
              <a:srgbClr val="92D050"/>
            </a:solidFill>
          </c:spPr>
          <c:dPt>
            <c:idx val="0"/>
            <c:spPr>
              <a:solidFill>
                <a:srgbClr val="DA4A46"/>
              </a:solidFill>
            </c:spPr>
          </c:dPt>
          <c:dPt>
            <c:idx val="1"/>
            <c:spPr>
              <a:solidFill>
                <a:srgbClr val="DA4A46"/>
              </a:solidFill>
            </c:spPr>
          </c:dPt>
          <c:dPt>
            <c:idx val="2"/>
            <c:spPr>
              <a:solidFill>
                <a:srgbClr val="DA4A46"/>
              </a:solidFill>
            </c:spPr>
          </c:dPt>
          <c:dPt>
            <c:idx val="3"/>
            <c:spPr>
              <a:solidFill>
                <a:srgbClr val="DA4A46"/>
              </a:solidFill>
            </c:spPr>
          </c:dPt>
          <c:dPt>
            <c:idx val="4"/>
            <c:spPr>
              <a:solidFill>
                <a:srgbClr val="DA4A46"/>
              </a:solidFill>
            </c:spPr>
          </c:dPt>
          <c:dLbls>
            <c:numFmt formatCode="#,##0" sourceLinked="0"/>
            <c:showVal val="1"/>
          </c:dLbls>
          <c:cat>
            <c:numRef>
              <c:f>Sheet6!$B$3:$B$15</c:f>
              <c:numCache>
                <c:formatCode>General</c:formatCode>
                <c:ptCount val="13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</c:numCache>
            </c:numRef>
          </c:cat>
          <c:val>
            <c:numRef>
              <c:f>Sheet7!$C$2:$C$14</c:f>
              <c:numCache>
                <c:formatCode>General</c:formatCode>
                <c:ptCount val="13"/>
                <c:pt idx="0">
                  <c:v>-71849</c:v>
                </c:pt>
                <c:pt idx="1">
                  <c:v>-55193.576219274248</c:v>
                </c:pt>
                <c:pt idx="2">
                  <c:v>-38385.968000741195</c:v>
                </c:pt>
                <c:pt idx="3">
                  <c:v>-21423.13165564476</c:v>
                </c:pt>
                <c:pt idx="4">
                  <c:v>-4301.9626214536747</c:v>
                </c:pt>
                <c:pt idx="5">
                  <c:v>12980.705755613999</c:v>
                </c:pt>
                <c:pt idx="6">
                  <c:v>30168.489347303483</c:v>
                </c:pt>
                <c:pt idx="7">
                  <c:v>47175.348901185709</c:v>
                </c:pt>
                <c:pt idx="8">
                  <c:v>64001.284417260686</c:v>
                </c:pt>
                <c:pt idx="9">
                  <c:v>80646.295895528398</c:v>
                </c:pt>
                <c:pt idx="10">
                  <c:v>97110.383335988852</c:v>
                </c:pt>
                <c:pt idx="11">
                  <c:v>113393.54673864204</c:v>
                </c:pt>
                <c:pt idx="12">
                  <c:v>129495.786103488</c:v>
                </c:pt>
              </c:numCache>
            </c:numRef>
          </c:val>
        </c:ser>
        <c:dLbls>
          <c:showVal val="1"/>
        </c:dLbls>
        <c:gapWidth val="0"/>
        <c:axId val="130656128"/>
        <c:axId val="130674688"/>
      </c:barChart>
      <c:catAx>
        <c:axId val="13065612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x-none" sz="1100" b="0" baseline="0"/>
                  <a:t>година</a:t>
                </a:r>
                <a:endParaRPr lang="x-none" sz="1100" b="0"/>
              </a:p>
            </c:rich>
          </c:tx>
        </c:title>
        <c:numFmt formatCode="General" sourceLinked="1"/>
        <c:tickLblPos val="nextTo"/>
        <c:crossAx val="130674688"/>
        <c:crossesAt val="0"/>
        <c:auto val="1"/>
        <c:lblAlgn val="ctr"/>
        <c:lblOffset val="100"/>
      </c:catAx>
      <c:valAx>
        <c:axId val="130674688"/>
        <c:scaling>
          <c:orientation val="minMax"/>
          <c:max val="150000"/>
        </c:scaling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x-none" sz="1100" b="0"/>
                  <a:t>добит у </a:t>
                </a:r>
                <a:r>
                  <a:rPr lang="en-US" sz="1100" b="0"/>
                  <a:t>€</a:t>
                </a:r>
                <a:endParaRPr lang="x-none" sz="1100" b="0"/>
              </a:p>
            </c:rich>
          </c:tx>
        </c:title>
        <c:numFmt formatCode="General" sourceLinked="1"/>
        <c:tickLblPos val="nextTo"/>
        <c:crossAx val="130656128"/>
        <c:crossesAt val="1"/>
        <c:crossBetween val="between"/>
      </c:valAx>
    </c:plotArea>
    <c:plotVisOnly val="1"/>
    <c:dispBlanksAs val="gap"/>
  </c:chart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0.8897</cdr:x>
      <cdr:y>0.30678</cdr:y>
    </cdr:from>
    <cdr:to>
      <cdr:x>1</cdr:x>
      <cdr:y>0.35202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857876" y="1485900"/>
          <a:ext cx="723900" cy="219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x-none" sz="1100"/>
        </a:p>
      </cdr:txBody>
    </cdr:sp>
  </cdr:relSizeAnchor>
  <cdr:relSizeAnchor xmlns:cdr="http://schemas.openxmlformats.org/drawingml/2006/chartDrawing">
    <cdr:from>
      <cdr:x>0.89374</cdr:x>
      <cdr:y>0.35312</cdr:y>
    </cdr:from>
    <cdr:to>
      <cdr:x>1</cdr:x>
      <cdr:y>0.43037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172400" y="2304256"/>
          <a:ext cx="971600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x-none" sz="1100" dirty="0"/>
            <a:t>ирадијанса</a:t>
          </a:r>
          <a:r>
            <a:rPr lang="x-none" sz="1100" baseline="0" dirty="0"/>
            <a:t> </a:t>
          </a:r>
          <a:r>
            <a:rPr lang="en-US" sz="1100" baseline="0" dirty="0"/>
            <a:t>[W/m</a:t>
          </a:r>
          <a:r>
            <a:rPr lang="en-US" sz="1100" baseline="30000" dirty="0"/>
            <a:t>2</a:t>
          </a:r>
          <a:r>
            <a:rPr lang="en-US" sz="1100" baseline="0" dirty="0"/>
            <a:t>]</a:t>
          </a:r>
          <a:endParaRPr lang="x-none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0.8897</cdr:x>
      <cdr:y>0.30678</cdr:y>
    </cdr:from>
    <cdr:to>
      <cdr:x>1</cdr:x>
      <cdr:y>0.35202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857876" y="1485900"/>
          <a:ext cx="723900" cy="219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x-none" sz="1100"/>
        </a:p>
      </cdr:txBody>
    </cdr:sp>
  </cdr:relSizeAnchor>
  <cdr:relSizeAnchor xmlns:cdr="http://schemas.openxmlformats.org/drawingml/2006/chartDrawing">
    <cdr:from>
      <cdr:x>0.89374</cdr:x>
      <cdr:y>0.32002</cdr:y>
    </cdr:from>
    <cdr:to>
      <cdr:x>1</cdr:x>
      <cdr:y>0.39528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172400" y="2088232"/>
          <a:ext cx="971600" cy="4911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x-none" sz="1100" dirty="0"/>
            <a:t>ирадијанса</a:t>
          </a:r>
          <a:r>
            <a:rPr lang="x-none" sz="1100" baseline="0" dirty="0"/>
            <a:t> </a:t>
          </a:r>
          <a:r>
            <a:rPr lang="en-US" sz="1100" baseline="0" dirty="0"/>
            <a:t>[W/m</a:t>
          </a:r>
          <a:r>
            <a:rPr lang="en-US" sz="1100" baseline="30000" dirty="0"/>
            <a:t>2</a:t>
          </a:r>
          <a:r>
            <a:rPr lang="en-US" sz="1100" baseline="0" dirty="0"/>
            <a:t>]</a:t>
          </a:r>
          <a:endParaRPr lang="x-none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0.8897</cdr:x>
      <cdr:y>0.30678</cdr:y>
    </cdr:from>
    <cdr:to>
      <cdr:x>1</cdr:x>
      <cdr:y>0.35202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857876" y="1485900"/>
          <a:ext cx="723900" cy="219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x-none" sz="11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0.8897</cdr:x>
      <cdr:y>0.30678</cdr:y>
    </cdr:from>
    <cdr:to>
      <cdr:x>1</cdr:x>
      <cdr:y>0.35202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857876" y="1485900"/>
          <a:ext cx="723900" cy="219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x-none" sz="110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0.8897</cdr:x>
      <cdr:y>0.30678</cdr:y>
    </cdr:from>
    <cdr:to>
      <cdr:x>1</cdr:x>
      <cdr:y>0.35202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857876" y="1485900"/>
          <a:ext cx="723900" cy="219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x-none" sz="110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0.8897</cdr:x>
      <cdr:y>0.30678</cdr:y>
    </cdr:from>
    <cdr:to>
      <cdr:x>1</cdr:x>
      <cdr:y>0.35202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857876" y="1485900"/>
          <a:ext cx="723900" cy="219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x-none" sz="110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0.8897</cdr:x>
      <cdr:y>0.30678</cdr:y>
    </cdr:from>
    <cdr:to>
      <cdr:x>1</cdr:x>
      <cdr:y>0.35202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857876" y="1485900"/>
          <a:ext cx="723900" cy="219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x-none" sz="11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541A02E6-5731-475E-90E1-68642BCD7119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112DABA5-EA60-4594-B83C-76324394B0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11196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38CD-1006-465C-8D16-9EBB14AC192A}" type="datetimeFigureOut">
              <a:rPr lang="x-none" smtClean="0"/>
              <a:pPr/>
              <a:t>2.12.2013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AE90-91B0-4724-9DA4-9F5FDA74BCCF}" type="slidenum">
              <a:rPr lang="x-none" smtClean="0"/>
              <a:pPr/>
              <a:t>‹#›</a:t>
            </a:fld>
            <a:endParaRPr lang="x-none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38CD-1006-465C-8D16-9EBB14AC192A}" type="datetimeFigureOut">
              <a:rPr lang="x-none" smtClean="0"/>
              <a:pPr/>
              <a:t>2.12.2013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AE90-91B0-4724-9DA4-9F5FDA74BCCF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38CD-1006-465C-8D16-9EBB14AC192A}" type="datetimeFigureOut">
              <a:rPr lang="x-none" smtClean="0"/>
              <a:pPr/>
              <a:t>2.12.2013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AE90-91B0-4724-9DA4-9F5FDA74BCCF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38CD-1006-465C-8D16-9EBB14AC192A}" type="datetimeFigureOut">
              <a:rPr lang="x-none" smtClean="0"/>
              <a:pPr/>
              <a:t>2.12.2013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AE90-91B0-4724-9DA4-9F5FDA74BCCF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38CD-1006-465C-8D16-9EBB14AC192A}" type="datetimeFigureOut">
              <a:rPr lang="x-none" smtClean="0"/>
              <a:pPr/>
              <a:t>2.12.2013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AE90-91B0-4724-9DA4-9F5FDA74BCCF}" type="slidenum">
              <a:rPr lang="x-none" smtClean="0"/>
              <a:pPr/>
              <a:t>‹#›</a:t>
            </a:fld>
            <a:endParaRPr lang="x-none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38CD-1006-465C-8D16-9EBB14AC192A}" type="datetimeFigureOut">
              <a:rPr lang="x-none" smtClean="0"/>
              <a:pPr/>
              <a:t>2.12.2013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AE90-91B0-4724-9DA4-9F5FDA74BCCF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38CD-1006-465C-8D16-9EBB14AC192A}" type="datetimeFigureOut">
              <a:rPr lang="x-none" smtClean="0"/>
              <a:pPr/>
              <a:t>2.12.2013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AE90-91B0-4724-9DA4-9F5FDA74BCCF}" type="slidenum">
              <a:rPr lang="x-none" smtClean="0"/>
              <a:pPr/>
              <a:t>‹#›</a:t>
            </a:fld>
            <a:endParaRPr lang="x-none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38CD-1006-465C-8D16-9EBB14AC192A}" type="datetimeFigureOut">
              <a:rPr lang="x-none" smtClean="0"/>
              <a:pPr/>
              <a:t>2.12.2013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AE90-91B0-4724-9DA4-9F5FDA74BCCF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38CD-1006-465C-8D16-9EBB14AC192A}" type="datetimeFigureOut">
              <a:rPr lang="x-none" smtClean="0"/>
              <a:pPr/>
              <a:t>2.12.2013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AE90-91B0-4724-9DA4-9F5FDA74BCCF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38CD-1006-465C-8D16-9EBB14AC192A}" type="datetimeFigureOut">
              <a:rPr lang="x-none" smtClean="0"/>
              <a:pPr/>
              <a:t>2.12.2013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AE90-91B0-4724-9DA4-9F5FDA74BCCF}" type="slidenum">
              <a:rPr lang="x-none" smtClean="0"/>
              <a:pPr/>
              <a:t>‹#›</a:t>
            </a:fld>
            <a:endParaRPr lang="x-none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538CD-1006-465C-8D16-9EBB14AC192A}" type="datetimeFigureOut">
              <a:rPr lang="x-none" smtClean="0"/>
              <a:pPr/>
              <a:t>2.12.2013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AE90-91B0-4724-9DA4-9F5FDA74BCCF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45538CD-1006-465C-8D16-9EBB14AC192A}" type="datetimeFigureOut">
              <a:rPr lang="x-none" smtClean="0"/>
              <a:pPr/>
              <a:t>2.12.2013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EE49AE90-91B0-4724-9DA4-9F5FDA74BCCF}" type="slidenum">
              <a:rPr lang="x-none" smtClean="0"/>
              <a:pPr/>
              <a:t>‹#›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x-none" sz="3600" dirty="0" smtClean="0"/>
              <a:t>Први домаћи задатак: део пројекта соларног постројења у Чачку</a:t>
            </a:r>
            <a:endParaRPr lang="x-none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7160840" cy="1728192"/>
          </a:xfrm>
        </p:spPr>
        <p:txBody>
          <a:bodyPr>
            <a:normAutofit/>
          </a:bodyPr>
          <a:lstStyle/>
          <a:p>
            <a:pPr algn="r"/>
            <a:r>
              <a:rPr lang="x-none" sz="2000" dirty="0" smtClean="0"/>
              <a:t>Александра Микић</a:t>
            </a:r>
          </a:p>
          <a:p>
            <a:pPr algn="r"/>
            <a:r>
              <a:rPr lang="x-none" sz="2000" dirty="0" smtClean="0"/>
              <a:t>Александар Ивковић</a:t>
            </a:r>
          </a:p>
          <a:p>
            <a:pPr algn="r"/>
            <a:r>
              <a:rPr lang="x-none" sz="2000" dirty="0" smtClean="0"/>
              <a:t>Ален Михајловић</a:t>
            </a:r>
          </a:p>
          <a:p>
            <a:pPr algn="r"/>
            <a:r>
              <a:rPr lang="x-none" sz="2000" dirty="0" smtClean="0"/>
              <a:t>Миодраг Басић</a:t>
            </a:r>
            <a:endParaRPr lang="x-none" sz="2000" dirty="0"/>
          </a:p>
        </p:txBody>
      </p:sp>
    </p:spTree>
    <p:extLst>
      <p:ext uri="{BB962C8B-B14F-4D97-AF65-F5344CB8AC3E}">
        <p14:creationId xmlns="" xmlns:p14="http://schemas.microsoft.com/office/powerpoint/2010/main" val="184880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661273711"/>
              </p:ext>
            </p:extLst>
          </p:nvPr>
        </p:nvGraphicFramePr>
        <p:xfrm>
          <a:off x="0" y="332656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49384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948803110"/>
              </p:ext>
            </p:extLst>
          </p:nvPr>
        </p:nvGraphicFramePr>
        <p:xfrm>
          <a:off x="0" y="332656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1207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412834650"/>
              </p:ext>
            </p:extLst>
          </p:nvPr>
        </p:nvGraphicFramePr>
        <p:xfrm>
          <a:off x="0" y="332656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7382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x-none" dirty="0" smtClean="0"/>
              <a:t>Прорачун отплате инвестиције и добити</a:t>
            </a:r>
            <a:endParaRPr lang="x-none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55011656"/>
              </p:ext>
            </p:extLst>
          </p:nvPr>
        </p:nvGraphicFramePr>
        <p:xfrm>
          <a:off x="107503" y="2348879"/>
          <a:ext cx="8856983" cy="3168357"/>
        </p:xfrm>
        <a:graphic>
          <a:graphicData uri="http://schemas.openxmlformats.org/drawingml/2006/table">
            <a:tbl>
              <a:tblPr/>
              <a:tblGrid>
                <a:gridCol w="595083"/>
                <a:gridCol w="1045332"/>
                <a:gridCol w="1407420"/>
                <a:gridCol w="661204"/>
                <a:gridCol w="717878"/>
                <a:gridCol w="604529"/>
                <a:gridCol w="1039035"/>
                <a:gridCol w="1407420"/>
                <a:gridCol w="661204"/>
                <a:gridCol w="717878"/>
              </a:tblGrid>
              <a:tr h="220316">
                <a:tc>
                  <a:txBody>
                    <a:bodyPr/>
                    <a:lstStyle/>
                    <a:p>
                      <a:pPr algn="l" fontAlgn="b"/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55" marR="8755" marT="87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x-none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55" marR="8755" marT="875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идеализован случај</a:t>
                      </a:r>
                    </a:p>
                  </a:txBody>
                  <a:tcPr marL="8755" marR="8755" marT="8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1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уз уважавање опадања ефикасности панела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</a:tr>
              <a:tr h="209825"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година</a:t>
                      </a:r>
                    </a:p>
                  </a:txBody>
                  <a:tcPr marL="8755" marR="8755" marT="8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преостали дуг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укупна ген. енергија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зарада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добит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преостали дуг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укупна ген. енергија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зарада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добит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825"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"0"</a:t>
                      </a:r>
                    </a:p>
                  </a:txBody>
                  <a:tcPr marL="8755" marR="8755" marT="8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71849,00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71849,00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825"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755" marR="8755" marT="8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55193,58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78662,63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18092,40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55193,58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78662,63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18092,40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825"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755" marR="8755" marT="8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38205,04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78662,63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18092,40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38385,97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77876,00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17911,48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825"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755" marR="8755" marT="8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20876,74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78662,63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18092,40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21423,13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77089,37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17730,56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825"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8755" marR="8755" marT="8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3201,87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78662,63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18092,40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4301,96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76302,75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17549,63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825"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8755" marR="8755" marT="8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78662,63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18092,40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14826,49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75516,12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17368,71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12980,71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825"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8755" marR="8755" marT="8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78662,63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18092,40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32918,90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74729,49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17187,78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30168,49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825"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8755" marR="8755" marT="8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78662,63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18092,40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51011,30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73942,87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17006,86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47175,35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825"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8755" marR="8755" marT="8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78662,63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18092,40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69103,71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73156,24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16825,94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64001,28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825"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8755" marR="8755" marT="8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78662,63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18092,40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87196,11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72369,62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16645,01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80646,30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825"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8755" marR="8755" marT="8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78662,63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18092,40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105288,51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71582,99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16464,09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97110,38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825"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8755" marR="8755" marT="8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78662,63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18092,40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123380,92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70796,36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16283,16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113393,55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16"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8755" marR="8755" marT="87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78662,63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18092,40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141473,32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70009,74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16102,24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129495,79</a:t>
                      </a:r>
                    </a:p>
                  </a:txBody>
                  <a:tcPr marL="8755" marR="8755" marT="875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2552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000305213"/>
              </p:ext>
            </p:extLst>
          </p:nvPr>
        </p:nvGraphicFramePr>
        <p:xfrm>
          <a:off x="-34539" y="332656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52517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689558640"/>
              </p:ext>
            </p:extLst>
          </p:nvPr>
        </p:nvGraphicFramePr>
        <p:xfrm>
          <a:off x="-36512" y="332656"/>
          <a:ext cx="9180512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69109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990600"/>
          </a:xfrm>
        </p:spPr>
        <p:txBody>
          <a:bodyPr/>
          <a:lstStyle/>
          <a:p>
            <a:pPr algn="ctr"/>
            <a:r>
              <a:rPr lang="x-none" dirty="0" smtClean="0"/>
              <a:t>Хвала на пажњи!</a:t>
            </a:r>
            <a:endParaRPr 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212976"/>
            <a:ext cx="8229600" cy="34080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x-none" sz="2800" dirty="0" smtClean="0"/>
              <a:t>Питања?</a:t>
            </a:r>
            <a:endParaRPr lang="x-none" sz="2800" dirty="0"/>
          </a:p>
        </p:txBody>
      </p:sp>
    </p:spTree>
    <p:extLst>
      <p:ext uri="{BB962C8B-B14F-4D97-AF65-F5344CB8AC3E}">
        <p14:creationId xmlns="" xmlns:p14="http://schemas.microsoft.com/office/powerpoint/2010/main" val="256541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x-none" dirty="0" smtClean="0"/>
              <a:t>Карактеристике система</a:t>
            </a:r>
            <a:endParaRPr 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228 фотонапонских модула (12 паралелних грана са по 19 модула у низу) – „Sch</a:t>
            </a:r>
            <a:r>
              <a:rPr lang="en-US" dirty="0" smtClean="0"/>
              <a:t>ü</a:t>
            </a:r>
            <a:r>
              <a:rPr lang="x-none" dirty="0" smtClean="0"/>
              <a:t>co </a:t>
            </a:r>
            <a:r>
              <a:rPr lang="x-none" dirty="0"/>
              <a:t>MPE 240 PS </a:t>
            </a:r>
            <a:r>
              <a:rPr lang="x-none" dirty="0" smtClean="0"/>
              <a:t>09“</a:t>
            </a:r>
          </a:p>
          <a:p>
            <a:r>
              <a:rPr lang="x-none" dirty="0" smtClean="0"/>
              <a:t>Максимална снага свих модула 54,72 </a:t>
            </a:r>
            <a:r>
              <a:rPr lang="en-US" dirty="0" smtClean="0"/>
              <a:t>kW</a:t>
            </a:r>
            <a:endParaRPr lang="x-none" dirty="0" smtClean="0"/>
          </a:p>
          <a:p>
            <a:r>
              <a:rPr lang="x-none" dirty="0" smtClean="0"/>
              <a:t>Два инвертора максималне појединачне улазне снаге 30</a:t>
            </a:r>
            <a:r>
              <a:rPr lang="en-US" dirty="0" smtClean="0"/>
              <a:t> kW</a:t>
            </a:r>
            <a:r>
              <a:rPr lang="x-none" dirty="0" smtClean="0"/>
              <a:t> – „Sch</a:t>
            </a:r>
            <a:r>
              <a:rPr lang="en-US" dirty="0" smtClean="0"/>
              <a:t>ü</a:t>
            </a:r>
            <a:r>
              <a:rPr lang="x-none" dirty="0" smtClean="0"/>
              <a:t>co </a:t>
            </a:r>
            <a:r>
              <a:rPr lang="x-none" dirty="0"/>
              <a:t>SGI </a:t>
            </a:r>
            <a:r>
              <a:rPr lang="en-US" dirty="0" smtClean="0"/>
              <a:t>25</a:t>
            </a:r>
            <a:r>
              <a:rPr lang="x-none" dirty="0" smtClean="0"/>
              <a:t>k“</a:t>
            </a:r>
          </a:p>
          <a:p>
            <a:endParaRPr lang="x-none" dirty="0"/>
          </a:p>
        </p:txBody>
      </p:sp>
    </p:spTree>
    <p:extLst>
      <p:ext uri="{BB962C8B-B14F-4D97-AF65-F5344CB8AC3E}">
        <p14:creationId xmlns="" xmlns:p14="http://schemas.microsoft.com/office/powerpoint/2010/main" val="340464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x-none" dirty="0" smtClean="0"/>
              <a:t>Карактеристике опреме</a:t>
            </a:r>
            <a:endParaRPr 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latin typeface="+mj-lt"/>
              </a:rPr>
              <a:t>K</a:t>
            </a:r>
            <a:r>
              <a:rPr lang="x-none" sz="2000" dirty="0" smtClean="0">
                <a:latin typeface="+mj-lt"/>
              </a:rPr>
              <a:t>арактеристике ФН панела (при 1000</a:t>
            </a:r>
            <a:r>
              <a:rPr lang="en-US" sz="2000" dirty="0" smtClean="0"/>
              <a:t>W/m</a:t>
            </a:r>
            <a:r>
              <a:rPr lang="en-US" sz="2000" baseline="30000" dirty="0" smtClean="0"/>
              <a:t>2</a:t>
            </a:r>
            <a:r>
              <a:rPr lang="x-none" sz="2000" dirty="0" smtClean="0">
                <a:latin typeface="+mj-lt"/>
              </a:rPr>
              <a:t>, температури панела T</a:t>
            </a:r>
            <a:r>
              <a:rPr lang="sr-Cyrl-CS" sz="2000" baseline="-25000" dirty="0" smtClean="0"/>
              <a:t>C</a:t>
            </a:r>
            <a:r>
              <a:rPr lang="x-none" sz="2000" dirty="0" smtClean="0">
                <a:latin typeface="+mj-lt"/>
              </a:rPr>
              <a:t>=25</a:t>
            </a:r>
            <a:r>
              <a:rPr lang="sr-Cyrl-CS" sz="2000" dirty="0" smtClean="0"/>
              <a:t>°C</a:t>
            </a:r>
            <a:r>
              <a:rPr lang="x-none" sz="2000" dirty="0" smtClean="0"/>
              <a:t>, стандардном спектралном саставу зрачења АМ 1,5)</a:t>
            </a:r>
            <a:endParaRPr lang="x-none" sz="2000" dirty="0" smtClean="0">
              <a:latin typeface="+mj-lt"/>
            </a:endParaRPr>
          </a:p>
          <a:p>
            <a:r>
              <a:rPr lang="sr-Cyrl-CS" sz="1600" dirty="0" smtClean="0">
                <a:latin typeface="+mj-lt"/>
              </a:rPr>
              <a:t>I</a:t>
            </a:r>
            <a:r>
              <a:rPr lang="sr-Cyrl-CS" sz="1600" baseline="-25000" dirty="0" smtClean="0">
                <a:latin typeface="+mj-lt"/>
              </a:rPr>
              <a:t>SC</a:t>
            </a:r>
            <a:r>
              <a:rPr lang="sr-Cyrl-CS" sz="1600" dirty="0" smtClean="0">
                <a:latin typeface="+mj-lt"/>
              </a:rPr>
              <a:t>* = 8,47A</a:t>
            </a:r>
            <a:endParaRPr lang="en-US" sz="1600" dirty="0" smtClean="0">
              <a:latin typeface="+mj-lt"/>
            </a:endParaRPr>
          </a:p>
          <a:p>
            <a:r>
              <a:rPr lang="sr-Cyrl-CS" sz="1600" dirty="0" smtClean="0">
                <a:latin typeface="+mj-lt"/>
              </a:rPr>
              <a:t>V</a:t>
            </a:r>
            <a:r>
              <a:rPr lang="sr-Cyrl-CS" sz="1600" baseline="-25000" dirty="0" smtClean="0">
                <a:latin typeface="+mj-lt"/>
              </a:rPr>
              <a:t>OC</a:t>
            </a:r>
            <a:r>
              <a:rPr lang="sr-Cyrl-CS" sz="1600" dirty="0" smtClean="0">
                <a:latin typeface="+mj-lt"/>
              </a:rPr>
              <a:t>* = 37,67V</a:t>
            </a:r>
            <a:endParaRPr lang="en-US" sz="1600" dirty="0" smtClean="0">
              <a:latin typeface="+mj-lt"/>
            </a:endParaRPr>
          </a:p>
          <a:p>
            <a:r>
              <a:rPr lang="sr-Cyrl-CS" sz="1600" dirty="0" smtClean="0">
                <a:latin typeface="+mj-lt"/>
              </a:rPr>
              <a:t>I</a:t>
            </a:r>
            <a:r>
              <a:rPr lang="sr-Cyrl-CS" sz="1600" baseline="-25000" dirty="0" smtClean="0">
                <a:latin typeface="+mj-lt"/>
              </a:rPr>
              <a:t>MPP</a:t>
            </a:r>
            <a:r>
              <a:rPr lang="sr-Cyrl-CS" sz="1600" dirty="0" smtClean="0">
                <a:latin typeface="+mj-lt"/>
              </a:rPr>
              <a:t>* = 8,06A</a:t>
            </a:r>
            <a:endParaRPr lang="en-US" sz="1600" dirty="0" smtClean="0">
              <a:latin typeface="+mj-lt"/>
            </a:endParaRPr>
          </a:p>
          <a:p>
            <a:r>
              <a:rPr lang="sr-Cyrl-CS" sz="1600" dirty="0" smtClean="0">
                <a:latin typeface="+mj-lt"/>
              </a:rPr>
              <a:t>V</a:t>
            </a:r>
            <a:r>
              <a:rPr lang="sr-Cyrl-CS" sz="1600" baseline="-25000" dirty="0" smtClean="0">
                <a:latin typeface="+mj-lt"/>
              </a:rPr>
              <a:t>MPP</a:t>
            </a:r>
            <a:r>
              <a:rPr lang="sr-Cyrl-CS" sz="1600" dirty="0" smtClean="0">
                <a:latin typeface="+mj-lt"/>
              </a:rPr>
              <a:t>* = 29,80V</a:t>
            </a:r>
            <a:endParaRPr lang="en-US" sz="1600" dirty="0" smtClean="0">
              <a:latin typeface="+mj-lt"/>
            </a:endParaRPr>
          </a:p>
          <a:p>
            <a:r>
              <a:rPr lang="sr-Cyrl-CS" sz="1600" dirty="0" smtClean="0">
                <a:latin typeface="+mj-lt"/>
              </a:rPr>
              <a:t>P</a:t>
            </a:r>
            <a:r>
              <a:rPr lang="sr-Cyrl-CS" sz="1600" baseline="-25000" dirty="0" smtClean="0">
                <a:latin typeface="+mj-lt"/>
              </a:rPr>
              <a:t>MPP</a:t>
            </a:r>
            <a:r>
              <a:rPr lang="sr-Cyrl-CS" sz="1600" dirty="0" smtClean="0">
                <a:latin typeface="+mj-lt"/>
              </a:rPr>
              <a:t>* = 240W</a:t>
            </a:r>
            <a:endParaRPr lang="en-US" sz="1600" dirty="0" smtClean="0">
              <a:latin typeface="+mj-lt"/>
            </a:endParaRPr>
          </a:p>
          <a:p>
            <a:r>
              <a:rPr lang="sr-Cyrl-CS" sz="1600" dirty="0" smtClean="0">
                <a:latin typeface="+mj-lt"/>
              </a:rPr>
              <a:t>NOCT = 43,4°C</a:t>
            </a:r>
            <a:endParaRPr lang="en-US" sz="1600" dirty="0" smtClean="0">
              <a:latin typeface="+mj-lt"/>
            </a:endParaRPr>
          </a:p>
          <a:p>
            <a:r>
              <a:rPr lang="sr-Cyrl-CS" sz="1600" dirty="0" smtClean="0">
                <a:latin typeface="+mj-lt"/>
              </a:rPr>
              <a:t>T</a:t>
            </a:r>
            <a:r>
              <a:rPr lang="sr-Cyrl-CS" sz="1600" baseline="-25000" dirty="0" smtClean="0">
                <a:latin typeface="+mj-lt"/>
              </a:rPr>
              <a:t>C</a:t>
            </a:r>
            <a:r>
              <a:rPr lang="sr-Cyrl-CS" sz="1600" dirty="0" smtClean="0">
                <a:latin typeface="+mj-lt"/>
              </a:rPr>
              <a:t>* = 25°C</a:t>
            </a:r>
            <a:endParaRPr lang="x-none" sz="1600" dirty="0" smtClean="0">
              <a:latin typeface="+mj-lt"/>
            </a:endParaRPr>
          </a:p>
          <a:p>
            <a:r>
              <a:rPr lang="x-none" sz="1600" dirty="0" smtClean="0">
                <a:latin typeface="+mj-lt"/>
              </a:rPr>
              <a:t>d</a:t>
            </a:r>
            <a:r>
              <a:rPr lang="sr-Cyrl-CS" sz="1600" dirty="0" smtClean="0"/>
              <a:t> V</a:t>
            </a:r>
            <a:r>
              <a:rPr lang="sr-Cyrl-CS" sz="1600" baseline="-25000" dirty="0" smtClean="0"/>
              <a:t>OC</a:t>
            </a:r>
            <a:r>
              <a:rPr lang="x-none" sz="1600" dirty="0" smtClean="0"/>
              <a:t>/dT=-0,35%/</a:t>
            </a:r>
            <a:r>
              <a:rPr lang="sr-Cyrl-CS" sz="1600" dirty="0" smtClean="0"/>
              <a:t>°C</a:t>
            </a:r>
            <a:endParaRPr lang="x-none" sz="1600" dirty="0" smtClean="0">
              <a:latin typeface="+mj-lt"/>
            </a:endParaRPr>
          </a:p>
          <a:p>
            <a:pPr>
              <a:buNone/>
            </a:pPr>
            <a:endParaRPr lang="sr-Cyrl-CS" sz="1600" dirty="0" smtClean="0">
              <a:latin typeface="+mj-lt"/>
            </a:endParaRPr>
          </a:p>
          <a:p>
            <a:r>
              <a:rPr lang="x-none" sz="2000" dirty="0" smtClean="0"/>
              <a:t>Карактеристике инвертора</a:t>
            </a:r>
          </a:p>
          <a:p>
            <a:r>
              <a:rPr lang="x-none" sz="1600" dirty="0" smtClean="0"/>
              <a:t>MPP “прозор” инвертора (350-800)V</a:t>
            </a:r>
          </a:p>
          <a:p>
            <a:r>
              <a:rPr lang="x-none" sz="1600" dirty="0" smtClean="0"/>
              <a:t>Максимална снага инвертора Р</a:t>
            </a:r>
            <a:r>
              <a:rPr lang="x-none" sz="1600" baseline="-25000" dirty="0" smtClean="0"/>
              <a:t>max </a:t>
            </a:r>
            <a:r>
              <a:rPr lang="x-none" sz="1600" smtClean="0"/>
              <a:t>=30kW</a:t>
            </a:r>
            <a:endParaRPr lang="en-US" sz="1600" dirty="0" smtClean="0"/>
          </a:p>
          <a:p>
            <a:r>
              <a:rPr lang="en-US" sz="1600" dirty="0" smtClean="0"/>
              <a:t>3 MPP tracker-a</a:t>
            </a:r>
            <a:endParaRPr lang="x-none" sz="2000" dirty="0" smtClean="0"/>
          </a:p>
          <a:p>
            <a:endParaRPr lang="x-none" sz="2000" dirty="0" smtClean="0"/>
          </a:p>
          <a:p>
            <a:endParaRPr lang="x-none" sz="1600" dirty="0" smtClean="0">
              <a:latin typeface="+mj-lt"/>
            </a:endParaRPr>
          </a:p>
          <a:p>
            <a:pPr>
              <a:buNone/>
            </a:pPr>
            <a:endParaRPr lang="x-none" dirty="0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1756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x-none" dirty="0" smtClean="0"/>
              <a:t>Провера усклађености ФН модула и инвертора</a:t>
            </a:r>
            <a:endParaRPr 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Да </a:t>
            </a:r>
            <a:r>
              <a:rPr lang="ru-RU" dirty="0"/>
              <a:t>ли је у свим реалним експлоатационим </a:t>
            </a:r>
            <a:r>
              <a:rPr lang="ru-RU" dirty="0" smtClean="0"/>
              <a:t>условима напон </a:t>
            </a:r>
            <a:r>
              <a:rPr lang="ru-RU" dirty="0"/>
              <a:t>MPP тачке соларних панела унутар MPP „прозора“ </a:t>
            </a:r>
            <a:r>
              <a:rPr lang="ru-RU" dirty="0" smtClean="0"/>
              <a:t>инвертора?</a:t>
            </a:r>
          </a:p>
          <a:p>
            <a:r>
              <a:rPr lang="ru-RU" dirty="0" smtClean="0"/>
              <a:t>Да ли је укупна излазна снага ФН модула у свим експлоатационим условима мања од укупне номиналне снаге инвертора?</a:t>
            </a:r>
          </a:p>
          <a:p>
            <a:endParaRPr lang="ru-RU" dirty="0" smtClean="0"/>
          </a:p>
          <a:p>
            <a:endParaRPr lang="x-none" dirty="0"/>
          </a:p>
        </p:txBody>
      </p:sp>
    </p:spTree>
    <p:extLst>
      <p:ext uri="{BB962C8B-B14F-4D97-AF65-F5344CB8AC3E}">
        <p14:creationId xmlns="" xmlns:p14="http://schemas.microsoft.com/office/powerpoint/2010/main" val="177580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6" name="Content Placeholder 15"/>
          <p:cNvGraphicFramePr>
            <a:graphicFrameLocks noGrp="1" noChangeAspect="1"/>
          </p:cNvGraphicFramePr>
          <p:nvPr>
            <p:ph idx="1"/>
          </p:nvPr>
        </p:nvGraphicFramePr>
        <p:xfrm>
          <a:off x="0" y="4292600"/>
          <a:ext cx="4606925" cy="1077913"/>
        </p:xfrm>
        <a:graphic>
          <a:graphicData uri="http://schemas.openxmlformats.org/presentationml/2006/ole">
            <p:oleObj spid="_x0000_s29732" name="Equation" r:id="rId3" imgW="1854200" imgH="419100" progId="Equation.3">
              <p:embed/>
            </p:oleObj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0" y="2708275"/>
          <a:ext cx="4251325" cy="1079500"/>
        </p:xfrm>
        <a:graphic>
          <a:graphicData uri="http://schemas.openxmlformats.org/presentationml/2006/ole">
            <p:oleObj spid="_x0000_s29733" name="Equation" r:id="rId4" imgW="1587500" imgH="431800" progId="Equation.3">
              <p:embed/>
            </p:oleObj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0" y="1124744"/>
          <a:ext cx="3888432" cy="1083889"/>
        </p:xfrm>
        <a:graphic>
          <a:graphicData uri="http://schemas.openxmlformats.org/presentationml/2006/ole">
            <p:oleObj spid="_x0000_s29734" name="Equation" r:id="rId5" imgW="1002865" imgH="418918" progId="Equation.3">
              <p:embed/>
            </p:oleObj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923928" y="1340768"/>
            <a:ext cx="5220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x-none" dirty="0" smtClean="0"/>
              <a:t>Формула за одређивање </a:t>
            </a:r>
            <a:r>
              <a:rPr lang="sr-Cyrl-CS" dirty="0" smtClean="0"/>
              <a:t>струје при којој се остварује тачка максималне снаге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427984" y="2852936"/>
            <a:ext cx="471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x-none" dirty="0" smtClean="0"/>
              <a:t>Формула за одређивање напона </a:t>
            </a:r>
            <a:r>
              <a:rPr lang="sr-Cyrl-CS" dirty="0" smtClean="0"/>
              <a:t>при којем се остварује тачка максималне снаге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751512" y="4437112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x-none" dirty="0" smtClean="0"/>
              <a:t>Формула за одређивање температуре соларног модула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203204000"/>
              </p:ext>
            </p:extLst>
          </p:nvPr>
        </p:nvGraphicFramePr>
        <p:xfrm>
          <a:off x="0" y="332656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3811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710054105"/>
              </p:ext>
            </p:extLst>
          </p:nvPr>
        </p:nvGraphicFramePr>
        <p:xfrm>
          <a:off x="0" y="332656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35019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55941872"/>
              </p:ext>
            </p:extLst>
          </p:nvPr>
        </p:nvGraphicFramePr>
        <p:xfrm>
          <a:off x="0" y="332656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15911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x-none" dirty="0" smtClean="0"/>
              <a:t>Исплативост инвестиције</a:t>
            </a:r>
            <a:endParaRPr 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feed-in </a:t>
            </a:r>
            <a:r>
              <a:rPr lang="x-none" dirty="0" smtClean="0"/>
              <a:t>тарифа</a:t>
            </a:r>
          </a:p>
          <a:p>
            <a:r>
              <a:rPr lang="x-none" dirty="0" smtClean="0"/>
              <a:t>Укупни инвестициони трошкови:</a:t>
            </a:r>
          </a:p>
          <a:p>
            <a:endParaRPr lang="x-none" dirty="0"/>
          </a:p>
          <a:p>
            <a:endParaRPr lang="x-none" dirty="0" smtClean="0"/>
          </a:p>
          <a:p>
            <a:endParaRPr lang="x-none" dirty="0"/>
          </a:p>
          <a:p>
            <a:endParaRPr lang="x-none" dirty="0" smtClean="0"/>
          </a:p>
          <a:p>
            <a:r>
              <a:rPr lang="x-none" dirty="0" smtClean="0"/>
              <a:t>Поједностављења при прорачуну трошкова отплате инвестиције</a:t>
            </a:r>
          </a:p>
          <a:p>
            <a:r>
              <a:rPr lang="x-none" dirty="0" smtClean="0"/>
              <a:t>Процена генерисане електричне енергије</a:t>
            </a:r>
          </a:p>
          <a:p>
            <a:r>
              <a:rPr lang="x-none" dirty="0" smtClean="0"/>
              <a:t>Који је период отплате и колика је очекивана зарада?</a:t>
            </a:r>
          </a:p>
          <a:p>
            <a:endParaRPr lang="x-none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27583292"/>
              </p:ext>
            </p:extLst>
          </p:nvPr>
        </p:nvGraphicFramePr>
        <p:xfrm>
          <a:off x="1259632" y="2564904"/>
          <a:ext cx="6480720" cy="15121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65538"/>
                <a:gridCol w="1050827"/>
                <a:gridCol w="975768"/>
                <a:gridCol w="988587"/>
              </a:tblGrid>
              <a:tr h="252028">
                <a:tc>
                  <a:txBody>
                    <a:bodyPr/>
                    <a:lstStyle/>
                    <a:p>
                      <a:endParaRPr lang="x-none" sz="1000" b="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sr-Cyrl-CS" sz="1100" b="0" dirty="0">
                          <a:effectLst/>
                        </a:rPr>
                        <a:t>Извођење</a:t>
                      </a:r>
                      <a:endParaRPr lang="x-none" sz="1000" b="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sr-Cyrl-CS" sz="1100" b="0" dirty="0">
                          <a:effectLst/>
                        </a:rPr>
                        <a:t>Опрема</a:t>
                      </a:r>
                      <a:endParaRPr lang="x-none" sz="1000" b="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sr-Cyrl-CS" sz="1100" b="0" dirty="0">
                          <a:effectLst/>
                        </a:rPr>
                        <a:t>Укупно</a:t>
                      </a:r>
                      <a:endParaRPr lang="x-none" sz="1000" b="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2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100" b="0" dirty="0">
                          <a:effectLst/>
                        </a:rPr>
                        <a:t>Е.1. ОПРЕМА ФОТОНАПОНСКОГ СИСТЕМА</a:t>
                      </a:r>
                      <a:endParaRPr lang="x-none" sz="1000" b="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3355,00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59861,00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63216,00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2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Е.2. РАЗВОДНИ ОРМАНИ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240,00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2160,00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2400,00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2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Е.3. НАПОЈНИ ВОДОВИ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1788,00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4445,00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6233,00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2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Е.4. ОСТАЛО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 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 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 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2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100" b="0" dirty="0">
                          <a:effectLst/>
                        </a:rPr>
                        <a:t>Укупно :</a:t>
                      </a:r>
                      <a:endParaRPr lang="x-none" sz="1000" b="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5383,00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sr-Cyrl-CS" sz="1100" b="0">
                          <a:effectLst/>
                        </a:rPr>
                        <a:t>66466,00</a:t>
                      </a:r>
                      <a:endParaRPr lang="x-none" sz="1000" b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sr-Cyrl-CS" sz="1100" b="1" dirty="0">
                          <a:effectLst/>
                        </a:rPr>
                        <a:t>71849,00</a:t>
                      </a:r>
                      <a:endParaRPr lang="x-none" sz="1000" b="1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13988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539</TotalTime>
  <Words>472</Words>
  <Application>Microsoft Office PowerPoint</Application>
  <PresentationFormat>On-screen Show (4:3)</PresentationFormat>
  <Paragraphs>234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Clarity</vt:lpstr>
      <vt:lpstr>Equation</vt:lpstr>
      <vt:lpstr>Први домаћи задатак: део пројекта соларног постројења у Чачку</vt:lpstr>
      <vt:lpstr>Карактеристике система</vt:lpstr>
      <vt:lpstr>Карактеристике опреме</vt:lpstr>
      <vt:lpstr>Провера усклађености ФН модула и инвертора</vt:lpstr>
      <vt:lpstr>Slide 5</vt:lpstr>
      <vt:lpstr>Slide 6</vt:lpstr>
      <vt:lpstr>Slide 7</vt:lpstr>
      <vt:lpstr>Slide 8</vt:lpstr>
      <vt:lpstr>Исплативост инвестиције</vt:lpstr>
      <vt:lpstr>Slide 10</vt:lpstr>
      <vt:lpstr>Slide 11</vt:lpstr>
      <vt:lpstr>Slide 12</vt:lpstr>
      <vt:lpstr>Прорачун отплате инвестиције и добити</vt:lpstr>
      <vt:lpstr>Slide 14</vt:lpstr>
      <vt:lpstr>Slide 15</vt:lpstr>
      <vt:lpstr>Хвала на пажњи!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Miodrag Basić</dc:creator>
  <cp:lastModifiedBy>Profa</cp:lastModifiedBy>
  <cp:revision>43</cp:revision>
  <cp:lastPrinted>2013-11-29T09:53:34Z</cp:lastPrinted>
  <dcterms:created xsi:type="dcterms:W3CDTF">2013-11-28T09:50:01Z</dcterms:created>
  <dcterms:modified xsi:type="dcterms:W3CDTF">2013-12-02T06:16:12Z</dcterms:modified>
</cp:coreProperties>
</file>