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sldIdLst>
    <p:sldId id="256" r:id="rId2"/>
    <p:sldId id="257" r:id="rId3"/>
    <p:sldId id="262" r:id="rId4"/>
    <p:sldId id="271" r:id="rId5"/>
    <p:sldId id="261" r:id="rId6"/>
    <p:sldId id="259" r:id="rId7"/>
    <p:sldId id="260" r:id="rId8"/>
    <p:sldId id="263" r:id="rId9"/>
    <p:sldId id="273" r:id="rId10"/>
    <p:sldId id="267" r:id="rId11"/>
    <p:sldId id="264" r:id="rId12"/>
    <p:sldId id="270" r:id="rId13"/>
    <p:sldId id="274" r:id="rId14"/>
    <p:sldId id="268" r:id="rId15"/>
    <p:sldId id="265" r:id="rId16"/>
    <p:sldId id="275" r:id="rId17"/>
    <p:sldId id="269" r:id="rId18"/>
    <p:sldId id="266" r:id="rId19"/>
    <p:sldId id="27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F6CE40DD-0398-41AB-A1F6-B3D0C5DAA030}" type="datetimeFigureOut">
              <a:rPr lang="en-US" smtClean="0"/>
              <a:pPr/>
              <a:t>11/29/2013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CAC73A9-6B51-4426-9759-A1D2212443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40DD-0398-41AB-A1F6-B3D0C5DAA030}" type="datetimeFigureOut">
              <a:rPr lang="en-US" smtClean="0"/>
              <a:pPr/>
              <a:t>11/29/2013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3A9-6B51-4426-9759-A1D2212443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40DD-0398-41AB-A1F6-B3D0C5DAA030}" type="datetimeFigureOut">
              <a:rPr lang="en-US" smtClean="0"/>
              <a:pPr/>
              <a:t>11/29/2013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3A9-6B51-4426-9759-A1D2212443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40DD-0398-41AB-A1F6-B3D0C5DAA030}" type="datetimeFigureOut">
              <a:rPr lang="en-US" smtClean="0"/>
              <a:pPr/>
              <a:t>11/29/2013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3A9-6B51-4426-9759-A1D2212443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40DD-0398-41AB-A1F6-B3D0C5DAA030}" type="datetimeFigureOut">
              <a:rPr lang="en-US" smtClean="0"/>
              <a:pPr/>
              <a:t>11/29/2013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3A9-6B51-4426-9759-A1D2212443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40DD-0398-41AB-A1F6-B3D0C5DAA030}" type="datetimeFigureOut">
              <a:rPr lang="en-US" smtClean="0"/>
              <a:pPr/>
              <a:t>11/29/2013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3A9-6B51-4426-9759-A1D2212443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6CE40DD-0398-41AB-A1F6-B3D0C5DAA030}" type="datetimeFigureOut">
              <a:rPr lang="en-US" smtClean="0"/>
              <a:pPr/>
              <a:t>11/29/2013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CAC73A9-6B51-4426-9759-A1D2212443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F6CE40DD-0398-41AB-A1F6-B3D0C5DAA030}" type="datetimeFigureOut">
              <a:rPr lang="en-US" smtClean="0"/>
              <a:pPr/>
              <a:t>11/29/2013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CAC73A9-6B51-4426-9759-A1D2212443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40DD-0398-41AB-A1F6-B3D0C5DAA030}" type="datetimeFigureOut">
              <a:rPr lang="en-US" smtClean="0"/>
              <a:pPr/>
              <a:t>11/29/2013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3A9-6B51-4426-9759-A1D2212443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40DD-0398-41AB-A1F6-B3D0C5DAA030}" type="datetimeFigureOut">
              <a:rPr lang="en-US" smtClean="0"/>
              <a:pPr/>
              <a:t>11/29/2013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3A9-6B51-4426-9759-A1D2212443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40DD-0398-41AB-A1F6-B3D0C5DAA030}" type="datetimeFigureOut">
              <a:rPr lang="en-US" smtClean="0"/>
              <a:pPr/>
              <a:t>11/29/2013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C73A9-6B51-4426-9759-A1D2212443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6CE40DD-0398-41AB-A1F6-B3D0C5DAA030}" type="datetimeFigureOut">
              <a:rPr lang="en-US" smtClean="0"/>
              <a:pPr/>
              <a:t>11/29/2013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CAC73A9-6B51-4426-9759-A1D2212443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+mn-lt"/>
                <a:ea typeface="+mn-ea"/>
                <a:cs typeface="+mn-cs"/>
              </a:rPr>
              <a:t>Анализа </a:t>
            </a:r>
            <a:r>
              <a:rPr lang="ru-RU" sz="3600" dirty="0">
                <a:latin typeface="+mn-lt"/>
                <a:ea typeface="+mn-ea"/>
                <a:cs typeface="+mn-cs"/>
              </a:rPr>
              <a:t>података за хибридни систем </a:t>
            </a:r>
            <a:r>
              <a:rPr lang="ru-RU" sz="3600" dirty="0" smtClean="0">
                <a:latin typeface="+mn-lt"/>
                <a:ea typeface="+mn-ea"/>
                <a:cs typeface="+mn-cs"/>
              </a:rPr>
              <a:t>напајања</a:t>
            </a:r>
            <a:br>
              <a:rPr lang="ru-RU" sz="3600" dirty="0" smtClean="0">
                <a:latin typeface="+mn-lt"/>
                <a:ea typeface="+mn-ea"/>
                <a:cs typeface="+mn-cs"/>
              </a:rPr>
            </a:br>
            <a:r>
              <a:rPr lang="ru-RU" sz="3600" dirty="0" smtClean="0">
                <a:latin typeface="+mn-lt"/>
                <a:ea typeface="+mn-ea"/>
                <a:cs typeface="+mn-cs"/>
              </a:rPr>
              <a:t>(са </a:t>
            </a:r>
            <a:r>
              <a:rPr lang="ru-RU" sz="3600" dirty="0">
                <a:latin typeface="+mn-lt"/>
                <a:ea typeface="+mn-ea"/>
                <a:cs typeface="+mn-cs"/>
              </a:rPr>
              <a:t>изводом из студије за Теленор)</a:t>
            </a:r>
            <a:r>
              <a:rPr lang="ru-RU" sz="1500" dirty="0">
                <a:latin typeface="+mn-lt"/>
                <a:ea typeface="+mn-ea"/>
                <a:cs typeface="+mn-cs"/>
              </a:rPr>
              <a:t> </a:t>
            </a:r>
            <a:endParaRPr lang="en-US" sz="150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648200"/>
            <a:ext cx="6400800" cy="1752600"/>
          </a:xfrm>
        </p:spPr>
        <p:txBody>
          <a:bodyPr>
            <a:normAutofit/>
          </a:bodyPr>
          <a:lstStyle/>
          <a:p>
            <a:pPr algn="l"/>
            <a:r>
              <a:rPr lang="sr-Latn-CS" sz="1500" dirty="0" smtClean="0">
                <a:solidFill>
                  <a:schemeClr val="tx1"/>
                </a:solidFill>
              </a:rPr>
              <a:t>Me</a:t>
            </a:r>
            <a:r>
              <a:rPr lang="sr-Cyrl-CS" sz="1500" dirty="0" smtClean="0">
                <a:solidFill>
                  <a:schemeClr val="tx1"/>
                </a:solidFill>
              </a:rPr>
              <a:t>нтор</a:t>
            </a:r>
            <a:r>
              <a:rPr lang="sr-Latn-CS" sz="1500" dirty="0" smtClean="0">
                <a:solidFill>
                  <a:schemeClr val="tx1"/>
                </a:solidFill>
              </a:rPr>
              <a:t>:     </a:t>
            </a:r>
            <a:r>
              <a:rPr lang="sr-Cyrl-CS" sz="1500" dirty="0" smtClean="0">
                <a:solidFill>
                  <a:schemeClr val="tx1"/>
                </a:solidFill>
              </a:rPr>
              <a:t>проф. Др Зоран Радаковић</a:t>
            </a:r>
            <a:endParaRPr lang="sr-Latn-CS" sz="1500" dirty="0" smtClean="0">
              <a:solidFill>
                <a:schemeClr val="tx1"/>
              </a:solidFill>
            </a:endParaRPr>
          </a:p>
          <a:p>
            <a:pPr algn="l"/>
            <a:endParaRPr lang="sr-Latn-CS" sz="1500" dirty="0" smtClean="0">
              <a:solidFill>
                <a:schemeClr val="tx1"/>
              </a:solidFill>
            </a:endParaRPr>
          </a:p>
          <a:p>
            <a:pPr algn="l"/>
            <a:r>
              <a:rPr lang="sr-Cyrl-CS" sz="1500" dirty="0" smtClean="0">
                <a:solidFill>
                  <a:schemeClr val="tx1"/>
                </a:solidFill>
              </a:rPr>
              <a:t>Студенти</a:t>
            </a:r>
            <a:r>
              <a:rPr lang="sr-Latn-CS" sz="1500" dirty="0" smtClean="0">
                <a:solidFill>
                  <a:schemeClr val="tx1"/>
                </a:solidFill>
              </a:rPr>
              <a:t>:   </a:t>
            </a:r>
            <a:r>
              <a:rPr lang="sr-Cyrl-CS" sz="1500" dirty="0" smtClean="0">
                <a:solidFill>
                  <a:schemeClr val="tx1"/>
                </a:solidFill>
              </a:rPr>
              <a:t>Милош Вукашиновић</a:t>
            </a:r>
            <a:endParaRPr lang="sr-Latn-CS" sz="1500" dirty="0" smtClean="0">
              <a:solidFill>
                <a:schemeClr val="tx1"/>
              </a:solidFill>
            </a:endParaRPr>
          </a:p>
          <a:p>
            <a:pPr algn="l"/>
            <a:r>
              <a:rPr lang="sr-Latn-CS" sz="1500" dirty="0" smtClean="0">
                <a:solidFill>
                  <a:schemeClr val="tx1"/>
                </a:solidFill>
              </a:rPr>
              <a:t>                   </a:t>
            </a:r>
            <a:r>
              <a:rPr lang="sr-Cyrl-CS" sz="1500" dirty="0" smtClean="0">
                <a:solidFill>
                  <a:schemeClr val="tx1"/>
                </a:solidFill>
              </a:rPr>
              <a:t>  Милица Павловић</a:t>
            </a:r>
            <a:endParaRPr lang="sr-Latn-CS" sz="1500" dirty="0" smtClean="0">
              <a:solidFill>
                <a:schemeClr val="tx1"/>
              </a:solidFill>
            </a:endParaRPr>
          </a:p>
          <a:p>
            <a:pPr algn="l"/>
            <a:r>
              <a:rPr lang="sr-Latn-CS" sz="1500" dirty="0" smtClean="0">
                <a:solidFill>
                  <a:schemeClr val="tx1"/>
                </a:solidFill>
              </a:rPr>
              <a:t>                   </a:t>
            </a:r>
            <a:r>
              <a:rPr lang="sr-Cyrl-CS" sz="1500" dirty="0" smtClean="0">
                <a:solidFill>
                  <a:schemeClr val="tx1"/>
                </a:solidFill>
              </a:rPr>
              <a:t>  Јанко Лешевић</a:t>
            </a:r>
            <a:endParaRPr lang="en-US" sz="15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Рујиште 12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000" dirty="0" smtClean="0"/>
              <a:t>Подаци релевантни за прорачун:</a:t>
            </a:r>
            <a:br>
              <a:rPr lang="sr-Cyrl-CS" sz="2000" dirty="0" smtClean="0"/>
            </a:br>
            <a:endParaRPr lang="sr-Cyrl-CS" sz="2000" dirty="0" smtClean="0"/>
          </a:p>
          <a:p>
            <a:r>
              <a:rPr lang="sr-Cyrl-CS" sz="2000" dirty="0" smtClean="0"/>
              <a:t>Цена горива дизел агрегата за годину дана - </a:t>
            </a:r>
            <a:r>
              <a:rPr lang="en-US" sz="2000" dirty="0" smtClean="0"/>
              <a:t>4200</a:t>
            </a:r>
            <a:r>
              <a:rPr lang="sr-Cyrl-CS" sz="2000" dirty="0" smtClean="0"/>
              <a:t>€</a:t>
            </a:r>
            <a:r>
              <a:rPr lang="sr-Latn-CS" sz="2000" dirty="0" smtClean="0"/>
              <a:t/>
            </a:r>
            <a:br>
              <a:rPr lang="sr-Latn-CS" sz="2000" dirty="0" smtClean="0"/>
            </a:br>
            <a:r>
              <a:rPr lang="sr-Latn-CS" sz="2000" dirty="0" smtClean="0"/>
              <a:t>(350h/god)</a:t>
            </a:r>
            <a:endParaRPr lang="sr-Cyrl-CS" sz="2000" dirty="0" smtClean="0"/>
          </a:p>
          <a:p>
            <a:r>
              <a:rPr lang="sr-Cyrl-CS" sz="2000" dirty="0" smtClean="0"/>
              <a:t>Укупна вредност инвестиција опреме - </a:t>
            </a:r>
            <a:r>
              <a:rPr lang="en-US" sz="2000" dirty="0" smtClean="0"/>
              <a:t>37150€</a:t>
            </a:r>
            <a:endParaRPr lang="sr-Cyrl-CS" sz="2000" dirty="0" smtClean="0"/>
          </a:p>
          <a:p>
            <a:r>
              <a:rPr lang="sr-Cyrl-CS" sz="2000" dirty="0" smtClean="0"/>
              <a:t>Цена инсталације опреме - </a:t>
            </a:r>
            <a:r>
              <a:rPr lang="en-US" sz="2000" dirty="0" smtClean="0"/>
              <a:t>3715€</a:t>
            </a:r>
            <a:r>
              <a:rPr lang="sr-Cyrl-CS" sz="2000" dirty="0" smtClean="0"/>
              <a:t/>
            </a:r>
            <a:br>
              <a:rPr lang="sr-Cyrl-CS" sz="2000" dirty="0" smtClean="0"/>
            </a:br>
            <a:r>
              <a:rPr lang="sr-Cyrl-CS" sz="2000" dirty="0" smtClean="0"/>
              <a:t> (10% од вредности опреме) </a:t>
            </a:r>
          </a:p>
          <a:p>
            <a:r>
              <a:rPr lang="sr-Cyrl-CS" sz="2000" dirty="0" smtClean="0"/>
              <a:t>Цена годишњег одржавања опреме - </a:t>
            </a:r>
            <a:r>
              <a:rPr lang="en-US" sz="2000" dirty="0" smtClean="0"/>
              <a:t>185.75 €</a:t>
            </a:r>
            <a:r>
              <a:rPr lang="sr-Cyrl-CS" sz="2000" dirty="0" smtClean="0"/>
              <a:t/>
            </a:r>
            <a:br>
              <a:rPr lang="sr-Cyrl-CS" sz="2000" dirty="0" smtClean="0"/>
            </a:br>
            <a:r>
              <a:rPr lang="sr-Cyrl-CS" sz="2000" dirty="0" smtClean="0"/>
              <a:t> (0.5% од вредности опреме)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Рујиште 12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>
              <a:buNone/>
            </a:pPr>
            <a:r>
              <a:rPr lang="sr-Cyrl-CS" sz="2000" dirty="0" smtClean="0"/>
              <a:t>Економски прорачун:</a:t>
            </a:r>
          </a:p>
          <a:p>
            <a:pPr>
              <a:buNone/>
            </a:pPr>
            <a:endParaRPr lang="sr-Cyrl-CS" sz="2000" dirty="0" smtClean="0"/>
          </a:p>
          <a:p>
            <a:pPr>
              <a:buNone/>
            </a:pPr>
            <a:r>
              <a:rPr lang="sr-Cyrl-CS" sz="2000" dirty="0" smtClean="0"/>
              <a:t>Почетна инвестиција је Т(0) = </a:t>
            </a:r>
            <a:r>
              <a:rPr lang="en-US" sz="2000" dirty="0" smtClean="0"/>
              <a:t>43734.75</a:t>
            </a:r>
            <a:r>
              <a:rPr lang="sr-Cyrl-CS" sz="2000" dirty="0" smtClean="0"/>
              <a:t>€</a:t>
            </a:r>
          </a:p>
          <a:p>
            <a:pPr>
              <a:buNone/>
            </a:pPr>
            <a:endParaRPr lang="sr-Cyrl-C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2971800"/>
          <a:ext cx="8686801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2051"/>
                <a:gridCol w="1252051"/>
                <a:gridCol w="1252051"/>
                <a:gridCol w="1252051"/>
                <a:gridCol w="1252051"/>
                <a:gridCol w="1252051"/>
                <a:gridCol w="117449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Период (година)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Т(5)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Т(10)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Т(15)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Т(20)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Т(25)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Т(30)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CS" dirty="0" smtClean="0"/>
                        <a:t>Цена </a:t>
                      </a:r>
                      <a:r>
                        <a:rPr lang="sr-Latn-CS" dirty="0" smtClean="0"/>
                        <a:t>(</a:t>
                      </a:r>
                      <a:r>
                        <a:rPr lang="sr-Cyrl-CS" dirty="0" smtClean="0"/>
                        <a:t>€</a:t>
                      </a:r>
                      <a:r>
                        <a:rPr lang="sr-Latn-CS" dirty="0" smtClean="0"/>
                        <a:t>)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78809.1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135898.51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221416.34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316093.63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440651.25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549758.73</a:t>
                      </a:r>
                      <a:endParaRPr lang="en-US" b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Donut 4"/>
          <p:cNvSpPr/>
          <p:nvPr/>
        </p:nvSpPr>
        <p:spPr>
          <a:xfrm>
            <a:off x="7467600" y="3505200"/>
            <a:ext cx="1828800" cy="609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Рујиште 12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Chart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2895600" cy="188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Chart 44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3124200" y="1447800"/>
            <a:ext cx="2930688" cy="1905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28" name="Chart 45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6096000" y="1447799"/>
            <a:ext cx="2930688" cy="19050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29" name="Chart 46"/>
          <p:cNvPicPr>
            <a:picLocks noChangeAspect="1" noChangeArrowheads="1"/>
          </p:cNvPicPr>
          <p:nvPr/>
        </p:nvPicPr>
        <p:blipFill>
          <a:blip r:embed="rId5" cstate="print"/>
          <a:srcRect b="-92"/>
          <a:stretch>
            <a:fillRect/>
          </a:stretch>
        </p:blipFill>
        <p:spPr bwMode="auto">
          <a:xfrm>
            <a:off x="152400" y="3429000"/>
            <a:ext cx="2895600" cy="188644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30" name="Chart 47"/>
          <p:cNvPicPr>
            <a:picLocks noChangeAspect="1" noChangeArrowheads="1"/>
          </p:cNvPicPr>
          <p:nvPr/>
        </p:nvPicPr>
        <p:blipFill>
          <a:blip r:embed="rId6" cstate="print"/>
          <a:srcRect b="-92"/>
          <a:stretch>
            <a:fillRect/>
          </a:stretch>
        </p:blipFill>
        <p:spPr bwMode="auto">
          <a:xfrm>
            <a:off x="3124200" y="3429000"/>
            <a:ext cx="2895599" cy="188644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31" name="Chart 48"/>
          <p:cNvPicPr>
            <a:picLocks noChangeAspect="1" noChangeArrowheads="1"/>
          </p:cNvPicPr>
          <p:nvPr/>
        </p:nvPicPr>
        <p:blipFill>
          <a:blip r:embed="rId7" cstate="print"/>
          <a:srcRect b="-92"/>
          <a:stretch>
            <a:fillRect/>
          </a:stretch>
        </p:blipFill>
        <p:spPr bwMode="auto">
          <a:xfrm>
            <a:off x="6096000" y="3429000"/>
            <a:ext cx="2895599" cy="188644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Рујиште 1</a:t>
            </a:r>
            <a:r>
              <a:rPr lang="en-US" sz="3200" dirty="0" smtClean="0"/>
              <a:t>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000" dirty="0" smtClean="0"/>
              <a:t>Уграђена опрема: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66800" y="2438400"/>
          <a:ext cx="7010400" cy="335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2200"/>
                <a:gridCol w="1752600"/>
                <a:gridCol w="1181947"/>
                <a:gridCol w="1713653"/>
              </a:tblGrid>
              <a:tr h="869245">
                <a:tc>
                  <a:txBody>
                    <a:bodyPr/>
                    <a:lstStyle/>
                    <a:p>
                      <a:pPr algn="ctr"/>
                      <a:r>
                        <a:rPr lang="sr-Cyrl-CS" baseline="0" dirty="0" smtClean="0"/>
                        <a:t>Врста</a:t>
                      </a:r>
                      <a:r>
                        <a:rPr lang="sr-Latn-CS" baseline="0" dirty="0" smtClean="0"/>
                        <a:t> </a:t>
                      </a:r>
                      <a:r>
                        <a:rPr lang="sr-Cyrl-CS" sz="1800" dirty="0" smtClean="0"/>
                        <a:t>опрем</a:t>
                      </a:r>
                      <a:r>
                        <a:rPr lang="en-US" sz="1800" dirty="0" smtClean="0"/>
                        <a:t>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Снага/јединица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Количина јединица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Цена/јединица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Соларне</a:t>
                      </a:r>
                      <a:r>
                        <a:rPr lang="sr-Cyrl-CS" baseline="0" dirty="0" smtClean="0"/>
                        <a:t> ћелије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175</a:t>
                      </a:r>
                      <a:r>
                        <a:rPr lang="sr-Latn-CS" dirty="0" smtClean="0"/>
                        <a:t> W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800€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Ветро генератор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r>
                        <a:rPr lang="sr-Latn-CS" dirty="0" smtClean="0"/>
                        <a:t> kW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5</a:t>
                      </a:r>
                      <a:r>
                        <a:rPr lang="en-US" dirty="0" smtClean="0"/>
                        <a:t>8</a:t>
                      </a:r>
                      <a:r>
                        <a:rPr lang="sr-Cyrl-CS" dirty="0" smtClean="0"/>
                        <a:t>00€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Батерија акумулатора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225</a:t>
                      </a:r>
                      <a:r>
                        <a:rPr lang="sr-Latn-CS" dirty="0" smtClean="0"/>
                        <a:t> Ah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27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450€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Дизел генератор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r>
                        <a:rPr lang="sr-Latn-CS" dirty="0" smtClean="0"/>
                        <a:t> kW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4750</a:t>
                      </a:r>
                      <a:r>
                        <a:rPr lang="sr-Cyrl-CS" dirty="0" smtClean="0"/>
                        <a:t>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Електроника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5000€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Рујиште 13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000" dirty="0" smtClean="0"/>
              <a:t>Подаци релевантни за прорачун:</a:t>
            </a:r>
            <a:br>
              <a:rPr lang="sr-Cyrl-CS" sz="2000" dirty="0" smtClean="0"/>
            </a:br>
            <a:endParaRPr lang="sr-Cyrl-CS" sz="2000" dirty="0" smtClean="0"/>
          </a:p>
          <a:p>
            <a:r>
              <a:rPr lang="sr-Cyrl-CS" sz="2000" dirty="0" smtClean="0"/>
              <a:t>Цена горива дизел агрегата за годину дана – </a:t>
            </a:r>
            <a:r>
              <a:rPr lang="en-US" sz="2000" dirty="0" smtClean="0"/>
              <a:t>986.84</a:t>
            </a:r>
            <a:r>
              <a:rPr lang="sr-Cyrl-CS" sz="2000" dirty="0" smtClean="0"/>
              <a:t>€</a:t>
            </a:r>
            <a:r>
              <a:rPr lang="sr-Latn-CS" sz="2000" dirty="0" smtClean="0"/>
              <a:t/>
            </a:r>
            <a:br>
              <a:rPr lang="sr-Latn-CS" sz="2000" dirty="0" smtClean="0"/>
            </a:br>
            <a:r>
              <a:rPr lang="sr-Latn-CS" sz="2000" dirty="0" smtClean="0"/>
              <a:t>(50h/god)</a:t>
            </a:r>
            <a:endParaRPr lang="sr-Cyrl-CS" sz="2000" dirty="0" smtClean="0"/>
          </a:p>
          <a:p>
            <a:r>
              <a:rPr lang="sr-Cyrl-CS" sz="2000" dirty="0" smtClean="0"/>
              <a:t>Укупна вредност инвестиција опреме - </a:t>
            </a:r>
            <a:r>
              <a:rPr lang="en-US" sz="2000" dirty="0" smtClean="0"/>
              <a:t>39700€</a:t>
            </a:r>
            <a:endParaRPr lang="sr-Cyrl-CS" sz="2000" dirty="0" smtClean="0"/>
          </a:p>
          <a:p>
            <a:r>
              <a:rPr lang="sr-Cyrl-CS" sz="2000" dirty="0" smtClean="0"/>
              <a:t>Цена инсталације опреме - </a:t>
            </a:r>
            <a:r>
              <a:rPr lang="en-US" sz="2000" dirty="0" smtClean="0"/>
              <a:t>3970€</a:t>
            </a:r>
            <a:r>
              <a:rPr lang="sr-Cyrl-CS" sz="2000" dirty="0" smtClean="0"/>
              <a:t/>
            </a:r>
            <a:br>
              <a:rPr lang="sr-Cyrl-CS" sz="2000" dirty="0" smtClean="0"/>
            </a:br>
            <a:r>
              <a:rPr lang="sr-Cyrl-CS" sz="2000" dirty="0" smtClean="0"/>
              <a:t> (10% од вредности опреме) </a:t>
            </a:r>
          </a:p>
          <a:p>
            <a:r>
              <a:rPr lang="sr-Cyrl-CS" sz="2000" dirty="0" smtClean="0"/>
              <a:t>Цена годишњег одржавања опреме – </a:t>
            </a:r>
            <a:r>
              <a:rPr lang="en-US" sz="2000" dirty="0" smtClean="0"/>
              <a:t>189.5 €</a:t>
            </a:r>
            <a:r>
              <a:rPr lang="sr-Cyrl-CS" sz="2000" dirty="0" smtClean="0"/>
              <a:t/>
            </a:r>
            <a:br>
              <a:rPr lang="sr-Cyrl-CS" sz="2000" dirty="0" smtClean="0"/>
            </a:br>
            <a:r>
              <a:rPr lang="sr-Cyrl-CS" sz="2000" dirty="0" smtClean="0"/>
              <a:t> (0.5% од вредности опреме) 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Рујиште 13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sr-Cyrl-CS" sz="2000" dirty="0" smtClean="0"/>
              <a:t>Економски прорачун:</a:t>
            </a:r>
          </a:p>
          <a:p>
            <a:pPr>
              <a:buNone/>
            </a:pPr>
            <a:endParaRPr lang="sr-Cyrl-CS" sz="2000" dirty="0" smtClean="0"/>
          </a:p>
          <a:p>
            <a:pPr>
              <a:buNone/>
            </a:pPr>
            <a:r>
              <a:rPr lang="sr-Cyrl-CS" sz="2000" dirty="0" smtClean="0"/>
              <a:t>Почетна инвестиција је Т(0) = </a:t>
            </a:r>
            <a:r>
              <a:rPr lang="en-US" sz="2000" dirty="0" smtClean="0"/>
              <a:t>44855.34 </a:t>
            </a:r>
            <a:r>
              <a:rPr lang="sr-Cyrl-CS" sz="2000" dirty="0" smtClean="0"/>
              <a:t>€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2971800"/>
          <a:ext cx="8686801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2051"/>
                <a:gridCol w="1252051"/>
                <a:gridCol w="1252051"/>
                <a:gridCol w="1252051"/>
                <a:gridCol w="1252051"/>
                <a:gridCol w="1252051"/>
                <a:gridCol w="117449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Период (година)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Т(5)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Т(10)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Т(15)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Т(20)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Т(25)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Т(30)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CS" sz="1800" dirty="0" smtClean="0"/>
                        <a:t>Цена </a:t>
                      </a:r>
                      <a:r>
                        <a:rPr lang="sr-Latn-CS" dirty="0" smtClean="0"/>
                        <a:t>(</a:t>
                      </a:r>
                      <a:r>
                        <a:rPr lang="sr-Cyrl-CS" dirty="0" smtClean="0"/>
                        <a:t>€</a:t>
                      </a:r>
                      <a:r>
                        <a:rPr lang="sr-Latn-CS" dirty="0" smtClean="0"/>
                        <a:t>)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59808.2</a:t>
                      </a:r>
                      <a:r>
                        <a:rPr lang="sr-Cyrl-C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92179.4</a:t>
                      </a:r>
                      <a:r>
                        <a:rPr lang="sr-Cyrl-C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151147.8</a:t>
                      </a:r>
                      <a:r>
                        <a:rPr lang="sr-Cyrl-C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214594.23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300084.08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388035.7</a:t>
                      </a:r>
                      <a:r>
                        <a:rPr lang="sr-Cyrl-C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Donut 4"/>
          <p:cNvSpPr/>
          <p:nvPr/>
        </p:nvSpPr>
        <p:spPr>
          <a:xfrm>
            <a:off x="7467600" y="3505200"/>
            <a:ext cx="1828800" cy="609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Панчево</a:t>
            </a:r>
            <a:endParaRPr lang="en-US" sz="32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000" dirty="0" smtClean="0"/>
              <a:t>Уграђена опрема: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66800" y="2438400"/>
          <a:ext cx="7010400" cy="28560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2200"/>
                <a:gridCol w="1752600"/>
                <a:gridCol w="1181947"/>
                <a:gridCol w="1713653"/>
              </a:tblGrid>
              <a:tr h="869245">
                <a:tc>
                  <a:txBody>
                    <a:bodyPr/>
                    <a:lstStyle/>
                    <a:p>
                      <a:pPr algn="ctr"/>
                      <a:r>
                        <a:rPr lang="sr-Cyrl-CS" baseline="0" dirty="0" smtClean="0"/>
                        <a:t>Врста</a:t>
                      </a:r>
                      <a:r>
                        <a:rPr lang="sr-Latn-CS" baseline="0" dirty="0" smtClean="0"/>
                        <a:t> </a:t>
                      </a:r>
                      <a:r>
                        <a:rPr lang="sr-Cyrl-CS" sz="1800" dirty="0" smtClean="0"/>
                        <a:t>опрем</a:t>
                      </a:r>
                      <a:r>
                        <a:rPr lang="en-US" sz="1800" smtClean="0"/>
                        <a:t>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Снага/јединица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Количина јединица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Цена/јединица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Соларне</a:t>
                      </a:r>
                      <a:r>
                        <a:rPr lang="sr-Cyrl-CS" baseline="0" dirty="0" smtClean="0"/>
                        <a:t> ћелије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175</a:t>
                      </a:r>
                      <a:r>
                        <a:rPr lang="sr-Latn-CS" dirty="0" smtClean="0"/>
                        <a:t> W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800€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Ветро генератор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</a:t>
                      </a:r>
                      <a:r>
                        <a:rPr lang="sr-Latn-CS" dirty="0" smtClean="0"/>
                        <a:t> kW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5</a:t>
                      </a:r>
                      <a:r>
                        <a:rPr lang="en-US" dirty="0" smtClean="0"/>
                        <a:t>0</a:t>
                      </a:r>
                      <a:r>
                        <a:rPr lang="sr-Cyrl-CS" dirty="0" smtClean="0"/>
                        <a:t>00€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Батерија акумулатора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225</a:t>
                      </a:r>
                      <a:r>
                        <a:rPr lang="sr-Latn-CS" dirty="0" smtClean="0"/>
                        <a:t> Ah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27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450€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Електроника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5000€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Панчево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000" dirty="0" smtClean="0"/>
              <a:t>Подаци релевантни за прорачун:</a:t>
            </a:r>
            <a:br>
              <a:rPr lang="sr-Cyrl-CS" sz="2000" dirty="0" smtClean="0"/>
            </a:br>
            <a:endParaRPr lang="sr-Cyrl-CS" sz="2000" dirty="0" smtClean="0"/>
          </a:p>
          <a:p>
            <a:r>
              <a:rPr lang="sr-Cyrl-CS" sz="2000" dirty="0" smtClean="0"/>
              <a:t>Укупна вредност инвестиција опреме - </a:t>
            </a:r>
            <a:r>
              <a:rPr lang="en-US" sz="2000" dirty="0" smtClean="0"/>
              <a:t>18450€</a:t>
            </a:r>
            <a:endParaRPr lang="sr-Cyrl-CS" sz="2000" dirty="0" smtClean="0"/>
          </a:p>
          <a:p>
            <a:r>
              <a:rPr lang="sr-Cyrl-CS" sz="2000" dirty="0" smtClean="0"/>
              <a:t>Цена инсталације опреме - </a:t>
            </a:r>
            <a:r>
              <a:rPr lang="en-US" sz="2000" dirty="0" smtClean="0"/>
              <a:t>1845€</a:t>
            </a:r>
            <a:r>
              <a:rPr lang="sr-Cyrl-CS" sz="2000" dirty="0" smtClean="0"/>
              <a:t/>
            </a:r>
            <a:br>
              <a:rPr lang="sr-Cyrl-CS" sz="2000" dirty="0" smtClean="0"/>
            </a:br>
            <a:r>
              <a:rPr lang="sr-Cyrl-CS" sz="2000" dirty="0" smtClean="0"/>
              <a:t> (10% од вредности опреме) </a:t>
            </a:r>
          </a:p>
          <a:p>
            <a:r>
              <a:rPr lang="sr-Cyrl-CS" sz="2000" dirty="0" smtClean="0"/>
              <a:t>Цена годишњег одржавања опреме – </a:t>
            </a:r>
            <a:r>
              <a:rPr lang="en-US" sz="2000" dirty="0" smtClean="0"/>
              <a:t>92.25 €</a:t>
            </a:r>
            <a:r>
              <a:rPr lang="sr-Cyrl-CS" sz="2000" dirty="0" smtClean="0"/>
              <a:t/>
            </a:r>
            <a:br>
              <a:rPr lang="sr-Cyrl-CS" sz="2000" dirty="0" smtClean="0"/>
            </a:br>
            <a:r>
              <a:rPr lang="sr-Cyrl-CS" sz="2000" dirty="0" smtClean="0"/>
              <a:t> (0.5% од вредности опреме) 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Панчево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000" dirty="0" smtClean="0"/>
              <a:t>Економски прорачун:</a:t>
            </a:r>
          </a:p>
          <a:p>
            <a:pPr>
              <a:buNone/>
            </a:pPr>
            <a:endParaRPr lang="sr-Cyrl-CS" sz="2000" dirty="0" smtClean="0"/>
          </a:p>
          <a:p>
            <a:pPr>
              <a:buNone/>
            </a:pPr>
            <a:r>
              <a:rPr lang="sr-Cyrl-CS" sz="2000" dirty="0" smtClean="0"/>
              <a:t>Почетна инвестиција је Т(0) = </a:t>
            </a:r>
            <a:r>
              <a:rPr lang="en-US" sz="2000" dirty="0" smtClean="0"/>
              <a:t>33837.25 </a:t>
            </a:r>
            <a:r>
              <a:rPr lang="sr-Cyrl-CS" sz="2000" dirty="0" smtClean="0"/>
              <a:t>€</a:t>
            </a:r>
          </a:p>
          <a:p>
            <a:pPr>
              <a:buNone/>
            </a:pPr>
            <a:endParaRPr lang="en-US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2971800"/>
          <a:ext cx="8686801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2051"/>
                <a:gridCol w="1252051"/>
                <a:gridCol w="1252051"/>
                <a:gridCol w="1252051"/>
                <a:gridCol w="1252051"/>
                <a:gridCol w="1252051"/>
                <a:gridCol w="117449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Период (година)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Т(5)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Т(10)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Т(15)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Т(20)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Т(25)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Т(30)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CS" sz="1800" dirty="0" smtClean="0"/>
                        <a:t>Цена </a:t>
                      </a:r>
                      <a:r>
                        <a:rPr lang="sr-Latn-CS" dirty="0" smtClean="0"/>
                        <a:t>(</a:t>
                      </a:r>
                      <a:r>
                        <a:rPr lang="sr-Cyrl-CS" dirty="0" smtClean="0"/>
                        <a:t>€</a:t>
                      </a:r>
                      <a:r>
                        <a:rPr lang="sr-Latn-CS" dirty="0" smtClean="0"/>
                        <a:t>)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41575.59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51704.95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74735.41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98740.53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131961.38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161673.</a:t>
                      </a:r>
                      <a:r>
                        <a:rPr lang="sr-Cyrl-C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Donut 4"/>
          <p:cNvSpPr/>
          <p:nvPr/>
        </p:nvSpPr>
        <p:spPr>
          <a:xfrm>
            <a:off x="7467600" y="3505200"/>
            <a:ext cx="1828800" cy="609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888736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sr-Cyrl-CS" sz="9600" dirty="0" smtClean="0"/>
              <a:t>Хвала на пажњи!</a:t>
            </a:r>
            <a:endParaRPr lang="en-US" sz="9600" dirty="0" smtClean="0"/>
          </a:p>
          <a:p>
            <a:pPr algn="ctr">
              <a:buNone/>
            </a:pPr>
            <a:r>
              <a:rPr lang="en-US" sz="9600" dirty="0" smtClean="0">
                <a:sym typeface="Wingdings" pitchFamily="2" charset="2"/>
              </a:rPr>
              <a:t></a:t>
            </a:r>
            <a:endParaRPr lang="en-US" sz="9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sr-Cyrl-CS" dirty="0" smtClean="0"/>
              <a:t>Задатак:</a:t>
            </a:r>
            <a:r>
              <a:rPr lang="sr-Cyrl-CS" sz="1500" dirty="0" smtClean="0"/>
              <a:t>        </a:t>
            </a:r>
            <a:r>
              <a:rPr lang="sr-Cyrl-CS" sz="2400" dirty="0" smtClean="0"/>
              <a:t>Обезбедити систем напајања за базну станицу</a:t>
            </a:r>
            <a:br>
              <a:rPr lang="sr-Cyrl-CS" sz="2400" dirty="0" smtClean="0"/>
            </a:br>
            <a:r>
              <a:rPr lang="sr-Cyrl-CS" sz="2400" dirty="0" smtClean="0"/>
              <a:t>                     мобилне телефоније</a:t>
            </a:r>
            <a:r>
              <a:rPr lang="sr-Cyrl-CS" sz="1500" dirty="0" smtClean="0"/>
              <a:t/>
            </a:r>
            <a:br>
              <a:rPr lang="sr-Cyrl-CS" sz="1500" dirty="0" smtClean="0"/>
            </a:br>
            <a:endParaRPr lang="sr-Cyrl-CS" sz="1500" dirty="0" smtClean="0"/>
          </a:p>
          <a:p>
            <a:pPr>
              <a:buNone/>
            </a:pPr>
            <a:r>
              <a:rPr lang="sr-Cyrl-CS" dirty="0" smtClean="0"/>
              <a:t>Проблем:</a:t>
            </a:r>
            <a:r>
              <a:rPr lang="sr-Cyrl-CS" sz="1500" dirty="0" smtClean="0"/>
              <a:t>    </a:t>
            </a:r>
            <a:r>
              <a:rPr lang="sr-Cyrl-CS" sz="2200" dirty="0" smtClean="0"/>
              <a:t>Неисплативо постављање електричног вода од</a:t>
            </a:r>
            <a:r>
              <a:rPr lang="sr-Latn-CS" sz="2200" dirty="0" smtClean="0"/>
              <a:t/>
            </a:r>
            <a:br>
              <a:rPr lang="sr-Latn-CS" sz="2200" dirty="0" smtClean="0"/>
            </a:br>
            <a:r>
              <a:rPr lang="sr-Latn-CS" sz="2200" dirty="0" smtClean="0"/>
              <a:t>                      </a:t>
            </a:r>
            <a:r>
              <a:rPr lang="sr-Cyrl-CS" sz="2200" dirty="0" smtClean="0"/>
              <a:t>станице</a:t>
            </a:r>
            <a:r>
              <a:rPr lang="sr-Latn-CS" sz="2200" dirty="0" smtClean="0"/>
              <a:t> </a:t>
            </a:r>
            <a:r>
              <a:rPr lang="sr-Cyrl-CS" sz="2200" dirty="0" smtClean="0"/>
              <a:t>до</a:t>
            </a:r>
            <a:r>
              <a:rPr lang="en-US" sz="2200" dirty="0" smtClean="0"/>
              <a:t> </a:t>
            </a:r>
            <a:r>
              <a:rPr lang="sr-Cyrl-CS" sz="2200" dirty="0" smtClean="0"/>
              <a:t>најближег могућег прикључка на</a:t>
            </a:r>
            <a:br>
              <a:rPr lang="sr-Cyrl-CS" sz="2200" dirty="0" smtClean="0"/>
            </a:br>
            <a:r>
              <a:rPr lang="sr-Cyrl-CS" sz="2200" dirty="0" smtClean="0"/>
              <a:t>                      електродистрибутивну мрежу</a:t>
            </a:r>
            <a:br>
              <a:rPr lang="sr-Cyrl-CS" sz="2200" dirty="0" smtClean="0"/>
            </a:br>
            <a:endParaRPr lang="sr-Cyrl-CS" sz="2200" dirty="0" smtClean="0"/>
          </a:p>
          <a:p>
            <a:pPr>
              <a:buNone/>
            </a:pPr>
            <a:r>
              <a:rPr lang="sr-Cyrl-CS" dirty="0" smtClean="0"/>
              <a:t>Решење:</a:t>
            </a:r>
            <a:r>
              <a:rPr lang="sr-Cyrl-CS" sz="1500" dirty="0" smtClean="0"/>
              <a:t>       </a:t>
            </a:r>
            <a:r>
              <a:rPr lang="sr-Cyrl-CS" sz="2200" dirty="0" smtClean="0"/>
              <a:t>Хибридни систем напајања </a:t>
            </a:r>
            <a:br>
              <a:rPr lang="sr-Cyrl-CS" sz="2200" dirty="0" smtClean="0"/>
            </a:br>
            <a:r>
              <a:rPr lang="sr-Cyrl-CS" sz="2200" dirty="0" smtClean="0"/>
              <a:t>                               -</a:t>
            </a:r>
            <a:r>
              <a:rPr lang="sr-Cyrl-CS" sz="2200" dirty="0"/>
              <a:t> Ветро генератор </a:t>
            </a:r>
            <a:r>
              <a:rPr lang="sr-Cyrl-CS" sz="2200" dirty="0" smtClean="0"/>
              <a:t/>
            </a:r>
            <a:br>
              <a:rPr lang="sr-Cyrl-CS" sz="2200" dirty="0" smtClean="0"/>
            </a:br>
            <a:r>
              <a:rPr lang="sr-Cyrl-CS" sz="2200" dirty="0" smtClean="0"/>
              <a:t>                               -</a:t>
            </a:r>
            <a:r>
              <a:rPr lang="sr-Cyrl-CS" sz="2200" dirty="0"/>
              <a:t> Соларни панели </a:t>
            </a:r>
            <a:r>
              <a:rPr lang="sr-Cyrl-CS" sz="2200" dirty="0" smtClean="0"/>
              <a:t/>
            </a:r>
            <a:br>
              <a:rPr lang="sr-Cyrl-CS" sz="2200" dirty="0" smtClean="0"/>
            </a:br>
            <a:r>
              <a:rPr lang="sr-Cyrl-CS" sz="2200" dirty="0" smtClean="0"/>
              <a:t>                               - Батерије акумулатора</a:t>
            </a:r>
            <a:br>
              <a:rPr lang="sr-Cyrl-CS" sz="2200" dirty="0" smtClean="0"/>
            </a:br>
            <a:r>
              <a:rPr lang="sr-Cyrl-CS" sz="2200" dirty="0" smtClean="0"/>
              <a:t>                               - Дизел-електрични агрегат</a:t>
            </a:r>
          </a:p>
          <a:p>
            <a:endParaRPr lang="sr-Cyrl-CS" sz="1500" dirty="0"/>
          </a:p>
          <a:p>
            <a:pPr>
              <a:buNone/>
            </a:pPr>
            <a:r>
              <a:rPr lang="sr-Cyrl-CS" dirty="0" smtClean="0"/>
              <a:t>Локације:</a:t>
            </a:r>
            <a:r>
              <a:rPr lang="sr-Cyrl-CS" sz="1500" dirty="0" smtClean="0"/>
              <a:t>    </a:t>
            </a:r>
            <a:r>
              <a:rPr lang="sr-Cyrl-CS" sz="2400" dirty="0" smtClean="0"/>
              <a:t>Рујиште и Панчево </a:t>
            </a:r>
            <a:r>
              <a:rPr lang="sr-Cyrl-CS" sz="1500" dirty="0" smtClean="0"/>
              <a:t/>
            </a:r>
            <a:br>
              <a:rPr lang="sr-Cyrl-CS" sz="1500" dirty="0" smtClean="0"/>
            </a:br>
            <a:endParaRPr lang="en-US" sz="15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</a:t>
            </a:r>
            <a:r>
              <a:rPr lang="en-US" sz="3200" dirty="0" smtClean="0"/>
              <a:t>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sr-Cyrl-CS" sz="2000" dirty="0" smtClean="0"/>
              <a:t>Потецијал ветра и сунца (на месечном нивоу)</a:t>
            </a:r>
            <a:r>
              <a:rPr lang="sr-Cyrl-CS" dirty="0" smtClean="0"/>
              <a:t/>
            </a:r>
            <a:br>
              <a:rPr lang="sr-Cyrl-CS" dirty="0" smtClean="0"/>
            </a:b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0"/>
            <a:ext cx="438573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048000"/>
            <a:ext cx="4419600" cy="2880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</a:t>
            </a:r>
            <a:r>
              <a:rPr lang="en-US" sz="3200" dirty="0" smtClean="0"/>
              <a:t>e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371600"/>
          <a:ext cx="7620000" cy="4876793"/>
        </p:xfrm>
        <a:graphic>
          <a:graphicData uri="http://schemas.openxmlformats.org/drawingml/2006/table">
            <a:tbl>
              <a:tblPr/>
              <a:tblGrid>
                <a:gridCol w="854589"/>
                <a:gridCol w="1088953"/>
                <a:gridCol w="1569269"/>
                <a:gridCol w="915184"/>
                <a:gridCol w="1455205"/>
                <a:gridCol w="1736800"/>
              </a:tblGrid>
              <a:tr h="2566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Config.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Solar panel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Wind generator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Diesel generator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Total investment (€)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en-US" sz="1000" i="1" baseline="-25000">
                          <a:latin typeface="Times New Roman"/>
                          <a:ea typeface="Times New Roman"/>
                          <a:cs typeface="Times New Roman"/>
                        </a:rPr>
                        <a:t>S1</a:t>
                      </a: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 x </a:t>
                      </a:r>
                      <a:r>
                        <a:rPr lang="en-US" sz="1000" i="1"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en-US" sz="1000" i="1" baseline="-25000">
                          <a:latin typeface="Times New Roman"/>
                          <a:ea typeface="Times New Roman"/>
                          <a:cs typeface="Times New Roman"/>
                        </a:rPr>
                        <a:t>rS1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Type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Capacity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Power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20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4725Ah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39250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20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Fortis 1.4kW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4725</a:t>
                      </a: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36800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4725Ah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35250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3375Ah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32550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10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2250Ah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26300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10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Proven 2.5kW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3375Ah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27750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10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3375Ah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28550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4500Ah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34800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10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4500Ah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30800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5625Ah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37050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6075Ah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37950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Proven 2.5kW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6075Ah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37150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6075Ah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10kW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Times New Roman"/>
                          <a:cs typeface="Times New Roman"/>
                        </a:rPr>
                        <a:t>39700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Proven 2.5kW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>
                          <a:latin typeface="Times New Roman"/>
                          <a:ea typeface="Times New Roman"/>
                          <a:cs typeface="Times New Roman"/>
                        </a:rPr>
                        <a:t>6075Ah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10kW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Times New Roman"/>
                          <a:cs typeface="Times New Roman"/>
                        </a:rPr>
                        <a:t>38900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rame 6"/>
          <p:cNvSpPr/>
          <p:nvPr/>
        </p:nvSpPr>
        <p:spPr>
          <a:xfrm>
            <a:off x="228600" y="4800600"/>
            <a:ext cx="8229600" cy="16764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</a:t>
            </a:r>
            <a:r>
              <a:rPr lang="en-US" sz="3200" dirty="0" smtClean="0"/>
              <a:t>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83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000" dirty="0" smtClean="0"/>
              <a:t>Претпоставке при прорачуну:</a:t>
            </a:r>
            <a:br>
              <a:rPr lang="sr-Cyrl-CS" sz="2000" dirty="0" smtClean="0"/>
            </a:br>
            <a:endParaRPr lang="sr-Cyrl-CS" sz="2000" dirty="0" smtClean="0"/>
          </a:p>
          <a:p>
            <a:r>
              <a:rPr lang="sr-Cyrl-CS" sz="2000" dirty="0" smtClean="0"/>
              <a:t>Период експлоатације система на 30 година</a:t>
            </a:r>
          </a:p>
          <a:p>
            <a:pPr lvl="0"/>
            <a:r>
              <a:rPr lang="sr-Cyrl-CS" sz="2000" dirty="0" smtClean="0"/>
              <a:t>Замена соларних панела на 10 година</a:t>
            </a:r>
          </a:p>
          <a:p>
            <a:pPr lvl="0"/>
            <a:r>
              <a:rPr lang="sr-Cyrl-CS" sz="2000" dirty="0" smtClean="0"/>
              <a:t>Замена акумулатора на 5 година</a:t>
            </a:r>
          </a:p>
          <a:p>
            <a:r>
              <a:rPr lang="sr-Cyrl-CS" sz="2000" dirty="0" smtClean="0"/>
              <a:t>Замена ветрогенератора на 15 година</a:t>
            </a:r>
          </a:p>
          <a:p>
            <a:r>
              <a:rPr lang="x-none" sz="2000" dirty="0" smtClean="0"/>
              <a:t>На почетку године обезбедити финансијска средства за трошкове одржавања система и за трошкове рада дизел-електричног агрегата у наредних </a:t>
            </a:r>
            <a:r>
              <a:rPr lang="x-none" sz="2000" smtClean="0"/>
              <a:t>12 месеци</a:t>
            </a:r>
            <a:endParaRPr lang="x-none" sz="2000" dirty="0" smtClean="0"/>
          </a:p>
          <a:p>
            <a:r>
              <a:rPr lang="x-none" sz="2000" dirty="0" smtClean="0"/>
              <a:t>Каматна стопа на годишњем нивоу је 4%</a:t>
            </a:r>
          </a:p>
          <a:p>
            <a:r>
              <a:rPr lang="x-none" sz="2000" dirty="0" smtClean="0"/>
              <a:t>Формула по којој се врши прорачун </a:t>
            </a:r>
            <a:r>
              <a:rPr lang="en-US" sz="2000" dirty="0" err="1" smtClean="0"/>
              <a:t>T</a:t>
            </a:r>
            <a:r>
              <a:rPr lang="en-US" sz="2000" baseline="-25000" dirty="0" err="1" smtClean="0"/>
              <a:t>n</a:t>
            </a:r>
            <a:r>
              <a:rPr lang="en-US" sz="2000" dirty="0" smtClean="0"/>
              <a:t>=T</a:t>
            </a:r>
            <a:r>
              <a:rPr lang="en-US" sz="2000" baseline="-25000" dirty="0" smtClean="0"/>
              <a:t>n-1</a:t>
            </a:r>
            <a:r>
              <a:rPr lang="en-US" sz="2000" dirty="0" smtClean="0"/>
              <a:t>*(1+k/100)</a:t>
            </a:r>
            <a:r>
              <a:rPr lang="en-US" sz="2000" baseline="30000" dirty="0" smtClean="0"/>
              <a:t>n</a:t>
            </a:r>
            <a:r>
              <a:rPr lang="en-US" sz="2000" dirty="0" smtClean="0"/>
              <a:t> </a:t>
            </a:r>
          </a:p>
          <a:p>
            <a:pPr>
              <a:buNone/>
            </a:pPr>
            <a:endParaRPr lang="sr-Cyrl-CS" sz="2000" dirty="0" smtClean="0"/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Рујиште 11</a:t>
            </a:r>
            <a:endParaRPr lang="en-US" sz="32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000" dirty="0" smtClean="0"/>
              <a:t>Уграђена опрема: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66800" y="2438400"/>
          <a:ext cx="7010400" cy="335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2200"/>
                <a:gridCol w="1752600"/>
                <a:gridCol w="1181947"/>
                <a:gridCol w="1713653"/>
              </a:tblGrid>
              <a:tr h="869245">
                <a:tc>
                  <a:txBody>
                    <a:bodyPr/>
                    <a:lstStyle/>
                    <a:p>
                      <a:pPr algn="ctr"/>
                      <a:r>
                        <a:rPr lang="sr-Cyrl-CS" baseline="0" dirty="0" smtClean="0"/>
                        <a:t>Врста</a:t>
                      </a:r>
                      <a:r>
                        <a:rPr lang="sr-Latn-CS" baseline="0" dirty="0" smtClean="0"/>
                        <a:t> </a:t>
                      </a:r>
                      <a:r>
                        <a:rPr lang="sr-Cyrl-CS" sz="1800" dirty="0" smtClean="0"/>
                        <a:t>опрем</a:t>
                      </a:r>
                      <a:r>
                        <a:rPr lang="en-US" sz="1800" dirty="0" smtClean="0"/>
                        <a:t>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Снага/јединица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Количина јединица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Цена/јединица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Соларне</a:t>
                      </a:r>
                      <a:r>
                        <a:rPr lang="sr-Cyrl-CS" baseline="0" dirty="0" smtClean="0"/>
                        <a:t> ћелије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175</a:t>
                      </a:r>
                      <a:r>
                        <a:rPr lang="sr-Latn-CS" dirty="0" smtClean="0"/>
                        <a:t> W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800€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Ветро генератор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3</a:t>
                      </a:r>
                      <a:r>
                        <a:rPr lang="sr-Latn-CS" dirty="0" smtClean="0"/>
                        <a:t> kW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5800€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Батерија акумулатора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225</a:t>
                      </a:r>
                      <a:r>
                        <a:rPr lang="sr-Latn-CS" dirty="0" smtClean="0"/>
                        <a:t> Ah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27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450€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Дизел генератор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5</a:t>
                      </a:r>
                      <a:r>
                        <a:rPr lang="sr-Latn-CS" dirty="0" smtClean="0"/>
                        <a:t> kW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3000€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Електроника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5000€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Рујиште 11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000" dirty="0" smtClean="0"/>
              <a:t>Подаци релевантни за прорачун:</a:t>
            </a:r>
            <a:br>
              <a:rPr lang="sr-Cyrl-CS" sz="2000" dirty="0" smtClean="0"/>
            </a:br>
            <a:endParaRPr lang="sr-Cyrl-CS" sz="2000" dirty="0" smtClean="0"/>
          </a:p>
          <a:p>
            <a:r>
              <a:rPr lang="sr-Cyrl-CS" sz="2000" dirty="0" smtClean="0"/>
              <a:t>Цена горива дизел агрегата за годину дана - 1800€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sr-Cyrl-CS" sz="2000" dirty="0" smtClean="0"/>
              <a:t>(150</a:t>
            </a:r>
            <a:r>
              <a:rPr lang="sr-Latn-CS" sz="2000" dirty="0" smtClean="0"/>
              <a:t>h/god)</a:t>
            </a:r>
            <a:endParaRPr lang="sr-Cyrl-CS" sz="2000" dirty="0" smtClean="0"/>
          </a:p>
          <a:p>
            <a:r>
              <a:rPr lang="sr-Cyrl-CS" sz="2000" dirty="0" smtClean="0"/>
              <a:t>Укупна вредност инвестиција опреме - </a:t>
            </a:r>
            <a:r>
              <a:rPr lang="en-US" sz="2000" dirty="0" smtClean="0"/>
              <a:t>37950€</a:t>
            </a:r>
            <a:endParaRPr lang="sr-Cyrl-CS" sz="2000" dirty="0" smtClean="0"/>
          </a:p>
          <a:p>
            <a:r>
              <a:rPr lang="sr-Cyrl-CS" sz="2000" dirty="0" smtClean="0"/>
              <a:t>Цена инсталације опреме - </a:t>
            </a:r>
            <a:r>
              <a:rPr lang="en-US" sz="2000" dirty="0" smtClean="0"/>
              <a:t>3795€</a:t>
            </a:r>
            <a:r>
              <a:rPr lang="sr-Cyrl-CS" sz="2000" dirty="0" smtClean="0"/>
              <a:t/>
            </a:r>
            <a:br>
              <a:rPr lang="sr-Cyrl-CS" sz="2000" dirty="0" smtClean="0"/>
            </a:br>
            <a:r>
              <a:rPr lang="sr-Cyrl-CS" sz="2000" dirty="0" smtClean="0"/>
              <a:t> (10% од вредности опреме) </a:t>
            </a:r>
          </a:p>
          <a:p>
            <a:r>
              <a:rPr lang="sr-Cyrl-CS" sz="2000" dirty="0" smtClean="0"/>
              <a:t>Цена годишњег одржавања опреме - </a:t>
            </a:r>
            <a:r>
              <a:rPr lang="en-US" sz="2000" dirty="0" smtClean="0"/>
              <a:t>189.75 €</a:t>
            </a:r>
            <a:r>
              <a:rPr lang="sr-Cyrl-CS" sz="2000" dirty="0" smtClean="0"/>
              <a:t/>
            </a:r>
            <a:br>
              <a:rPr lang="sr-Cyrl-CS" sz="2000" dirty="0" smtClean="0"/>
            </a:br>
            <a:r>
              <a:rPr lang="sr-Cyrl-CS" sz="2000" dirty="0" smtClean="0"/>
              <a:t> (0.5% од вредности опреме) </a:t>
            </a:r>
          </a:p>
          <a:p>
            <a:endParaRPr lang="sr-Cyrl-CS" sz="2000" dirty="0" smtClean="0"/>
          </a:p>
          <a:p>
            <a:pPr>
              <a:buNone/>
            </a:pPr>
            <a:endParaRPr lang="sr-Cyrl-CS" sz="2000" dirty="0" smtClean="0"/>
          </a:p>
          <a:p>
            <a:pPr>
              <a:buNone/>
            </a:pPr>
            <a:endParaRPr lang="sr-Cyrl-CS" sz="2000" dirty="0" smtClean="0"/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Рујиште 11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000" dirty="0" smtClean="0"/>
              <a:t>Економски прорачун:</a:t>
            </a:r>
          </a:p>
          <a:p>
            <a:pPr>
              <a:buNone/>
            </a:pPr>
            <a:endParaRPr lang="sr-Cyrl-CS" sz="2000" dirty="0" smtClean="0"/>
          </a:p>
          <a:p>
            <a:pPr>
              <a:buNone/>
            </a:pPr>
            <a:r>
              <a:rPr lang="sr-Cyrl-CS" sz="2000" dirty="0" smtClean="0"/>
              <a:t>Почетна инвестиција је Т(0) = </a:t>
            </a:r>
            <a:r>
              <a:rPr lang="en-US" sz="2000" dirty="0" smtClean="0"/>
              <a:t>45250.75</a:t>
            </a:r>
            <a:r>
              <a:rPr lang="sr-Cyrl-CS" sz="2000" dirty="0" smtClean="0"/>
              <a:t>€</a:t>
            </a:r>
          </a:p>
          <a:p>
            <a:pPr>
              <a:buNone/>
            </a:pPr>
            <a:endParaRPr lang="sr-Cyrl-CS" sz="2000" dirty="0" smtClean="0"/>
          </a:p>
          <a:p>
            <a:pPr>
              <a:buNone/>
            </a:pPr>
            <a:endParaRPr lang="sr-Cyrl-CS" sz="2000" dirty="0" smtClean="0"/>
          </a:p>
          <a:p>
            <a:pPr>
              <a:buNone/>
            </a:pPr>
            <a:endParaRPr lang="sr-Cyrl-CS" sz="2000" dirty="0" smtClean="0"/>
          </a:p>
          <a:p>
            <a:pPr>
              <a:buNone/>
            </a:pPr>
            <a:endParaRPr lang="en-US" sz="2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2971800"/>
          <a:ext cx="8686801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2051"/>
                <a:gridCol w="1252051"/>
                <a:gridCol w="1252051"/>
                <a:gridCol w="1252051"/>
                <a:gridCol w="1252051"/>
                <a:gridCol w="1252051"/>
                <a:gridCol w="117449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Период (година)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Т(5)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Т(10)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Т(15)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Т(20)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Т(25)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Т(30)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Цена </a:t>
                      </a:r>
                      <a:r>
                        <a:rPr lang="sr-Latn-CS" dirty="0" smtClean="0"/>
                        <a:t>(</a:t>
                      </a:r>
                      <a:r>
                        <a:rPr lang="sr-Cyrl-CS" dirty="0" smtClean="0"/>
                        <a:t>€</a:t>
                      </a:r>
                      <a:r>
                        <a:rPr lang="sr-Latn-CS" dirty="0" smtClean="0"/>
                        <a:t>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64146.1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105081.23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170944.89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242780.54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338477.16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436857.16</a:t>
                      </a:r>
                      <a:endParaRPr lang="en-US" b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Donut 12"/>
          <p:cNvSpPr/>
          <p:nvPr/>
        </p:nvSpPr>
        <p:spPr>
          <a:xfrm>
            <a:off x="7467600" y="3505200"/>
            <a:ext cx="1828800" cy="609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CS" sz="3200" dirty="0" smtClean="0"/>
              <a:t>Рујиште 1</a:t>
            </a:r>
            <a:r>
              <a:rPr lang="en-US" sz="3200" dirty="0" smtClean="0"/>
              <a:t>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000" dirty="0" smtClean="0"/>
              <a:t>Уграђена опрема: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66800" y="2438400"/>
          <a:ext cx="7010400" cy="335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2200"/>
                <a:gridCol w="1752600"/>
                <a:gridCol w="1181947"/>
                <a:gridCol w="1713653"/>
              </a:tblGrid>
              <a:tr h="869245">
                <a:tc>
                  <a:txBody>
                    <a:bodyPr/>
                    <a:lstStyle/>
                    <a:p>
                      <a:pPr algn="ctr"/>
                      <a:r>
                        <a:rPr lang="sr-Cyrl-CS" baseline="0" dirty="0" smtClean="0"/>
                        <a:t>Врста</a:t>
                      </a:r>
                      <a:r>
                        <a:rPr lang="sr-Latn-CS" baseline="0" dirty="0" smtClean="0"/>
                        <a:t> </a:t>
                      </a:r>
                      <a:r>
                        <a:rPr lang="sr-Cyrl-CS" sz="1800" dirty="0" smtClean="0"/>
                        <a:t>опрем</a:t>
                      </a:r>
                      <a:r>
                        <a:rPr lang="en-US" sz="1800" dirty="0" smtClean="0"/>
                        <a:t>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Снага/јединица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Количина јединица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Цена/јединица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Соларне</a:t>
                      </a:r>
                      <a:r>
                        <a:rPr lang="sr-Cyrl-CS" baseline="0" dirty="0" smtClean="0"/>
                        <a:t> ћелије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175</a:t>
                      </a:r>
                      <a:r>
                        <a:rPr lang="sr-Latn-CS" dirty="0" smtClean="0"/>
                        <a:t> W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800€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Ветро генератор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</a:t>
                      </a:r>
                      <a:r>
                        <a:rPr lang="sr-Latn-CS" dirty="0" smtClean="0"/>
                        <a:t> kW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5</a:t>
                      </a:r>
                      <a:r>
                        <a:rPr lang="en-US" dirty="0" smtClean="0"/>
                        <a:t>0</a:t>
                      </a:r>
                      <a:r>
                        <a:rPr lang="sr-Cyrl-CS" dirty="0" smtClean="0"/>
                        <a:t>00€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Батерија акумулатора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225</a:t>
                      </a:r>
                      <a:r>
                        <a:rPr lang="sr-Latn-CS" dirty="0" smtClean="0"/>
                        <a:t> Ah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27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450€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Дизел генератор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5</a:t>
                      </a:r>
                      <a:r>
                        <a:rPr lang="sr-Latn-CS" dirty="0" smtClean="0"/>
                        <a:t> kW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3000€</a:t>
                      </a:r>
                      <a:endParaRPr lang="en-US" dirty="0"/>
                    </a:p>
                  </a:txBody>
                  <a:tcPr anchor="ctr"/>
                </a:tc>
              </a:tr>
              <a:tr h="496711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Електроника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/>
                        <a:t>5000€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475</TotalTime>
  <Words>573</Words>
  <Application>Microsoft Office PowerPoint</Application>
  <PresentationFormat>On-screen Show (4:3)</PresentationFormat>
  <Paragraphs>310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Urban</vt:lpstr>
      <vt:lpstr>Анализа података за хибридни систем напајања (са изводом из студије за Теленор) </vt:lpstr>
      <vt:lpstr>Slide 2</vt:lpstr>
      <vt:lpstr>Рујиштe</vt:lpstr>
      <vt:lpstr>Рујиштe</vt:lpstr>
      <vt:lpstr>Рујиштe</vt:lpstr>
      <vt:lpstr>Рујиште 11</vt:lpstr>
      <vt:lpstr>Рујиште 11</vt:lpstr>
      <vt:lpstr>Рујиште 11</vt:lpstr>
      <vt:lpstr>Рујиште 12</vt:lpstr>
      <vt:lpstr>Рујиште 12</vt:lpstr>
      <vt:lpstr>Рујиште 12</vt:lpstr>
      <vt:lpstr>Рујиште 12</vt:lpstr>
      <vt:lpstr>Рујиште 13</vt:lpstr>
      <vt:lpstr>Рујиште 13</vt:lpstr>
      <vt:lpstr>Рујиште 13</vt:lpstr>
      <vt:lpstr>Панчево</vt:lpstr>
      <vt:lpstr>Панчево</vt:lpstr>
      <vt:lpstr>Панчево </vt:lpstr>
      <vt:lpstr>Slide 19</vt:lpstr>
    </vt:vector>
  </TitlesOfParts>
  <Company>ETF Beograd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Tема:  Анализа података за хибридни систем напајања (са изводом из студије за Теленор) </dc:title>
  <dc:creator>vm080133d</dc:creator>
  <cp:lastModifiedBy>RC</cp:lastModifiedBy>
  <cp:revision>96</cp:revision>
  <dcterms:created xsi:type="dcterms:W3CDTF">2013-11-27T12:30:15Z</dcterms:created>
  <dcterms:modified xsi:type="dcterms:W3CDTF">2013-11-29T14:23:17Z</dcterms:modified>
</cp:coreProperties>
</file>