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1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1136"/>
    <a:srgbClr val="7D7D7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>
        <p:scale>
          <a:sx n="75" d="100"/>
          <a:sy n="75" d="100"/>
        </p:scale>
        <p:origin x="-72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na\Desktop\djole%20-%20Copy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G:\specINST\djole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G:\specINST\djol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4"/>
  <c:chart>
    <c:view3D>
      <c:rotX val="0"/>
      <c:rotY val="0"/>
      <c:perspective val="10"/>
    </c:view3D>
    <c:plotArea>
      <c:layout>
        <c:manualLayout>
          <c:layoutTarget val="inner"/>
          <c:xMode val="edge"/>
          <c:yMode val="edge"/>
          <c:x val="4.341850125877144E-2"/>
          <c:y val="0.11668568516971502"/>
          <c:w val="0.73269356955380771"/>
          <c:h val="0.79822543015456593"/>
        </c:manualLayout>
      </c:layout>
      <c:bar3DChart>
        <c:barDir val="col"/>
        <c:grouping val="clustered"/>
        <c:ser>
          <c:idx val="0"/>
          <c:order val="0"/>
          <c:tx>
            <c:v>Promena snage vetrogeneratora zimi</c:v>
          </c:tx>
          <c:spPr>
            <a:solidFill>
              <a:schemeClr val="accent4">
                <a:lumMod val="75000"/>
              </a:schemeClr>
            </a:solidFill>
            <a:ln>
              <a:solidFill>
                <a:srgbClr val="CEB966"/>
              </a:solidFill>
            </a:ln>
          </c:spPr>
          <c:cat>
            <c:numRef>
              <c:f>Sheet1!$B$36:$B$59</c:f>
              <c:numCache>
                <c:formatCode>0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Sheet1!$G$36:$G$59</c:f>
              <c:numCache>
                <c:formatCode>General</c:formatCode>
                <c:ptCount val="24"/>
                <c:pt idx="0">
                  <c:v>1.3220071837110747</c:v>
                </c:pt>
                <c:pt idx="1">
                  <c:v>1.0656509194193269</c:v>
                </c:pt>
                <c:pt idx="2">
                  <c:v>0.96153515794985567</c:v>
                </c:pt>
                <c:pt idx="3">
                  <c:v>1.2283325217391303</c:v>
                </c:pt>
                <c:pt idx="4">
                  <c:v>0.67467827618342402</c:v>
                </c:pt>
                <c:pt idx="5">
                  <c:v>0.31138249939113327</c:v>
                </c:pt>
                <c:pt idx="6">
                  <c:v>0.48907462403460022</c:v>
                </c:pt>
                <c:pt idx="7">
                  <c:v>0.37643188851831277</c:v>
                </c:pt>
                <c:pt idx="8">
                  <c:v>0.45245002898550735</c:v>
                </c:pt>
                <c:pt idx="9">
                  <c:v>0.45712445874108426</c:v>
                </c:pt>
                <c:pt idx="10">
                  <c:v>0.44838550162407353</c:v>
                </c:pt>
                <c:pt idx="11">
                  <c:v>0.21598138700616737</c:v>
                </c:pt>
                <c:pt idx="12">
                  <c:v>7.8034845418569268E-2</c:v>
                </c:pt>
                <c:pt idx="13">
                  <c:v>2.6608264382479885E-3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4.6562328405426755E-2</c:v>
                </c:pt>
                <c:pt idx="19">
                  <c:v>0.18021882684457449</c:v>
                </c:pt>
                <c:pt idx="20">
                  <c:v>0.13531370260540623</c:v>
                </c:pt>
                <c:pt idx="21">
                  <c:v>0</c:v>
                </c:pt>
                <c:pt idx="22">
                  <c:v>0</c:v>
                </c:pt>
                <c:pt idx="23">
                  <c:v>0.17295426583287368</c:v>
                </c:pt>
              </c:numCache>
            </c:numRef>
          </c:val>
        </c:ser>
        <c:ser>
          <c:idx val="1"/>
          <c:order val="1"/>
          <c:tx>
            <c:v>Promena snage vetrogeneratora leti</c:v>
          </c:tx>
          <c:spPr>
            <a:solidFill>
              <a:srgbClr val="EF1136"/>
            </a:solidFill>
          </c:spPr>
          <c:val>
            <c:numRef>
              <c:f>Sheet2!$G$36:$G$59</c:f>
              <c:numCache>
                <c:formatCode>General</c:formatCode>
                <c:ptCount val="24"/>
                <c:pt idx="0">
                  <c:v>1.7017425487288539E-2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1.3349764653729071E-2</c:v>
                </c:pt>
                <c:pt idx="7">
                  <c:v>0.10247586761952855</c:v>
                </c:pt>
                <c:pt idx="8">
                  <c:v>4.8237959658772284E-2</c:v>
                </c:pt>
                <c:pt idx="9">
                  <c:v>0</c:v>
                </c:pt>
                <c:pt idx="10">
                  <c:v>0</c:v>
                </c:pt>
                <c:pt idx="11">
                  <c:v>8.2170063162196785E-2</c:v>
                </c:pt>
                <c:pt idx="12">
                  <c:v>0.9821640563178563</c:v>
                </c:pt>
                <c:pt idx="13">
                  <c:v>0.77326720846380259</c:v>
                </c:pt>
                <c:pt idx="14">
                  <c:v>0.67512883655676981</c:v>
                </c:pt>
                <c:pt idx="15">
                  <c:v>0.89482465952027002</c:v>
                </c:pt>
                <c:pt idx="16">
                  <c:v>0.48026418044492708</c:v>
                </c:pt>
                <c:pt idx="17">
                  <c:v>0.18920738228137404</c:v>
                </c:pt>
                <c:pt idx="18">
                  <c:v>0.34600188960082257</c:v>
                </c:pt>
                <c:pt idx="19">
                  <c:v>0.20808998578114021</c:v>
                </c:pt>
                <c:pt idx="20">
                  <c:v>0.29714392648402743</c:v>
                </c:pt>
                <c:pt idx="21">
                  <c:v>0.30650301741031183</c:v>
                </c:pt>
                <c:pt idx="22">
                  <c:v>0.29756662222147368</c:v>
                </c:pt>
                <c:pt idx="23">
                  <c:v>0.16697205641763924</c:v>
                </c:pt>
              </c:numCache>
            </c:numRef>
          </c:val>
        </c:ser>
        <c:gapDepth val="152"/>
        <c:shape val="box"/>
        <c:axId val="93862144"/>
        <c:axId val="93872128"/>
        <c:axId val="0"/>
      </c:bar3DChart>
      <c:catAx>
        <c:axId val="93862144"/>
        <c:scaling>
          <c:orientation val="minMax"/>
        </c:scaling>
        <c:axPos val="b"/>
        <c:numFmt formatCode="0" sourceLinked="1"/>
        <c:tickLblPos val="nextTo"/>
        <c:crossAx val="93872128"/>
        <c:crosses val="autoZero"/>
        <c:auto val="1"/>
        <c:lblAlgn val="ctr"/>
        <c:lblOffset val="100"/>
      </c:catAx>
      <c:valAx>
        <c:axId val="93872128"/>
        <c:scaling>
          <c:orientation val="minMax"/>
        </c:scaling>
        <c:axPos val="l"/>
        <c:majorGridlines/>
        <c:numFmt formatCode="General" sourceLinked="1"/>
        <c:tickLblPos val="nextTo"/>
        <c:crossAx val="938621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873824523004844"/>
          <c:y val="0.33786449108799227"/>
          <c:w val="0.3212617547699515"/>
          <c:h val="0.21756975271870491"/>
        </c:manualLayout>
      </c:layout>
      <c:txPr>
        <a:bodyPr/>
        <a:lstStyle/>
        <a:p>
          <a:pPr>
            <a:defRPr sz="1200" b="1" i="1" strike="noStrike" cap="all" baseline="0"/>
          </a:pPr>
          <a:endParaRPr lang="en-US"/>
        </a:p>
      </c:txPr>
    </c:legend>
    <c:plotVisOnly val="1"/>
  </c:chart>
  <c:spPr>
    <a:noFill/>
    <a:ln w="0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4"/>
  <c:chart>
    <c:view3D>
      <c:rotX val="0"/>
      <c:rotY val="0"/>
      <c:perspective val="10"/>
    </c:view3D>
    <c:plotArea>
      <c:layout>
        <c:manualLayout>
          <c:layoutTarget val="inner"/>
          <c:xMode val="edge"/>
          <c:yMode val="edge"/>
          <c:x val="5.8878825117958486E-2"/>
          <c:y val="0.10619295664964976"/>
          <c:w val="0.70452690288713848"/>
          <c:h val="0.81193826499842869"/>
        </c:manualLayout>
      </c:layout>
      <c:bar3DChart>
        <c:barDir val="col"/>
        <c:grouping val="clustered"/>
        <c:ser>
          <c:idx val="0"/>
          <c:order val="0"/>
          <c:tx>
            <c:v>Promena snage solarnog panela zimi</c:v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Sheet1!$B$36:$B$59</c:f>
              <c:numCache>
                <c:formatCode>0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Sheet1!$H$36:$H$59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21.371657632140387</c:v>
                </c:pt>
                <c:pt idx="8">
                  <c:v>38.733434075081973</c:v>
                </c:pt>
                <c:pt idx="9">
                  <c:v>51.367319882405532</c:v>
                </c:pt>
                <c:pt idx="10">
                  <c:v>58.940330587035454</c:v>
                </c:pt>
                <c:pt idx="11">
                  <c:v>61.332462315821132</c:v>
                </c:pt>
                <c:pt idx="12">
                  <c:v>58.563310516838612</c:v>
                </c:pt>
                <c:pt idx="13">
                  <c:v>50.75267009099835</c:v>
                </c:pt>
                <c:pt idx="14">
                  <c:v>38.146154156757454</c:v>
                </c:pt>
                <c:pt idx="15">
                  <c:v>21.040526804336785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ser>
          <c:idx val="1"/>
          <c:order val="1"/>
          <c:tx>
            <c:v>Promena snage solarnog panela leti</c:v>
          </c:tx>
          <c:spPr>
            <a:solidFill>
              <a:srgbClr val="EF1136"/>
            </a:solidFill>
          </c:spPr>
          <c:val>
            <c:numRef>
              <c:f>Sheet2!$H$36:$H$59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2.3388146654631887</c:v>
                </c:pt>
                <c:pt idx="5">
                  <c:v>11.308155307343023</c:v>
                </c:pt>
                <c:pt idx="6">
                  <c:v>36.589257873121873</c:v>
                </c:pt>
                <c:pt idx="7">
                  <c:v>61.322827221850375</c:v>
                </c:pt>
                <c:pt idx="8">
                  <c:v>80.777664775661037</c:v>
                </c:pt>
                <c:pt idx="9">
                  <c:v>94.616612478161883</c:v>
                </c:pt>
                <c:pt idx="10">
                  <c:v>102.74369909483666</c:v>
                </c:pt>
                <c:pt idx="11">
                  <c:v>105.12918638419065</c:v>
                </c:pt>
                <c:pt idx="12">
                  <c:v>101.84934755928735</c:v>
                </c:pt>
                <c:pt idx="13">
                  <c:v>95.36</c:v>
                </c:pt>
                <c:pt idx="14">
                  <c:v>93.065516653852939</c:v>
                </c:pt>
                <c:pt idx="15">
                  <c:v>78.976744539393138</c:v>
                </c:pt>
                <c:pt idx="16">
                  <c:v>59.735130075840402</c:v>
                </c:pt>
                <c:pt idx="17">
                  <c:v>35.603121451922448</c:v>
                </c:pt>
                <c:pt idx="18">
                  <c:v>11.018741176837041</c:v>
                </c:pt>
                <c:pt idx="19">
                  <c:v>2.2866967668066609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shape val="box"/>
        <c:axId val="93905280"/>
        <c:axId val="93906816"/>
        <c:axId val="0"/>
      </c:bar3DChart>
      <c:catAx>
        <c:axId val="93905280"/>
        <c:scaling>
          <c:orientation val="minMax"/>
        </c:scaling>
        <c:axPos val="b"/>
        <c:numFmt formatCode="0" sourceLinked="1"/>
        <c:tickLblPos val="nextTo"/>
        <c:crossAx val="93906816"/>
        <c:crosses val="autoZero"/>
        <c:auto val="1"/>
        <c:lblAlgn val="ctr"/>
        <c:lblOffset val="100"/>
      </c:catAx>
      <c:valAx>
        <c:axId val="93906816"/>
        <c:scaling>
          <c:orientation val="minMax"/>
        </c:scaling>
        <c:axPos val="l"/>
        <c:majorGridlines/>
        <c:numFmt formatCode="0.00" sourceLinked="1"/>
        <c:tickLblPos val="nextTo"/>
        <c:crossAx val="9390528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 b="1" i="1" cap="all" baseline="0"/>
          </a:pPr>
          <a:endParaRPr lang="en-US"/>
        </a:p>
      </c:txPr>
    </c:legend>
    <c:plotVisOnly val="1"/>
  </c:chart>
  <c:spPr>
    <a:noFill/>
    <a:ln>
      <a:noFill/>
    </a:ln>
  </c:spPr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4"/>
  <c:chart>
    <c:title>
      <c:tx>
        <c:rich>
          <a:bodyPr/>
          <a:lstStyle/>
          <a:p>
            <a:pPr>
              <a:defRPr/>
            </a:pPr>
            <a:endParaRPr lang="en-US" dirty="0"/>
          </a:p>
        </c:rich>
      </c:tx>
      <c:layout/>
    </c:title>
    <c:view3D>
      <c:rotX val="0"/>
      <c:rotY val="0"/>
      <c:depthPercent val="100"/>
      <c:perspective val="10"/>
    </c:view3D>
    <c:plotArea>
      <c:layout/>
      <c:bar3DChart>
        <c:barDir val="col"/>
        <c:grouping val="clustered"/>
        <c:ser>
          <c:idx val="0"/>
          <c:order val="0"/>
          <c:tx>
            <c:v>Promena kapaciteta baterije zimi</c:v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Sheet1!$C$71:$C$94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Sheet1!$G$71:$G$94</c:f>
              <c:numCache>
                <c:formatCode>General</c:formatCode>
                <c:ptCount val="24"/>
                <c:pt idx="0">
                  <c:v>225</c:v>
                </c:pt>
                <c:pt idx="1">
                  <c:v>225</c:v>
                </c:pt>
                <c:pt idx="2">
                  <c:v>225</c:v>
                </c:pt>
                <c:pt idx="3">
                  <c:v>225</c:v>
                </c:pt>
                <c:pt idx="4">
                  <c:v>225</c:v>
                </c:pt>
                <c:pt idx="5">
                  <c:v>225</c:v>
                </c:pt>
                <c:pt idx="6">
                  <c:v>225</c:v>
                </c:pt>
                <c:pt idx="7">
                  <c:v>225</c:v>
                </c:pt>
                <c:pt idx="8">
                  <c:v>225</c:v>
                </c:pt>
                <c:pt idx="9">
                  <c:v>225</c:v>
                </c:pt>
                <c:pt idx="10">
                  <c:v>225</c:v>
                </c:pt>
                <c:pt idx="11">
                  <c:v>225</c:v>
                </c:pt>
                <c:pt idx="12">
                  <c:v>225</c:v>
                </c:pt>
                <c:pt idx="13">
                  <c:v>225</c:v>
                </c:pt>
                <c:pt idx="14">
                  <c:v>225</c:v>
                </c:pt>
                <c:pt idx="15">
                  <c:v>225</c:v>
                </c:pt>
                <c:pt idx="16">
                  <c:v>220.33408577782239</c:v>
                </c:pt>
                <c:pt idx="17">
                  <c:v>205.41037963219802</c:v>
                </c:pt>
                <c:pt idx="18">
                  <c:v>225</c:v>
                </c:pt>
                <c:pt idx="19">
                  <c:v>225</c:v>
                </c:pt>
                <c:pt idx="20">
                  <c:v>225</c:v>
                </c:pt>
                <c:pt idx="21">
                  <c:v>220.33408577782239</c:v>
                </c:pt>
                <c:pt idx="22">
                  <c:v>215.66817155564507</c:v>
                </c:pt>
                <c:pt idx="23">
                  <c:v>225</c:v>
                </c:pt>
              </c:numCache>
            </c:numRef>
          </c:val>
        </c:ser>
        <c:ser>
          <c:idx val="1"/>
          <c:order val="1"/>
          <c:tx>
            <c:v>Promena kapaciteta baterije leti</c:v>
          </c:tx>
          <c:spPr>
            <a:solidFill>
              <a:srgbClr val="EF1136"/>
            </a:solidFill>
          </c:spPr>
          <c:val>
            <c:numRef>
              <c:f>Sheet2!$G$71:$G$94</c:f>
              <c:numCache>
                <c:formatCode>General</c:formatCode>
                <c:ptCount val="24"/>
                <c:pt idx="0">
                  <c:v>225</c:v>
                </c:pt>
                <c:pt idx="1">
                  <c:v>220.33408577782239</c:v>
                </c:pt>
                <c:pt idx="2">
                  <c:v>215.66817155564507</c:v>
                </c:pt>
                <c:pt idx="3">
                  <c:v>200.74446541002055</c:v>
                </c:pt>
                <c:pt idx="4">
                  <c:v>225</c:v>
                </c:pt>
                <c:pt idx="5">
                  <c:v>225</c:v>
                </c:pt>
                <c:pt idx="6">
                  <c:v>225</c:v>
                </c:pt>
                <c:pt idx="7">
                  <c:v>225</c:v>
                </c:pt>
                <c:pt idx="8">
                  <c:v>225</c:v>
                </c:pt>
                <c:pt idx="9">
                  <c:v>225</c:v>
                </c:pt>
                <c:pt idx="10">
                  <c:v>225</c:v>
                </c:pt>
                <c:pt idx="11">
                  <c:v>225</c:v>
                </c:pt>
                <c:pt idx="12">
                  <c:v>225</c:v>
                </c:pt>
                <c:pt idx="13">
                  <c:v>225</c:v>
                </c:pt>
                <c:pt idx="14">
                  <c:v>225</c:v>
                </c:pt>
                <c:pt idx="15">
                  <c:v>225</c:v>
                </c:pt>
                <c:pt idx="16">
                  <c:v>225</c:v>
                </c:pt>
                <c:pt idx="17">
                  <c:v>225</c:v>
                </c:pt>
                <c:pt idx="18">
                  <c:v>225</c:v>
                </c:pt>
                <c:pt idx="19">
                  <c:v>225</c:v>
                </c:pt>
                <c:pt idx="20">
                  <c:v>225</c:v>
                </c:pt>
                <c:pt idx="21">
                  <c:v>225</c:v>
                </c:pt>
                <c:pt idx="22">
                  <c:v>225</c:v>
                </c:pt>
                <c:pt idx="23">
                  <c:v>225</c:v>
                </c:pt>
              </c:numCache>
            </c:numRef>
          </c:val>
        </c:ser>
        <c:dLbls/>
        <c:gapWidth val="75"/>
        <c:shape val="box"/>
        <c:axId val="93933568"/>
        <c:axId val="93935104"/>
        <c:axId val="0"/>
      </c:bar3DChart>
      <c:catAx>
        <c:axId val="93933568"/>
        <c:scaling>
          <c:orientation val="minMax"/>
        </c:scaling>
        <c:axPos val="b"/>
        <c:numFmt formatCode="General" sourceLinked="1"/>
        <c:majorTickMark val="none"/>
        <c:tickLblPos val="nextTo"/>
        <c:crossAx val="93935104"/>
        <c:crosses val="autoZero"/>
        <c:auto val="1"/>
        <c:lblAlgn val="ctr"/>
        <c:lblOffset val="100"/>
      </c:catAx>
      <c:valAx>
        <c:axId val="9393510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93933568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200" b="1" i="1" cap="all" baseline="0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 b="1" i="1" cap="all" baseline="0"/>
            </a:pPr>
            <a:endParaRPr lang="en-US"/>
          </a:p>
        </c:txPr>
      </c:legendEntry>
      <c:layout>
        <c:manualLayout>
          <c:xMode val="edge"/>
          <c:yMode val="edge"/>
          <c:x val="7.7825831338089457E-2"/>
          <c:y val="4.0258311255448292E-2"/>
          <c:w val="0.9"/>
          <c:h val="4.7463339413961081E-2"/>
        </c:manualLayout>
      </c:layout>
    </c:legend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49B0DDB-A293-48EC-A38F-B4B66F7CCFC6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C9B6D8-A518-4688-BFF8-F14B9BDBB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 spd="slow">
    <p:circl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2285992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sr-Latn-C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Prvi</a:t>
            </a: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doma</a:t>
            </a:r>
            <a:r>
              <a:rPr lang="sr-Latn-R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ć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i</a:t>
            </a:r>
            <a:r>
              <a:rPr lang="sr-Latn-C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zadatak iz specijalnih električnih  instalacija</a:t>
            </a:r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Promena</a:t>
            </a:r>
            <a:r>
              <a:rPr lang="en-US" sz="32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kapaciteta</a:t>
            </a:r>
            <a:r>
              <a:rPr lang="en-US" sz="32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baterije</a:t>
            </a:r>
            <a:endParaRPr lang="en-US" sz="32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00034" y="1428736"/>
          <a:ext cx="8215370" cy="5429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229600" cy="1143000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Hvala</a:t>
            </a: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na</a:t>
            </a: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pa</a:t>
            </a:r>
            <a:r>
              <a:rPr lang="sr-Latn-R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ž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nji</a:t>
            </a:r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pPr>
              <a:buClrTx/>
              <a:buNone/>
            </a:pPr>
            <a:r>
              <a:rPr lang="sr-Latn-R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Uroš Ivanović</a:t>
            </a:r>
            <a:endParaRPr lang="en-US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>
              <a:buClrTx/>
              <a:buNone/>
            </a:pPr>
            <a:r>
              <a:rPr lang="sr-Latn-R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Nina Bošković</a:t>
            </a:r>
          </a:p>
          <a:p>
            <a:pPr>
              <a:buClrTx/>
              <a:buNone/>
            </a:pPr>
            <a:r>
              <a:rPr lang="sr-Latn-R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Jovana Petrović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C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Cilj 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zadatka</a:t>
            </a:r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Latn-CS" sz="1800" dirty="0" smtClean="0"/>
              <a:t> </a:t>
            </a:r>
            <a:endParaRPr lang="en-US" sz="1800" dirty="0" smtClean="0"/>
          </a:p>
          <a:p>
            <a:pPr>
              <a:buNone/>
            </a:pPr>
            <a:endParaRPr lang="sr-Latn-CS" sz="1800" dirty="0" smtClean="0"/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Simulirati rad sistema za po jedan zimski i letnji mesec u nekom od programskih paketa </a:t>
            </a: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Prikazati promene snaga generatora kao i promenu kapaciteta korišćenih baterija u toku vremena</a:t>
            </a:r>
          </a:p>
          <a:p>
            <a:pPr>
              <a:buClr>
                <a:schemeClr val="tx1"/>
              </a:buClr>
              <a:buNone/>
            </a:pPr>
            <a:endParaRPr lang="sr-Latn-CS" dirty="0" smtClean="0"/>
          </a:p>
          <a:p>
            <a:pPr>
              <a:buClr>
                <a:schemeClr val="tx1"/>
              </a:buClr>
            </a:pPr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C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Elementi sistema</a:t>
            </a:r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endParaRPr lang="en-US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Vakuum  </a:t>
            </a: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crpka : P=300W, cos</a:t>
            </a:r>
            <a:r>
              <a:rPr lang="el-GR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φ</a:t>
            </a: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=0.86,</a:t>
            </a:r>
            <a:r>
              <a:rPr lang="el-GR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η</a:t>
            </a: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=0.88,Un=1×220V</a:t>
            </a: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Automatika  za merenje i upravljanje : P=100W</a:t>
            </a: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Invertor : </a:t>
            </a:r>
            <a:r>
              <a:rPr lang="el-GR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η</a:t>
            </a:r>
            <a:r>
              <a:rPr lang="sr-Latn-CS" sz="12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inv</a:t>
            </a: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=0.9</a:t>
            </a: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Solarni paneli: P=175W</a:t>
            </a: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Vetrogenerator : P=1400W</a:t>
            </a: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Baterije : Q=225Ah,Un=12V,R=20m</a:t>
            </a:r>
            <a:r>
              <a:rPr lang="el-GR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Ω</a:t>
            </a:r>
            <a:endParaRPr lang="sr-Latn-CS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>
              <a:buClr>
                <a:schemeClr val="tx1"/>
              </a:buClr>
              <a:buNone/>
            </a:pPr>
            <a:endParaRPr lang="sr-Latn-CS" sz="2000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>
              <a:buClr>
                <a:schemeClr val="tx1"/>
              </a:buClr>
            </a:pPr>
            <a:endParaRPr lang="sr-Latn-CS" sz="2000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tx1"/>
              </a:buClr>
              <a:buNone/>
            </a:pPr>
            <a:r>
              <a:rPr lang="sr-Latn-CS" sz="20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</a:t>
            </a:r>
          </a:p>
          <a:p>
            <a:pPr>
              <a:buNone/>
            </a:pPr>
            <a:endParaRPr lang="en-US" sz="2000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0012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Na 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raspolaganju</a:t>
            </a: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imamo</a:t>
            </a: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solarne</a:t>
            </a: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module 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Suntech</a:t>
            </a: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STP 175-24/A</a:t>
            </a:r>
            <a:b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</a:br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Content Placeholder 4" descr="02112010_1419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2071678"/>
            <a:ext cx="4125935" cy="4125935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I </a:t>
            </a:r>
            <a:r>
              <a:rPr lang="en-US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vetrogenerator</a:t>
            </a: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Fortis 1.4kW</a:t>
            </a:r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Content Placeholder 3" descr="product_thum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4" y="2220897"/>
            <a:ext cx="3571900" cy="3886216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>
                <a:solidFill>
                  <a:schemeClr val="bg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Postupak</a:t>
            </a:r>
            <a:r>
              <a:rPr lang="sr-Latn-C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proračuna</a:t>
            </a:r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Iz karateristike vetrogeneratora i vrednosti zadatih brzina vetra se,</a:t>
            </a:r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</a:t>
            </a: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koristeći metodu interpolacije, dobija njegov dnevni dijagram snaga</a:t>
            </a: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Snage panela se </a:t>
            </a:r>
            <a:r>
              <a:rPr lang="en-US" dirty="0" err="1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racunaju</a:t>
            </a:r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pomocu</a:t>
            </a:r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izraza</a:t>
            </a:r>
            <a:endParaRPr lang="en-US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endParaRPr lang="sr-Latn-CS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endParaRPr lang="en-US" dirty="0" smtClean="0">
              <a:solidFill>
                <a:schemeClr val="bg1">
                  <a:lumMod val="75000"/>
                  <a:lumOff val="25000"/>
                </a:schemeClr>
              </a:solidFill>
            </a:endParaRPr>
          </a:p>
          <a:p>
            <a:pPr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Računaju se vrednosti napojnih struja i snaga u DC i AC delu kola tokom dnevnog i mesečnog  perioda 	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928662" y="4143380"/>
            <a:ext cx="6805606" cy="57150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</a:schemeClr>
              </a:gs>
              <a:gs pos="39999">
                <a:schemeClr val="tx1">
                  <a:lumMod val="75000"/>
                </a:schemeClr>
              </a:gs>
              <a:gs pos="70000">
                <a:schemeClr val="bg2">
                  <a:lumMod val="40000"/>
                  <a:lumOff val="60000"/>
                </a:schemeClr>
              </a:gs>
              <a:gs pos="100000">
                <a:srgbClr val="FFEBFA"/>
              </a:gs>
            </a:gsLst>
            <a:lin ang="5400000" scaled="0"/>
            <a:tileRect/>
          </a:gra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endParaRPr lang="en-US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marL="651510" indent="-514350"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Na </a:t>
            </a:r>
            <a:r>
              <a:rPr lang="sr-Latn-C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osnovu prethodnih podataka bira se optimalan broj panela i baterija prema zadatim uslovima rada.</a:t>
            </a:r>
          </a:p>
          <a:p>
            <a:pPr marL="651510" indent="-514350">
              <a:buClr>
                <a:schemeClr val="bg1">
                  <a:lumMod val="75000"/>
                  <a:lumOff val="25000"/>
                </a:schemeClr>
              </a:buClr>
              <a:buFont typeface="Wingdings" pitchFamily="2" charset="2"/>
              <a:buChar char="Ø"/>
            </a:pPr>
            <a:r>
              <a:rPr lang="sr-Latn-CS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Vrši se prikaz karakterističnih vrednosti u toku proračunskih intervala</a:t>
            </a:r>
          </a:p>
          <a:p>
            <a:endParaRPr lang="en-US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8472518" cy="4879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28662" y="428604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Promena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snage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vetrogeneratora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0" dirty="0" err="1" smtClean="0">
                <a:solidFill>
                  <a:schemeClr val="bg1"/>
                </a:solidFill>
              </a:rPr>
              <a:t>Promena</a:t>
            </a:r>
            <a:r>
              <a:rPr lang="en-US" sz="3200" b="0" dirty="0" smtClean="0">
                <a:solidFill>
                  <a:schemeClr val="bg1"/>
                </a:solidFill>
              </a:rPr>
              <a:t> </a:t>
            </a:r>
            <a:r>
              <a:rPr lang="en-US" sz="3200" b="0" dirty="0" err="1" smtClean="0">
                <a:solidFill>
                  <a:schemeClr val="bg1"/>
                </a:solidFill>
              </a:rPr>
              <a:t>snage</a:t>
            </a:r>
            <a:r>
              <a:rPr lang="en-US" sz="3200" b="0" dirty="0" smtClean="0">
                <a:solidFill>
                  <a:schemeClr val="bg1"/>
                </a:solidFill>
              </a:rPr>
              <a:t> </a:t>
            </a:r>
            <a:r>
              <a:rPr lang="en-US" sz="3200" b="0" dirty="0" err="1" smtClean="0">
                <a:solidFill>
                  <a:schemeClr val="bg1"/>
                </a:solidFill>
              </a:rPr>
              <a:t>solarnog</a:t>
            </a:r>
            <a:r>
              <a:rPr lang="en-US" sz="3200" b="0" dirty="0" smtClean="0">
                <a:solidFill>
                  <a:schemeClr val="bg1"/>
                </a:solidFill>
              </a:rPr>
              <a:t> </a:t>
            </a:r>
            <a:r>
              <a:rPr lang="en-US" sz="3200" b="0" dirty="0" err="1" smtClean="0">
                <a:solidFill>
                  <a:schemeClr val="bg1"/>
                </a:solidFill>
              </a:rPr>
              <a:t>panela</a:t>
            </a:r>
            <a:endParaRPr lang="en-US" sz="3200" b="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472518" cy="5359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163</TotalTime>
  <Words>171</Words>
  <Application>Microsoft Office PowerPoint</Application>
  <PresentationFormat>On-screen Show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Apex</vt:lpstr>
      <vt:lpstr>  Prvi domaći zadatak iz specijalnih električnih  instalacija</vt:lpstr>
      <vt:lpstr>Cilj zadatka</vt:lpstr>
      <vt:lpstr>Elementi sistema</vt:lpstr>
      <vt:lpstr>Na raspolaganju imamo solarne module Suntech STP 175-24/A </vt:lpstr>
      <vt:lpstr>I vetrogenerator Fortis 1.4kW</vt:lpstr>
      <vt:lpstr>Postupak proračuna</vt:lpstr>
      <vt:lpstr>Slide 7</vt:lpstr>
      <vt:lpstr>Slide 8</vt:lpstr>
      <vt:lpstr>Promena snage solarnog panela</vt:lpstr>
      <vt:lpstr>Promena kapaciteta baterije</vt:lpstr>
      <vt:lpstr>Hvala na pažnji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Prvi Domaci zadatak iz specijalnih električnih  instalacija</dc:title>
  <dc:creator>Nina</dc:creator>
  <cp:lastModifiedBy>Nina</cp:lastModifiedBy>
  <cp:revision>30</cp:revision>
  <dcterms:created xsi:type="dcterms:W3CDTF">2013-11-23T12:23:07Z</dcterms:created>
  <dcterms:modified xsi:type="dcterms:W3CDTF">2013-11-27T15:55:46Z</dcterms:modified>
</cp:coreProperties>
</file>