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3"/>
  </p:notesMasterIdLst>
  <p:sldIdLst>
    <p:sldId id="262" r:id="rId2"/>
    <p:sldId id="263" r:id="rId3"/>
    <p:sldId id="264" r:id="rId4"/>
    <p:sldId id="265" r:id="rId5"/>
    <p:sldId id="257" r:id="rId6"/>
    <p:sldId id="277" r:id="rId7"/>
    <p:sldId id="279" r:id="rId8"/>
    <p:sldId id="282" r:id="rId9"/>
    <p:sldId id="283" r:id="rId10"/>
    <p:sldId id="258" r:id="rId11"/>
    <p:sldId id="284" r:id="rId12"/>
    <p:sldId id="281" r:id="rId13"/>
    <p:sldId id="259" r:id="rId14"/>
    <p:sldId id="270" r:id="rId15"/>
    <p:sldId id="267" r:id="rId16"/>
    <p:sldId id="271" r:id="rId17"/>
    <p:sldId id="280" r:id="rId18"/>
    <p:sldId id="268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88" autoAdjust="0"/>
    <p:restoredTop sz="94718" autoAdjust="0"/>
  </p:normalViewPr>
  <p:slideViewPr>
    <p:cSldViewPr>
      <p:cViewPr>
        <p:scale>
          <a:sx n="66" d="100"/>
          <a:sy n="66" d="100"/>
        </p:scale>
        <p:origin x="-1656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C1725-50E2-461F-8A79-70FB8CCAC2F1}" type="datetimeFigureOut">
              <a:rPr lang="en-US" smtClean="0"/>
              <a:pPr/>
              <a:t>12/5/2012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EDA71-A476-4B80-AE69-E871A21FC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EDA71-A476-4B80-AE69-E871A21FCEB6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5.12.2012</a:t>
            </a:fld>
            <a:endParaRPr lang="x-none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5.12.2012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5.12.2012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5.12.2012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5.12.2012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5.12.2012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5.12.2012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5.12.2012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5.12.2012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5.12.2012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3FA55-9251-4AB3-A3CC-6EB279668D59}" type="datetimeFigureOut">
              <a:rPr lang="x-none" smtClean="0"/>
              <a:pPr/>
              <a:t>5.12.2012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13FA55-9251-4AB3-A3CC-6EB279668D59}" type="datetimeFigureOut">
              <a:rPr lang="x-none" smtClean="0"/>
              <a:pPr/>
              <a:t>5.12.2012</a:t>
            </a:fld>
            <a:endParaRPr lang="x-non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583A9DE-383F-4F2E-A4A7-64BE85612B31}" type="slidenum">
              <a:rPr lang="x-none" smtClean="0"/>
              <a:pPr/>
              <a:t>‹#›</a:t>
            </a:fld>
            <a:endParaRPr lang="x-none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295400"/>
            <a:ext cx="8568952" cy="2808312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6700" noProof="1" smtClean="0">
                <a:solidFill>
                  <a:schemeClr val="bg1"/>
                </a:solidFill>
              </a:rPr>
              <a:t>Прорачун струја кратких спојева у инсталацијама </a:t>
            </a:r>
            <a:r>
              <a:rPr lang="en-US" sz="6700" noProof="1" smtClean="0">
                <a:solidFill>
                  <a:schemeClr val="bg1"/>
                </a:solidFill>
              </a:rPr>
              <a:t>DC </a:t>
            </a:r>
            <a:r>
              <a:rPr lang="sr-Cyrl-CS" sz="6700" noProof="1" smtClean="0">
                <a:solidFill>
                  <a:schemeClr val="bg1"/>
                </a:solidFill>
              </a:rPr>
              <a:t>струје</a:t>
            </a:r>
            <a:r>
              <a:rPr lang="x-none" dirty="0" smtClean="0">
                <a:solidFill>
                  <a:srgbClr val="CC00FF"/>
                </a:solidFill>
              </a:rPr>
              <a:t/>
            </a:r>
            <a:br>
              <a:rPr lang="x-none" dirty="0" smtClean="0">
                <a:solidFill>
                  <a:srgbClr val="CC00FF"/>
                </a:solidFill>
              </a:rPr>
            </a:br>
            <a:endParaRPr lang="x-none" dirty="0">
              <a:solidFill>
                <a:srgbClr val="CC00FF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411760" y="5811399"/>
            <a:ext cx="3024336" cy="1752600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x-none" dirty="0">
              <a:solidFill>
                <a:srgbClr val="CC00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434340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x-none" sz="2800" smtClean="0"/>
              <a:t>Професор:</a:t>
            </a:r>
          </a:p>
          <a:p>
            <a:pPr algn="just"/>
            <a:r>
              <a:rPr lang="x-none" sz="2800" smtClean="0"/>
              <a:t>Зоран Радаковић</a:t>
            </a:r>
            <a:endParaRPr lang="x-none" sz="2800" dirty="0"/>
          </a:p>
        </p:txBody>
      </p:sp>
      <p:sp>
        <p:nvSpPr>
          <p:cNvPr id="9" name="Subtitle 8"/>
          <p:cNvSpPr txBox="1">
            <a:spLocks noGrp="1"/>
          </p:cNvSpPr>
          <p:nvPr>
            <p:ph type="subTitle" idx="1"/>
          </p:nvPr>
        </p:nvSpPr>
        <p:spPr>
          <a:xfrm>
            <a:off x="533400" y="4419600"/>
            <a:ext cx="7854696" cy="145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dirty="0" smtClean="0"/>
              <a:t>  </a:t>
            </a:r>
            <a:r>
              <a:rPr lang="x-none" smtClean="0"/>
              <a:t>Бојана </a:t>
            </a:r>
            <a:r>
              <a:rPr lang="x-none" smtClean="0"/>
              <a:t>Станић           </a:t>
            </a:r>
            <a:r>
              <a:rPr lang="sr-Cyrl-CS" dirty="0" smtClean="0"/>
              <a:t> </a:t>
            </a:r>
            <a:r>
              <a:rPr lang="x-none" smtClean="0"/>
              <a:t>       </a:t>
            </a:r>
            <a:r>
              <a:rPr lang="x-none" smtClean="0"/>
              <a:t>518/05</a:t>
            </a:r>
            <a:endParaRPr lang="x-none" dirty="0" smtClean="0"/>
          </a:p>
          <a:p>
            <a:r>
              <a:rPr lang="sr-Cyrl-CS" dirty="0" smtClean="0"/>
              <a:t>      </a:t>
            </a:r>
            <a:r>
              <a:rPr lang="x-none" smtClean="0"/>
              <a:t>Никола </a:t>
            </a:r>
            <a:r>
              <a:rPr lang="x-none" smtClean="0"/>
              <a:t>Радашиновић    250/09</a:t>
            </a:r>
            <a:endParaRPr lang="x-none" dirty="0" smtClean="0"/>
          </a:p>
          <a:p>
            <a:r>
              <a:rPr lang="sr-Cyrl-CS" dirty="0" smtClean="0"/>
              <a:t>       Никола Ковачевић          350/07   </a:t>
            </a:r>
            <a:endParaRPr lang="x-none" dirty="0"/>
          </a:p>
        </p:txBody>
      </p:sp>
    </p:spTree>
    <p:extLst>
      <p:ext uri="{BB962C8B-B14F-4D97-AF65-F5344CB8AC3E}">
        <p14:creationId xmlns="" xmlns:p14="http://schemas.microsoft.com/office/powerpoint/2010/main" val="284827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895600" y="9906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b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4114800" y="9906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os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6248400" y="9906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p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752600" y="609600"/>
            <a:ext cx="5280660" cy="1783080"/>
            <a:chOff x="1224964" y="1746533"/>
            <a:chExt cx="5280660" cy="1783080"/>
          </a:xfrm>
        </p:grpSpPr>
        <p:cxnSp>
          <p:nvCxnSpPr>
            <p:cNvPr id="2" name="Straight Connector 1"/>
            <p:cNvCxnSpPr/>
            <p:nvPr/>
          </p:nvCxnSpPr>
          <p:spPr>
            <a:xfrm>
              <a:off x="1224964" y="2554253"/>
              <a:ext cx="670560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28"/>
            <p:cNvGrpSpPr/>
            <p:nvPr/>
          </p:nvGrpSpPr>
          <p:grpSpPr>
            <a:xfrm>
              <a:off x="1369744" y="1746533"/>
              <a:ext cx="5135880" cy="1783080"/>
              <a:chOff x="1369744" y="1746533"/>
              <a:chExt cx="5135880" cy="1783080"/>
            </a:xfrm>
          </p:grpSpPr>
          <p:cxnSp>
            <p:nvCxnSpPr>
              <p:cNvPr id="3" name="Straight Connector 2"/>
              <p:cNvCxnSpPr/>
              <p:nvPr/>
            </p:nvCxnSpPr>
            <p:spPr>
              <a:xfrm>
                <a:off x="1369744" y="2744753"/>
                <a:ext cx="350520" cy="0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Connector 3"/>
              <p:cNvCxnSpPr/>
              <p:nvPr/>
            </p:nvCxnSpPr>
            <p:spPr>
              <a:xfrm flipV="1">
                <a:off x="1529764" y="1898933"/>
                <a:ext cx="0" cy="65532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/>
              <p:cNvCxnSpPr/>
              <p:nvPr/>
            </p:nvCxnSpPr>
            <p:spPr>
              <a:xfrm>
                <a:off x="1529764" y="1898933"/>
                <a:ext cx="86106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ectangle 5"/>
              <p:cNvSpPr/>
              <p:nvPr/>
            </p:nvSpPr>
            <p:spPr>
              <a:xfrm>
                <a:off x="2390824" y="1754153"/>
                <a:ext cx="617220" cy="251460"/>
              </a:xfrm>
              <a:prstGeom prst="rect">
                <a:avLst/>
              </a:prstGeom>
              <a:noFill/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x-none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3518584" y="1754153"/>
                <a:ext cx="617220" cy="251460"/>
              </a:xfrm>
              <a:prstGeom prst="rect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x-none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3008044" y="1898933"/>
                <a:ext cx="51054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flipV="1">
                <a:off x="1522144" y="2752373"/>
                <a:ext cx="0" cy="65532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1522144" y="3398169"/>
                <a:ext cx="2674620" cy="24764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11" name="Straight Connector 10"/>
              <p:cNvCxnSpPr/>
              <p:nvPr/>
            </p:nvCxnSpPr>
            <p:spPr>
              <a:xfrm flipV="1">
                <a:off x="6505624" y="1891313"/>
                <a:ext cx="0" cy="150114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4143424" y="1891313"/>
                <a:ext cx="480060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sp>
            <p:nvSpPr>
              <p:cNvPr id="16" name="Rectangle 15"/>
              <p:cNvSpPr/>
              <p:nvPr/>
            </p:nvSpPr>
            <p:spPr>
              <a:xfrm>
                <a:off x="4623484" y="1754153"/>
                <a:ext cx="617220" cy="251460"/>
              </a:xfrm>
              <a:prstGeom prst="rect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x-none"/>
              </a:p>
            </p:txBody>
          </p:sp>
          <p:cxnSp>
            <p:nvCxnSpPr>
              <p:cNvPr id="18" name="Straight Connector 17"/>
              <p:cNvCxnSpPr/>
              <p:nvPr/>
            </p:nvCxnSpPr>
            <p:spPr>
              <a:xfrm>
                <a:off x="5240704" y="1889408"/>
                <a:ext cx="419100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sp>
            <p:nvSpPr>
              <p:cNvPr id="19" name="Rectangle 18"/>
              <p:cNvSpPr/>
              <p:nvPr/>
            </p:nvSpPr>
            <p:spPr>
              <a:xfrm>
                <a:off x="5659804" y="1746533"/>
                <a:ext cx="617220" cy="251460"/>
              </a:xfrm>
              <a:prstGeom prst="rect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x-none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5141644" y="3278153"/>
                <a:ext cx="617220" cy="251460"/>
              </a:xfrm>
              <a:prstGeom prst="rect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x-none"/>
              </a:p>
            </p:txBody>
          </p:sp>
          <p:cxnSp>
            <p:nvCxnSpPr>
              <p:cNvPr id="21" name="Straight Connector 20"/>
              <p:cNvCxnSpPr/>
              <p:nvPr/>
            </p:nvCxnSpPr>
            <p:spPr>
              <a:xfrm>
                <a:off x="6277024" y="1889408"/>
                <a:ext cx="228600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5758864" y="3390548"/>
                <a:ext cx="746760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sp>
            <p:nvSpPr>
              <p:cNvPr id="23" name="Text Box 2"/>
              <p:cNvSpPr txBox="1">
                <a:spLocks noChangeArrowheads="1"/>
              </p:cNvSpPr>
              <p:nvPr/>
            </p:nvSpPr>
            <p:spPr bwMode="auto">
              <a:xfrm>
                <a:off x="5164504" y="2881913"/>
                <a:ext cx="533400" cy="3886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x-none" sz="1800" b="1" i="1">
                    <a:solidFill>
                      <a:srgbClr val="00B050"/>
                    </a:solidFill>
                    <a:effectLst/>
                    <a:latin typeface="Calibri"/>
                    <a:ea typeface="Calibri"/>
                    <a:cs typeface="Times New Roman"/>
                  </a:rPr>
                  <a:t>R</a:t>
                </a:r>
                <a:r>
                  <a:rPr lang="x-none" sz="1800" b="1" i="1" baseline="-25000">
                    <a:solidFill>
                      <a:srgbClr val="00B050"/>
                    </a:solidFill>
                    <a:effectLst/>
                    <a:latin typeface="Calibri"/>
                    <a:ea typeface="Calibri"/>
                    <a:cs typeface="Times New Roman"/>
                  </a:rPr>
                  <a:t>v</a:t>
                </a:r>
                <a:endParaRPr lang="x-none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5257800" y="9906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v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14400" y="0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2400" b="1" i="1" dirty="0" smtClean="0">
                <a:latin typeface="Arial" pitchFamily="34" charset="0"/>
                <a:cs typeface="Arial" pitchFamily="34" charset="0"/>
              </a:rPr>
              <a:t>КВАР 2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н</a:t>
            </a:r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а главним сабирницама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2" name="Table 31"/>
          <p:cNvGraphicFramePr>
            <a:graphicFrameLocks noGrp="1"/>
          </p:cNvGraphicFramePr>
          <p:nvPr/>
        </p:nvGraphicFramePr>
        <p:xfrm>
          <a:off x="762000" y="2667000"/>
          <a:ext cx="7620000" cy="2321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40000"/>
                <a:gridCol w="2413000"/>
                <a:gridCol w="2667000"/>
              </a:tblGrid>
              <a:tr h="838200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Конфигурација батерије</a:t>
                      </a:r>
                      <a:endParaRPr lang="en-US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Струја квара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пуна батерија)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  [ A ]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Струја квара 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празна батерија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  <a:r>
                        <a:rPr kumimoji="0" lang="en-US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[ A ]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a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3020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1812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b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7390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4430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c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10410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6250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d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5500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3300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0" y="4953000"/>
            <a:ext cx="9144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CS" dirty="0" smtClean="0">
                <a:latin typeface="+mj-lt"/>
              </a:rPr>
              <a:t> 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И ову струју квара ће прекинути вискоучински топљиви осигурач из батеријског вода.</a:t>
            </a:r>
            <a:endParaRPr lang="sr-Latn-CS" sz="2000" b="1" noProof="1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Максималну струју квара овај осигурач одсеца негде на </a:t>
            </a:r>
            <a:r>
              <a:rPr lang="sr-Latn-CS" sz="2000" b="1" noProof="1" smtClean="0">
                <a:latin typeface="Arial" pitchFamily="34" charset="0"/>
                <a:cs typeface="Arial" pitchFamily="34" charset="0"/>
              </a:rPr>
              <a:t>7.5 kA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,</a:t>
            </a:r>
            <a:r>
              <a:rPr lang="sr-Latn-CS" sz="2000" b="1" noProof="1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што је мање од</a:t>
            </a:r>
            <a:r>
              <a:rPr lang="sr-Latn-CS" sz="2000" b="1" noProof="1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sz="2000" b="1" noProof="1" smtClean="0">
                <a:latin typeface="Arial" pitchFamily="34" charset="0"/>
                <a:cs typeface="Arial" pitchFamily="34" charset="0"/>
              </a:rPr>
              <a:t>12 </a:t>
            </a:r>
            <a:r>
              <a:rPr lang="sr-Latn-CS" sz="2000" b="1" noProof="1" smtClean="0">
                <a:latin typeface="Arial" pitchFamily="34" charset="0"/>
                <a:cs typeface="Arial" pitchFamily="34" charset="0"/>
              </a:rPr>
              <a:t>kA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(у случају квара 1),</a:t>
            </a:r>
            <a:r>
              <a:rPr lang="sr-Latn-CS" sz="2000" b="1" noProof="1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тако да је топлотни импулс мањи, а самим тим и термичко напрезање проводника, па проводник задовољава пропис и није га потребно поново димензионисати.</a:t>
            </a:r>
            <a:endParaRPr lang="sr-Latn-CS" sz="2000" b="1" noProof="1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4114800" y="4572000"/>
            <a:ext cx="9906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114800" y="4267200"/>
            <a:ext cx="9906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3962400" y="4419600"/>
            <a:ext cx="30638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4953000" y="4419600"/>
            <a:ext cx="30638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20" idx="1"/>
          </p:cNvCxnSpPr>
          <p:nvPr/>
        </p:nvCxnSpPr>
        <p:spPr>
          <a:xfrm flipV="1">
            <a:off x="4648200" y="2266950"/>
            <a:ext cx="1021080" cy="19050"/>
          </a:xfrm>
          <a:prstGeom prst="lin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/>
        </p:spPr>
      </p:cxnSp>
      <p:cxnSp>
        <p:nvCxnSpPr>
          <p:cNvPr id="45" name="Straight Arrow Connector 44"/>
          <p:cNvCxnSpPr/>
          <p:nvPr/>
        </p:nvCxnSpPr>
        <p:spPr>
          <a:xfrm rot="5400000">
            <a:off x="6706394" y="1523206"/>
            <a:ext cx="1066800" cy="1588"/>
          </a:xfrm>
          <a:prstGeom prst="straightConnector1">
            <a:avLst/>
          </a:prstGeom>
          <a:ln w="12700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Box 2"/>
          <p:cNvSpPr txBox="1">
            <a:spLocks noChangeArrowheads="1"/>
          </p:cNvSpPr>
          <p:nvPr/>
        </p:nvSpPr>
        <p:spPr bwMode="auto">
          <a:xfrm>
            <a:off x="1447800" y="1295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E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7" name="Text Box 2"/>
          <p:cNvSpPr txBox="1">
            <a:spLocks noChangeArrowheads="1"/>
          </p:cNvSpPr>
          <p:nvPr/>
        </p:nvSpPr>
        <p:spPr bwMode="auto">
          <a:xfrm>
            <a:off x="1676400" y="10668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b="1" i="1" dirty="0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+</a:t>
            </a:r>
            <a:endParaRPr lang="x-none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8" name="Text Box 2"/>
          <p:cNvSpPr txBox="1">
            <a:spLocks noChangeArrowheads="1"/>
          </p:cNvSpPr>
          <p:nvPr/>
        </p:nvSpPr>
        <p:spPr bwMode="auto">
          <a:xfrm>
            <a:off x="7315200" y="11430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CS" sz="2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I</a:t>
            </a:r>
            <a:r>
              <a:rPr lang="sr-Latn-CS" sz="1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k</a:t>
            </a:r>
            <a:endParaRPr lang="sr-Latn-CS" sz="2400" b="1" i="1" noProof="1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706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838200"/>
            <a:ext cx="7162800" cy="601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762000" y="228600"/>
            <a:ext cx="769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CS" b="1" dirty="0" smtClean="0">
                <a:latin typeface="Arial" pitchFamily="34" charset="0"/>
                <a:cs typeface="Arial" pitchFamily="34" charset="0"/>
              </a:rPr>
              <a:t>Карактеристика високоучиског топљивог осигурача </a:t>
            </a:r>
            <a:r>
              <a:rPr lang="sr-Latn-CS" b="1" dirty="0" smtClean="0">
                <a:latin typeface="Arial" pitchFamily="34" charset="0"/>
                <a:cs typeface="Arial" pitchFamily="34" charset="0"/>
              </a:rPr>
              <a:t>NV/NH gF </a:t>
            </a:r>
            <a:r>
              <a:rPr lang="sr-Cyrl-CS" b="1" dirty="0" smtClean="0">
                <a:latin typeface="Arial" pitchFamily="34" charset="0"/>
                <a:cs typeface="Arial" pitchFamily="34" charset="0"/>
              </a:rPr>
              <a:t>за номинални напон од</a:t>
            </a:r>
            <a:r>
              <a:rPr lang="sr-Latn-CS" b="1" dirty="0" smtClean="0">
                <a:latin typeface="Arial" pitchFamily="34" charset="0"/>
                <a:cs typeface="Arial" pitchFamily="34" charset="0"/>
              </a:rPr>
              <a:t> 125A</a:t>
            </a:r>
          </a:p>
        </p:txBody>
      </p:sp>
      <p:cxnSp>
        <p:nvCxnSpPr>
          <p:cNvPr id="8" name="Straight Connector 7"/>
          <p:cNvCxnSpPr/>
          <p:nvPr/>
        </p:nvCxnSpPr>
        <p:spPr>
          <a:xfrm rot="10800000" flipV="1">
            <a:off x="4953000" y="2286000"/>
            <a:ext cx="2438400" cy="76200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3314700" y="4686300"/>
            <a:ext cx="3276600" cy="158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 flipH="1" flipV="1">
            <a:off x="4305300" y="4533900"/>
            <a:ext cx="35814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>
            <a:off x="2209800" y="2743200"/>
            <a:ext cx="3886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Elbow Connector 3"/>
          <p:cNvCxnSpPr/>
          <p:nvPr/>
        </p:nvCxnSpPr>
        <p:spPr>
          <a:xfrm>
            <a:off x="1524000" y="41148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 rot="16200000" flipH="1">
            <a:off x="1790700" y="6057900"/>
            <a:ext cx="304800" cy="2286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>
            <a:off x="2057400" y="50292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/>
          <p:nvPr/>
        </p:nvCxnSpPr>
        <p:spPr>
          <a:xfrm>
            <a:off x="2590800" y="50292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>
            <a:off x="3124200" y="50292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828800" y="4572000"/>
            <a:ext cx="7620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Cyrl-CS" sz="1400" b="1" i="1" dirty="0" smtClean="0">
                <a:solidFill>
                  <a:srgbClr val="FF0000"/>
                </a:solidFill>
                <a:latin typeface="+mj-lt"/>
              </a:rPr>
              <a:t>Квар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3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6324600"/>
            <a:ext cx="838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Cyrl-CS" sz="1400" b="1" i="1" dirty="0" smtClean="0">
                <a:solidFill>
                  <a:srgbClr val="FF0000"/>
                </a:solidFill>
                <a:latin typeface="+mj-lt"/>
              </a:rPr>
              <a:t>Квар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2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0" y="4572000"/>
            <a:ext cx="838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Cyrl-CS" sz="1400" b="1" i="1" dirty="0" smtClean="0">
                <a:solidFill>
                  <a:srgbClr val="FF0000"/>
                </a:solidFill>
                <a:latin typeface="+mj-lt"/>
              </a:rPr>
              <a:t>Квар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5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62200" y="4572000"/>
            <a:ext cx="7620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Cyrl-CS" sz="1400" b="1" i="1" dirty="0" smtClean="0">
                <a:solidFill>
                  <a:srgbClr val="FF0000"/>
                </a:solidFill>
                <a:latin typeface="+mj-lt"/>
              </a:rPr>
              <a:t>Квар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  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95400" y="3733800"/>
            <a:ext cx="838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Cyrl-CS" sz="1400" b="1" i="1" dirty="0" smtClean="0">
                <a:solidFill>
                  <a:srgbClr val="FF0000"/>
                </a:solidFill>
                <a:latin typeface="+mj-lt"/>
              </a:rPr>
              <a:t>Квар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1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1676400" y="1447800"/>
            <a:ext cx="67056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2895600" y="914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b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4038600" y="9144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os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6172200" y="9144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p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828800" y="609600"/>
            <a:ext cx="5135880" cy="1783080"/>
            <a:chOff x="1369744" y="1746533"/>
            <a:chExt cx="5135880" cy="1783080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1369744" y="2744753"/>
              <a:ext cx="35052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1529764" y="1898933"/>
              <a:ext cx="0" cy="65532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1529764" y="1898933"/>
              <a:ext cx="86106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/>
            <p:cNvSpPr/>
            <p:nvPr/>
          </p:nvSpPr>
          <p:spPr>
            <a:xfrm>
              <a:off x="2390824" y="1754153"/>
              <a:ext cx="617220" cy="251460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518584" y="175415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3008044" y="1898933"/>
              <a:ext cx="51054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1522144" y="2752373"/>
              <a:ext cx="0" cy="65532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>
              <a:off x="1522144" y="3398169"/>
              <a:ext cx="2590800" cy="24764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>
            <a:xfrm flipV="1">
              <a:off x="6505624" y="1891313"/>
              <a:ext cx="0" cy="150114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>
            <a:xfrm>
              <a:off x="4143424" y="1891313"/>
              <a:ext cx="48006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sp>
          <p:nvSpPr>
            <p:cNvPr id="45" name="Rectangle 44"/>
            <p:cNvSpPr/>
            <p:nvPr/>
          </p:nvSpPr>
          <p:spPr>
            <a:xfrm>
              <a:off x="4623484" y="175415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5240704" y="1889408"/>
              <a:ext cx="41910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sp>
          <p:nvSpPr>
            <p:cNvPr id="47" name="Rectangle 46"/>
            <p:cNvSpPr/>
            <p:nvPr/>
          </p:nvSpPr>
          <p:spPr>
            <a:xfrm>
              <a:off x="5659804" y="174653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141644" y="327815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6277024" y="1889408"/>
              <a:ext cx="22860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50" name="Straight Connector 49"/>
            <p:cNvCxnSpPr/>
            <p:nvPr/>
          </p:nvCxnSpPr>
          <p:spPr>
            <a:xfrm>
              <a:off x="5758864" y="3390548"/>
              <a:ext cx="74676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sp>
          <p:nvSpPr>
            <p:cNvPr id="51" name="Text Box 2"/>
            <p:cNvSpPr txBox="1">
              <a:spLocks noChangeArrowheads="1"/>
            </p:cNvSpPr>
            <p:nvPr/>
          </p:nvSpPr>
          <p:spPr bwMode="auto">
            <a:xfrm>
              <a:off x="5164504" y="2881913"/>
              <a:ext cx="533400" cy="388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x-none" sz="1800" b="1" i="1">
                  <a:solidFill>
                    <a:srgbClr val="00B050"/>
                  </a:solidFill>
                  <a:effectLst/>
                  <a:latin typeface="Calibri"/>
                  <a:ea typeface="Calibri"/>
                  <a:cs typeface="Times New Roman"/>
                </a:rPr>
                <a:t>R</a:t>
              </a:r>
              <a:r>
                <a:rPr lang="x-none" sz="1800" b="1" i="1" baseline="-25000">
                  <a:solidFill>
                    <a:srgbClr val="00B050"/>
                  </a:solidFill>
                  <a:effectLst/>
                  <a:latin typeface="Calibri"/>
                  <a:ea typeface="Calibri"/>
                  <a:cs typeface="Times New Roman"/>
                </a:rPr>
                <a:t>v</a:t>
              </a:r>
              <a:endParaRPr lang="x-none" sz="11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52" name="Text Box 2"/>
          <p:cNvSpPr txBox="1">
            <a:spLocks noChangeArrowheads="1"/>
          </p:cNvSpPr>
          <p:nvPr/>
        </p:nvSpPr>
        <p:spPr bwMode="auto">
          <a:xfrm>
            <a:off x="5105400" y="9144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v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4800" y="152400"/>
            <a:ext cx="853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2400" b="1" i="1" dirty="0" smtClean="0">
                <a:latin typeface="Arial" pitchFamily="34" charset="0"/>
                <a:cs typeface="Arial" pitchFamily="34" charset="0"/>
              </a:rPr>
              <a:t>КВАР 3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на воду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ENATEL </a:t>
            </a:r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исправљача,измећу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k1 </a:t>
            </a:r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RF7)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0" y="4648200"/>
            <a:ext cx="91440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b="1" dirty="0" smtClean="0">
                <a:latin typeface="+mj-lt"/>
              </a:rPr>
              <a:t>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За заштитну компоненту је изабран аутоматски прекидач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S800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k-ke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,номиналне струје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80A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и прекидне моћи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22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kA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па, како је максимална струја квара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11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kA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, добро је изабран, са аспекта прекидне моћи.</a:t>
            </a:r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Топлотни импулс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, очитан са карактеристике прекидача, мањи је од дозвољеног за изолацију од умреженог полиетилена, па су проводници добро димензионисани, са аспекта термичког напрезања.</a:t>
            </a:r>
            <a:endParaRPr lang="en-US" dirty="0" smtClean="0">
              <a:latin typeface="+mj-lt"/>
            </a:endParaRPr>
          </a:p>
          <a:p>
            <a:endParaRPr lang="en-US" dirty="0"/>
          </a:p>
        </p:txBody>
      </p:sp>
      <p:sp>
        <p:nvSpPr>
          <p:cNvPr id="58" name="Text Box 2"/>
          <p:cNvSpPr txBox="1">
            <a:spLocks noChangeArrowheads="1"/>
          </p:cNvSpPr>
          <p:nvPr/>
        </p:nvSpPr>
        <p:spPr bwMode="auto">
          <a:xfrm>
            <a:off x="1371600" y="1295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E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0" name="Text Box 2"/>
          <p:cNvSpPr txBox="1">
            <a:spLocks noChangeArrowheads="1"/>
          </p:cNvSpPr>
          <p:nvPr/>
        </p:nvSpPr>
        <p:spPr bwMode="auto">
          <a:xfrm>
            <a:off x="1676400" y="10668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b="1" i="1" dirty="0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+</a:t>
            </a:r>
            <a:endParaRPr lang="x-none" sz="20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 rot="5400000">
            <a:off x="6706394" y="1523206"/>
            <a:ext cx="1066800" cy="1588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 Box 2"/>
          <p:cNvSpPr txBox="1">
            <a:spLocks noChangeArrowheads="1"/>
          </p:cNvSpPr>
          <p:nvPr/>
        </p:nvSpPr>
        <p:spPr bwMode="auto">
          <a:xfrm>
            <a:off x="7315200" y="11430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CS" sz="2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I</a:t>
            </a:r>
            <a:r>
              <a:rPr lang="sr-Latn-CS" sz="1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k</a:t>
            </a:r>
            <a:endParaRPr lang="sr-Latn-CS" sz="2400" b="1" i="1" noProof="1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4572000" y="2286000"/>
            <a:ext cx="1021080" cy="7620"/>
          </a:xfrm>
          <a:prstGeom prst="lin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/>
        </p:spPr>
      </p:cxnSp>
      <p:graphicFrame>
        <p:nvGraphicFramePr>
          <p:cNvPr id="57" name="Table 56"/>
          <p:cNvGraphicFramePr>
            <a:graphicFrameLocks noGrp="1"/>
          </p:cNvGraphicFramePr>
          <p:nvPr/>
        </p:nvGraphicFramePr>
        <p:xfrm>
          <a:off x="838200" y="2514600"/>
          <a:ext cx="7620000" cy="21234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40000"/>
                <a:gridCol w="2413000"/>
                <a:gridCol w="2667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Конфигурација батерије</a:t>
                      </a:r>
                      <a:endParaRPr lang="en-US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Струја квара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пуна батерија)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  [ A ]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Струја квара 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празна батерија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  <a:r>
                        <a:rPr kumimoji="0" lang="en-US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[ A ]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a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3020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1812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b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7390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4430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c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10410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6250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d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5500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3300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1" name="Group 60"/>
          <p:cNvGrpSpPr/>
          <p:nvPr/>
        </p:nvGrpSpPr>
        <p:grpSpPr>
          <a:xfrm>
            <a:off x="4114800" y="3962400"/>
            <a:ext cx="992188" cy="306388"/>
            <a:chOff x="3810000" y="1905000"/>
            <a:chExt cx="992188" cy="306388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3810000" y="1905000"/>
              <a:ext cx="9906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Group 58"/>
            <p:cNvGrpSpPr/>
            <p:nvPr/>
          </p:nvGrpSpPr>
          <p:grpSpPr>
            <a:xfrm>
              <a:off x="3810000" y="1905000"/>
              <a:ext cx="992188" cy="306388"/>
              <a:chOff x="3810000" y="1905000"/>
              <a:chExt cx="992188" cy="306388"/>
            </a:xfrm>
          </p:grpSpPr>
          <p:cxnSp>
            <p:nvCxnSpPr>
              <p:cNvPr id="70" name="Straight Connector 69"/>
              <p:cNvCxnSpPr/>
              <p:nvPr/>
            </p:nvCxnSpPr>
            <p:spPr>
              <a:xfrm>
                <a:off x="3810000" y="2209800"/>
                <a:ext cx="990600" cy="158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rot="5400000">
                <a:off x="3657600" y="2057400"/>
                <a:ext cx="306388" cy="158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rot="5400000">
                <a:off x="4648200" y="2057400"/>
                <a:ext cx="306388" cy="158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87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524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Карактеристика аутоматског прекидача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MCBs S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800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карактеристике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B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781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781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0" y="781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1123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0" y="1123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0" y="1123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0" y="1123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190" name="Picture 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762000"/>
            <a:ext cx="710565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2" name="Straight Connector 31"/>
          <p:cNvCxnSpPr/>
          <p:nvPr/>
        </p:nvCxnSpPr>
        <p:spPr>
          <a:xfrm rot="5400000" flipH="1" flipV="1">
            <a:off x="2933700" y="4152900"/>
            <a:ext cx="35814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676400" y="2362200"/>
            <a:ext cx="30480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572000" y="59436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11 k A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4400" y="22098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55000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40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990600"/>
            <a:ext cx="3848100" cy="600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1676400" y="1447800"/>
            <a:ext cx="67056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2895600" y="914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b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4038600" y="9144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os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6172200" y="9144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p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2" name="Group 32"/>
          <p:cNvGrpSpPr/>
          <p:nvPr/>
        </p:nvGrpSpPr>
        <p:grpSpPr>
          <a:xfrm>
            <a:off x="1828800" y="609600"/>
            <a:ext cx="5135880" cy="1783080"/>
            <a:chOff x="1369744" y="1746533"/>
            <a:chExt cx="5135880" cy="1783080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1369744" y="2744753"/>
              <a:ext cx="350520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1529764" y="1898933"/>
              <a:ext cx="0" cy="65532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1529764" y="1898933"/>
              <a:ext cx="86106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/>
            <p:cNvSpPr/>
            <p:nvPr/>
          </p:nvSpPr>
          <p:spPr>
            <a:xfrm>
              <a:off x="2390824" y="1754153"/>
              <a:ext cx="617220" cy="251460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518584" y="175415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3008044" y="1898933"/>
              <a:ext cx="51054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1522144" y="2752373"/>
              <a:ext cx="0" cy="65532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>
            <a:xfrm>
              <a:off x="1522144" y="3398168"/>
              <a:ext cx="3657600" cy="24765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>
            <a:xfrm flipV="1">
              <a:off x="6505624" y="1891313"/>
              <a:ext cx="0" cy="150114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>
            <a:xfrm>
              <a:off x="4143424" y="1891313"/>
              <a:ext cx="48006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sp>
          <p:nvSpPr>
            <p:cNvPr id="45" name="Rectangle 44"/>
            <p:cNvSpPr/>
            <p:nvPr/>
          </p:nvSpPr>
          <p:spPr>
            <a:xfrm>
              <a:off x="4623484" y="175415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5240704" y="1889408"/>
              <a:ext cx="41910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sp>
          <p:nvSpPr>
            <p:cNvPr id="47" name="Rectangle 46"/>
            <p:cNvSpPr/>
            <p:nvPr/>
          </p:nvSpPr>
          <p:spPr>
            <a:xfrm>
              <a:off x="5659804" y="174653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141644" y="3278153"/>
              <a:ext cx="617220" cy="25146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x-none"/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6277024" y="1889408"/>
              <a:ext cx="22860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cxnSp>
          <p:nvCxnSpPr>
            <p:cNvPr id="50" name="Straight Connector 49"/>
            <p:cNvCxnSpPr/>
            <p:nvPr/>
          </p:nvCxnSpPr>
          <p:spPr>
            <a:xfrm>
              <a:off x="5758864" y="3390548"/>
              <a:ext cx="746760" cy="0"/>
            </a:xfrm>
            <a:prstGeom prst="lin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</p:cxnSp>
        <p:sp>
          <p:nvSpPr>
            <p:cNvPr id="51" name="Text Box 2"/>
            <p:cNvSpPr txBox="1">
              <a:spLocks noChangeArrowheads="1"/>
            </p:cNvSpPr>
            <p:nvPr/>
          </p:nvSpPr>
          <p:spPr bwMode="auto">
            <a:xfrm>
              <a:off x="5164504" y="2881913"/>
              <a:ext cx="533400" cy="388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x-none" sz="1800" b="1" i="1">
                  <a:solidFill>
                    <a:srgbClr val="00B050"/>
                  </a:solidFill>
                  <a:effectLst/>
                  <a:latin typeface="Calibri"/>
                  <a:ea typeface="Calibri"/>
                  <a:cs typeface="Times New Roman"/>
                </a:rPr>
                <a:t>R</a:t>
              </a:r>
              <a:r>
                <a:rPr lang="x-none" sz="1800" b="1" i="1" baseline="-25000">
                  <a:solidFill>
                    <a:srgbClr val="00B050"/>
                  </a:solidFill>
                  <a:effectLst/>
                  <a:latin typeface="Calibri"/>
                  <a:ea typeface="Calibri"/>
                  <a:cs typeface="Times New Roman"/>
                </a:rPr>
                <a:t>v</a:t>
              </a:r>
              <a:endParaRPr lang="x-none" sz="11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52" name="Text Box 2"/>
          <p:cNvSpPr txBox="1">
            <a:spLocks noChangeArrowheads="1"/>
          </p:cNvSpPr>
          <p:nvPr/>
        </p:nvSpPr>
        <p:spPr bwMode="auto">
          <a:xfrm>
            <a:off x="5105400" y="914400"/>
            <a:ext cx="533400" cy="38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x-none" sz="1800" b="1" i="1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R</a:t>
            </a:r>
            <a:r>
              <a:rPr lang="x-none" sz="1800" b="1" i="1" baseline="-25000" dirty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v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0" y="1524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2400" b="1" i="1" dirty="0" smtClean="0">
                <a:latin typeface="Arial" pitchFamily="34" charset="0"/>
                <a:cs typeface="Arial" pitchFamily="34" charset="0"/>
              </a:rPr>
              <a:t>КВАР 4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квар на воду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Whisper </a:t>
            </a:r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контролера, између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k2 </a:t>
            </a:r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RF8)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0" y="4724400"/>
            <a:ext cx="91440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CS" dirty="0" smtClean="0">
                <a:latin typeface="+mj-lt"/>
              </a:rPr>
              <a:t>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За заштитну компоненту је изабран аутоматски прекидач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S800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k-ke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,номиналне струје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и прекидне моћи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22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.5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kA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па, како је максимална струја квара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11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kA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, добро је изабран, са аспекта прекидне моћи.</a:t>
            </a:r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Топлотни импулс, очитан са карактеристике прекидача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, 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већи је 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од дозвољеног за изолацију од умреженог полиетилена, 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па 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је потребно изабрати проводнике већег пресека, који ће задовољити пропис.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58" name="Text Box 2"/>
          <p:cNvSpPr txBox="1">
            <a:spLocks noChangeArrowheads="1"/>
          </p:cNvSpPr>
          <p:nvPr/>
        </p:nvSpPr>
        <p:spPr bwMode="auto">
          <a:xfrm>
            <a:off x="1371600" y="1295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E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9" name="Text Box 2"/>
          <p:cNvSpPr txBox="1">
            <a:spLocks noChangeArrowheads="1"/>
          </p:cNvSpPr>
          <p:nvPr/>
        </p:nvSpPr>
        <p:spPr bwMode="auto">
          <a:xfrm>
            <a:off x="1676400" y="10668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b="1" i="1" dirty="0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+</a:t>
            </a:r>
            <a:endParaRPr lang="x-none" sz="20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rot="5400000">
            <a:off x="6706394" y="1523206"/>
            <a:ext cx="1066800" cy="1588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 Box 2"/>
          <p:cNvSpPr txBox="1">
            <a:spLocks noChangeArrowheads="1"/>
          </p:cNvSpPr>
          <p:nvPr/>
        </p:nvSpPr>
        <p:spPr bwMode="auto">
          <a:xfrm>
            <a:off x="7315200" y="11430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CS" sz="2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I</a:t>
            </a:r>
            <a:r>
              <a:rPr lang="sr-Latn-CS" sz="1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k</a:t>
            </a:r>
            <a:endParaRPr lang="sr-Latn-CS" sz="2400" b="1" i="1" noProof="1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62" name="Table 61"/>
          <p:cNvGraphicFramePr>
            <a:graphicFrameLocks noGrp="1"/>
          </p:cNvGraphicFramePr>
          <p:nvPr/>
        </p:nvGraphicFramePr>
        <p:xfrm>
          <a:off x="762000" y="2590800"/>
          <a:ext cx="7620000" cy="21234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40000"/>
                <a:gridCol w="23368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Конфигурација батерије</a:t>
                      </a:r>
                      <a:endParaRPr lang="en-US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Струја квара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пуна батерија)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  [ A ]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Струја квара 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празна батерија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  <a:r>
                        <a:rPr kumimoji="0" lang="en-US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[ A ]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a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3020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1812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b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7390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4430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c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10410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6250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d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5500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3300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3" name="Group 62"/>
          <p:cNvGrpSpPr/>
          <p:nvPr/>
        </p:nvGrpSpPr>
        <p:grpSpPr>
          <a:xfrm>
            <a:off x="4038600" y="3962400"/>
            <a:ext cx="992188" cy="306388"/>
            <a:chOff x="3810000" y="1905000"/>
            <a:chExt cx="992188" cy="306388"/>
          </a:xfrm>
        </p:grpSpPr>
        <p:cxnSp>
          <p:nvCxnSpPr>
            <p:cNvPr id="64" name="Straight Connector 63"/>
            <p:cNvCxnSpPr/>
            <p:nvPr/>
          </p:nvCxnSpPr>
          <p:spPr>
            <a:xfrm>
              <a:off x="3810000" y="1905000"/>
              <a:ext cx="9906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Group 58"/>
            <p:cNvGrpSpPr/>
            <p:nvPr/>
          </p:nvGrpSpPr>
          <p:grpSpPr>
            <a:xfrm>
              <a:off x="3810000" y="1905000"/>
              <a:ext cx="992188" cy="306388"/>
              <a:chOff x="3810000" y="1905000"/>
              <a:chExt cx="992188" cy="306388"/>
            </a:xfrm>
          </p:grpSpPr>
          <p:cxnSp>
            <p:nvCxnSpPr>
              <p:cNvPr id="66" name="Straight Connector 65"/>
              <p:cNvCxnSpPr/>
              <p:nvPr/>
            </p:nvCxnSpPr>
            <p:spPr>
              <a:xfrm>
                <a:off x="3810000" y="2209800"/>
                <a:ext cx="990600" cy="158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 rot="5400000">
                <a:off x="3657600" y="2057400"/>
                <a:ext cx="306388" cy="158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 rot="5400000">
                <a:off x="4648200" y="2057400"/>
                <a:ext cx="306388" cy="158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="" xmlns:p14="http://schemas.microsoft.com/office/powerpoint/2010/main" val="10387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90600" y="381000"/>
            <a:ext cx="708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Cyrl-CS" b="1" dirty="0" smtClean="0">
                <a:latin typeface="Arial" pitchFamily="34" charset="0"/>
                <a:cs typeface="Arial" pitchFamily="34" charset="0"/>
              </a:rPr>
              <a:t>Карактеристика аутоматског прекидача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</a:t>
            </a:r>
            <a:r>
              <a:rPr lang="sr-Latn-CS" b="1" dirty="0" smtClean="0">
                <a:latin typeface="Arial" pitchFamily="34" charset="0"/>
                <a:cs typeface="Arial" pitchFamily="34" charset="0"/>
              </a:rPr>
              <a:t>800</a:t>
            </a:r>
            <a:r>
              <a:rPr lang="sr-Cyrl-CS" b="1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b="1" dirty="0" smtClean="0">
                <a:latin typeface="Arial" pitchFamily="34" charset="0"/>
                <a:cs typeface="Arial" pitchFamily="34" charset="0"/>
              </a:rPr>
              <a:t>номиналне струје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50A </a:t>
            </a:r>
            <a:r>
              <a:rPr lang="sr-Cyrl-CS" b="1" dirty="0" smtClean="0">
                <a:latin typeface="Arial" pitchFamily="34" charset="0"/>
                <a:cs typeface="Arial" pitchFamily="34" charset="0"/>
              </a:rPr>
              <a:t>и прекидне моћи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b="1" dirty="0" smtClean="0">
                <a:latin typeface="Arial" pitchFamily="34" charset="0"/>
                <a:cs typeface="Arial" pitchFamily="34" charset="0"/>
              </a:rPr>
              <a:t>22.5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kA, </a:t>
            </a:r>
            <a:r>
              <a:rPr lang="sr-Cyrl-CS" b="1" dirty="0" smtClean="0">
                <a:latin typeface="Arial" pitchFamily="34" charset="0"/>
                <a:cs typeface="Arial" pitchFamily="34" charset="0"/>
              </a:rPr>
              <a:t>карактеристике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b="1" dirty="0" smtClean="0">
                <a:latin typeface="Arial" pitchFamily="34" charset="0"/>
                <a:cs typeface="Arial" pitchFamily="34" charset="0"/>
              </a:rPr>
              <a:t>B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066800"/>
            <a:ext cx="7105650" cy="5572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0" name="Straight Connector 9"/>
          <p:cNvCxnSpPr/>
          <p:nvPr/>
        </p:nvCxnSpPr>
        <p:spPr>
          <a:xfrm rot="5400000" flipH="1" flipV="1">
            <a:off x="3086100" y="4533900"/>
            <a:ext cx="32766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676400" y="2895600"/>
            <a:ext cx="30480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72000" y="61722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11 k A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4400" y="28194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45000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1295400"/>
            <a:ext cx="9144000" cy="3505200"/>
          </a:xfrm>
          <a:prstGeom prst="rect">
            <a:avLst/>
          </a:prstGeom>
        </p:spPr>
        <p:txBody>
          <a:bodyPr vert="horz" lIns="0" tIns="45720" rIns="0" bIns="0" anchor="b">
            <a:normAutofit fontScale="925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sr-Latn-C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sr-Latn-CS" sz="2400" b="1" dirty="0" smtClean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sr-Cyrl-CS" sz="2600" b="1" dirty="0" smtClean="0">
                <a:latin typeface="Arial" pitchFamily="34" charset="0"/>
                <a:ea typeface="+mj-ea"/>
                <a:cs typeface="Arial" pitchFamily="34" charset="0"/>
              </a:rPr>
              <a:t>Проводник не задовољава пропис, са аспекта термичког напрезања, па се узима проводник са првим већим, стандардом дефинисаним, пресеком.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sr-Latn-CS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sr-Latn-CS" sz="2600" b="1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r-Latn-C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sr-Cyrl-C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Први већи,стандардом дефинисани, пресек проводника</a:t>
            </a:r>
            <a:r>
              <a:rPr kumimoji="0" lang="sr-Cyrl-CS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је </a:t>
            </a:r>
            <a:r>
              <a:rPr kumimoji="0" lang="sr-Latn-CS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25</a:t>
            </a: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mm</a:t>
            </a:r>
            <a:r>
              <a:rPr kumimoji="0" lang="sr-Cyrl-CS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600" b="1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600" b="1" baseline="0" dirty="0" smtClean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sr-Cyrl-CS" sz="2600" b="1" baseline="0" dirty="0" smtClean="0">
                <a:latin typeface="Arial" pitchFamily="34" charset="0"/>
                <a:ea typeface="+mj-ea"/>
                <a:cs typeface="Arial" pitchFamily="34" charset="0"/>
              </a:rPr>
              <a:t>Овако изабран пресек проводника задовољава прописане захтеве, са аспекта термичког</a:t>
            </a:r>
            <a:r>
              <a:rPr lang="sr-Cyrl-CS" sz="2600" b="1" dirty="0" smtClean="0">
                <a:latin typeface="Arial" pitchFamily="34" charset="0"/>
                <a:ea typeface="+mj-ea"/>
                <a:cs typeface="Arial" pitchFamily="34" charset="0"/>
              </a:rPr>
              <a:t> напрезања.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762" name="Picture 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476250" cy="285750"/>
          </a:xfrm>
          <a:prstGeom prst="rect">
            <a:avLst/>
          </a:prstGeom>
          <a:noFill/>
        </p:spPr>
      </p:pic>
      <p:sp>
        <p:nvSpPr>
          <p:cNvPr id="3176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7" name="Rectangle 23"/>
          <p:cNvSpPr>
            <a:spLocks noChangeArrowheads="1"/>
          </p:cNvSpPr>
          <p:nvPr/>
        </p:nvSpPr>
        <p:spPr bwMode="auto">
          <a:xfrm>
            <a:off x="0" y="1181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6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70" name="Rectangle 26"/>
          <p:cNvSpPr>
            <a:spLocks noChangeArrowheads="1"/>
          </p:cNvSpPr>
          <p:nvPr/>
        </p:nvSpPr>
        <p:spPr bwMode="auto">
          <a:xfrm>
            <a:off x="0" y="1181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762000"/>
            <a:ext cx="3981450" cy="600075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5410200"/>
            <a:ext cx="3848100" cy="600075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533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" y="32004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-152400" y="152400"/>
            <a:ext cx="944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2400" b="1" i="1" dirty="0" smtClean="0">
                <a:latin typeface="Arial" pitchFamily="34" charset="0"/>
                <a:cs typeface="Arial" pitchFamily="34" charset="0"/>
              </a:rPr>
              <a:t>КВАР 5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квар на сабирницама пријемника, између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k3 </a:t>
            </a:r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RF10)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4" name="Table 53"/>
          <p:cNvGraphicFramePr>
            <a:graphicFrameLocks noGrp="1"/>
          </p:cNvGraphicFramePr>
          <p:nvPr/>
        </p:nvGraphicFramePr>
        <p:xfrm>
          <a:off x="762000" y="2667000"/>
          <a:ext cx="7620000" cy="21234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40000"/>
                <a:gridCol w="2413000"/>
                <a:gridCol w="2667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Конфигурација батерије</a:t>
                      </a:r>
                      <a:endParaRPr lang="en-US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Струја квара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пуна батерија)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  [ A ]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Струја квара 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празна батерија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  <a:r>
                        <a:rPr kumimoji="0" lang="en-US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[ A ]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a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2720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1630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b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5840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3050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c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7570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4540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d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3930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2360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0" y="4648200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C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За заштитну компоненту је изабран аутоматски прекидач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S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200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D-K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, номиналне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струје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63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и прекидне моћи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10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kA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па, како је максимална струја квара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реда 7.5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kA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, добро је изабран, са аспекта прекидне моћи.</a:t>
            </a:r>
            <a:endParaRPr lang="sr-Latn-CS" sz="2000" b="1" noProof="1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Latn-CS" sz="2000" b="1" noProof="1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2000" b="1" noProof="1" smtClean="0">
                <a:latin typeface="Arial" pitchFamily="34" charset="0"/>
                <a:cs typeface="Arial" pitchFamily="34" charset="0"/>
              </a:rPr>
              <a:t>Топлотни импулс, очитан са карактеристике прекидача, мањи је од дозвољеног за изолацију од умреженог полиетилена, па су проводници добро димензионисани, са аспекта термичког напрезања.</a:t>
            </a:r>
            <a:endParaRPr lang="sr-Latn-CS" sz="2000" b="1" noProof="1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2121" name="Text Box 73"/>
          <p:cNvSpPr txBox="1">
            <a:spLocks noChangeArrowheads="1"/>
          </p:cNvSpPr>
          <p:nvPr/>
        </p:nvSpPr>
        <p:spPr bwMode="auto">
          <a:xfrm>
            <a:off x="3200400" y="1143000"/>
            <a:ext cx="533400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</a:t>
            </a:r>
            <a:r>
              <a:rPr kumimoji="0" lang="en-US" sz="1800" b="1" i="1" u="none" strike="noStrike" cap="none" normalizeH="0" baseline="-3000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0" name="Text Box 72"/>
          <p:cNvSpPr txBox="1">
            <a:spLocks noChangeArrowheads="1"/>
          </p:cNvSpPr>
          <p:nvPr/>
        </p:nvSpPr>
        <p:spPr bwMode="auto">
          <a:xfrm>
            <a:off x="5486400" y="1143000"/>
            <a:ext cx="5334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</a:t>
            </a:r>
            <a:r>
              <a:rPr lang="en-US" b="1" i="1" baseline="-30000" dirty="0" smtClean="0">
                <a:solidFill>
                  <a:srgbClr val="00B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v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4" name="Straight Connector 347"/>
          <p:cNvSpPr>
            <a:spLocks noChangeShapeType="1"/>
          </p:cNvSpPr>
          <p:nvPr/>
        </p:nvSpPr>
        <p:spPr bwMode="auto">
          <a:xfrm>
            <a:off x="7086600" y="990600"/>
            <a:ext cx="274320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  <p:grpSp>
        <p:nvGrpSpPr>
          <p:cNvPr id="129" name="Group 128"/>
          <p:cNvGrpSpPr/>
          <p:nvPr/>
        </p:nvGrpSpPr>
        <p:grpSpPr>
          <a:xfrm>
            <a:off x="2057400" y="838200"/>
            <a:ext cx="5281613" cy="1774825"/>
            <a:chOff x="-31750" y="703263"/>
            <a:chExt cx="5281613" cy="1774825"/>
          </a:xfrm>
        </p:grpSpPr>
        <p:sp>
          <p:nvSpPr>
            <p:cNvPr id="2132" name="Straight Connector 359"/>
            <p:cNvSpPr>
              <a:spLocks noChangeShapeType="1"/>
            </p:cNvSpPr>
            <p:nvPr/>
          </p:nvSpPr>
          <p:spPr bwMode="auto">
            <a:xfrm>
              <a:off x="-31750" y="1511300"/>
              <a:ext cx="671513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31" name="Straight Connector 358"/>
            <p:cNvSpPr>
              <a:spLocks noChangeShapeType="1"/>
            </p:cNvSpPr>
            <p:nvPr/>
          </p:nvSpPr>
          <p:spPr bwMode="auto">
            <a:xfrm>
              <a:off x="114300" y="1701800"/>
              <a:ext cx="349250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30" name="Straight Connector 355"/>
            <p:cNvSpPr>
              <a:spLocks noChangeShapeType="1"/>
            </p:cNvSpPr>
            <p:nvPr/>
          </p:nvSpPr>
          <p:spPr bwMode="auto">
            <a:xfrm flipV="1">
              <a:off x="273050" y="857250"/>
              <a:ext cx="0" cy="65405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9" name="Straight Connector 357"/>
            <p:cNvSpPr>
              <a:spLocks noChangeShapeType="1"/>
            </p:cNvSpPr>
            <p:nvPr/>
          </p:nvSpPr>
          <p:spPr bwMode="auto">
            <a:xfrm>
              <a:off x="273050" y="857250"/>
              <a:ext cx="862013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8" name="Rectangle 356"/>
            <p:cNvSpPr>
              <a:spLocks noChangeArrowheads="1"/>
            </p:cNvSpPr>
            <p:nvPr/>
          </p:nvSpPr>
          <p:spPr bwMode="auto">
            <a:xfrm>
              <a:off x="1135063" y="711200"/>
              <a:ext cx="617537" cy="250825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7" name="Rectangle 354"/>
            <p:cNvSpPr>
              <a:spLocks noChangeArrowheads="1"/>
            </p:cNvSpPr>
            <p:nvPr/>
          </p:nvSpPr>
          <p:spPr bwMode="auto">
            <a:xfrm>
              <a:off x="2262188" y="711200"/>
              <a:ext cx="617537" cy="250825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6" name="Straight Connector 353"/>
            <p:cNvSpPr>
              <a:spLocks noChangeShapeType="1"/>
            </p:cNvSpPr>
            <p:nvPr/>
          </p:nvSpPr>
          <p:spPr bwMode="auto">
            <a:xfrm>
              <a:off x="1752600" y="857250"/>
              <a:ext cx="509588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5" name="Straight Connector 352"/>
            <p:cNvSpPr>
              <a:spLocks noChangeShapeType="1"/>
            </p:cNvSpPr>
            <p:nvPr/>
          </p:nvSpPr>
          <p:spPr bwMode="auto">
            <a:xfrm flipV="1">
              <a:off x="266700" y="1709737"/>
              <a:ext cx="0" cy="68580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3" name="Straight Connector 346"/>
            <p:cNvSpPr>
              <a:spLocks noChangeShapeType="1"/>
            </p:cNvSpPr>
            <p:nvPr/>
          </p:nvSpPr>
          <p:spPr bwMode="auto">
            <a:xfrm flipV="1">
              <a:off x="5249863" y="849312"/>
              <a:ext cx="0" cy="150876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22" name="Straight Connector 351"/>
            <p:cNvSpPr>
              <a:spLocks noChangeShapeType="1"/>
            </p:cNvSpPr>
            <p:nvPr/>
          </p:nvSpPr>
          <p:spPr bwMode="auto">
            <a:xfrm>
              <a:off x="2887663" y="849313"/>
              <a:ext cx="479425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18" name="Rectangle 345"/>
            <p:cNvSpPr>
              <a:spLocks noChangeArrowheads="1"/>
            </p:cNvSpPr>
            <p:nvPr/>
          </p:nvSpPr>
          <p:spPr bwMode="auto">
            <a:xfrm>
              <a:off x="3367088" y="711200"/>
              <a:ext cx="617537" cy="250825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17" name="Straight Connector 348"/>
            <p:cNvSpPr>
              <a:spLocks noChangeShapeType="1"/>
            </p:cNvSpPr>
            <p:nvPr/>
          </p:nvSpPr>
          <p:spPr bwMode="auto">
            <a:xfrm>
              <a:off x="3984625" y="847725"/>
              <a:ext cx="419100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16" name="Rectangle 344"/>
            <p:cNvSpPr>
              <a:spLocks noChangeArrowheads="1"/>
            </p:cNvSpPr>
            <p:nvPr/>
          </p:nvSpPr>
          <p:spPr bwMode="auto">
            <a:xfrm>
              <a:off x="4403725" y="703263"/>
              <a:ext cx="617538" cy="250825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15" name="Rectangle 362"/>
            <p:cNvSpPr>
              <a:spLocks noChangeArrowheads="1"/>
            </p:cNvSpPr>
            <p:nvPr/>
          </p:nvSpPr>
          <p:spPr bwMode="auto">
            <a:xfrm>
              <a:off x="2863850" y="2227263"/>
              <a:ext cx="617538" cy="250825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12" name="Text Box 64"/>
            <p:cNvSpPr txBox="1">
              <a:spLocks noChangeArrowheads="1"/>
            </p:cNvSpPr>
            <p:nvPr/>
          </p:nvSpPr>
          <p:spPr bwMode="auto">
            <a:xfrm>
              <a:off x="2940050" y="1770063"/>
              <a:ext cx="539750" cy="384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1" i="1" u="none" strike="noStrike" cap="none" normalizeH="0" baseline="0" noProof="1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R</a:t>
              </a:r>
              <a:r>
                <a:rPr kumimoji="0" lang="sr-Latn-CS" sz="1800" b="1" i="1" u="none" strike="noStrike" cap="none" normalizeH="0" baseline="-30000" noProof="1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v</a:t>
              </a:r>
              <a:endParaRPr kumimoji="0" lang="sr-Latn-CS" sz="1800" b="1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111" name="Rectangle 365"/>
            <p:cNvSpPr>
              <a:spLocks noChangeArrowheads="1"/>
            </p:cNvSpPr>
            <p:nvPr/>
          </p:nvSpPr>
          <p:spPr bwMode="auto">
            <a:xfrm>
              <a:off x="4387850" y="2227263"/>
              <a:ext cx="617538" cy="250825"/>
            </a:xfrm>
            <a:prstGeom prst="rect">
              <a:avLst/>
            </a:prstGeom>
            <a:noFill/>
            <a:ln w="38100">
              <a:solidFill>
                <a:srgbClr val="00B05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2110" name="Text Box 62"/>
            <p:cNvSpPr txBox="1">
              <a:spLocks noChangeArrowheads="1"/>
            </p:cNvSpPr>
            <p:nvPr/>
          </p:nvSpPr>
          <p:spPr bwMode="auto">
            <a:xfrm>
              <a:off x="4464050" y="1770063"/>
              <a:ext cx="5334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800" b="1" i="1" u="none" strike="noStrike" cap="none" normalizeH="0" baseline="0" noProof="1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R</a:t>
              </a:r>
              <a:r>
                <a:rPr kumimoji="0" lang="sr-Latn-CS" sz="1800" b="1" i="1" u="none" strike="noStrike" cap="none" normalizeH="0" baseline="-30000" noProof="1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ps</a:t>
              </a:r>
              <a:endParaRPr kumimoji="0" lang="sr-Latn-CS" sz="1800" b="1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2133" name="Rectangle 85"/>
          <p:cNvSpPr>
            <a:spLocks noChangeArrowheads="1"/>
          </p:cNvSpPr>
          <p:nvPr/>
        </p:nvSpPr>
        <p:spPr bwMode="auto">
          <a:xfrm>
            <a:off x="0" y="0"/>
            <a:ext cx="9448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0" name="Text Box 72"/>
          <p:cNvSpPr txBox="1">
            <a:spLocks noChangeArrowheads="1"/>
          </p:cNvSpPr>
          <p:nvPr/>
        </p:nvSpPr>
        <p:spPr bwMode="auto">
          <a:xfrm>
            <a:off x="4419600" y="1143000"/>
            <a:ext cx="5334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</a:t>
            </a:r>
            <a:r>
              <a:rPr kumimoji="0" lang="en-US" sz="1800" b="1" i="1" u="none" strike="noStrike" cap="none" normalizeH="0" baseline="-3000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os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40" name="Text Box 92"/>
          <p:cNvSpPr txBox="1">
            <a:spLocks noChangeArrowheads="1"/>
          </p:cNvSpPr>
          <p:nvPr/>
        </p:nvSpPr>
        <p:spPr bwMode="auto">
          <a:xfrm>
            <a:off x="6553200" y="1143000"/>
            <a:ext cx="53340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</a:rPr>
              <a:t>R</a:t>
            </a:r>
            <a:r>
              <a:rPr kumimoji="0" lang="en-US" sz="1800" b="1" i="1" u="none" strike="noStrike" cap="none" normalizeH="0" baseline="-2500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</a:rPr>
              <a:t>p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4114800" y="4114800"/>
            <a:ext cx="9906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114800" y="4419600"/>
            <a:ext cx="9906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3962400" y="4267200"/>
            <a:ext cx="30638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>
            <a:off x="4953000" y="4267200"/>
            <a:ext cx="30638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5400000">
            <a:off x="7011194" y="1675606"/>
            <a:ext cx="1066800" cy="1588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Box 2"/>
          <p:cNvSpPr txBox="1">
            <a:spLocks noChangeArrowheads="1"/>
          </p:cNvSpPr>
          <p:nvPr/>
        </p:nvSpPr>
        <p:spPr bwMode="auto">
          <a:xfrm>
            <a:off x="1676400" y="15240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E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0" name="Text Box 2"/>
          <p:cNvSpPr txBox="1">
            <a:spLocks noChangeArrowheads="1"/>
          </p:cNvSpPr>
          <p:nvPr/>
        </p:nvSpPr>
        <p:spPr bwMode="auto">
          <a:xfrm>
            <a:off x="1981200" y="1295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b="1" i="1" dirty="0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+</a:t>
            </a:r>
            <a:endParaRPr lang="x-none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7543800" y="13716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CS" sz="2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I</a:t>
            </a:r>
            <a:r>
              <a:rPr lang="sr-Latn-CS" sz="1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k</a:t>
            </a:r>
            <a:endParaRPr lang="sr-Latn-CS" sz="2400" b="1" i="1" noProof="1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3" name="Straight Connector 357"/>
          <p:cNvSpPr>
            <a:spLocks noChangeShapeType="1"/>
          </p:cNvSpPr>
          <p:nvPr/>
        </p:nvSpPr>
        <p:spPr bwMode="auto">
          <a:xfrm>
            <a:off x="2362199" y="2514600"/>
            <a:ext cx="2560320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  <p:sp>
        <p:nvSpPr>
          <p:cNvPr id="45" name="Straight Connector 348"/>
          <p:cNvSpPr>
            <a:spLocks noChangeShapeType="1"/>
          </p:cNvSpPr>
          <p:nvPr/>
        </p:nvSpPr>
        <p:spPr bwMode="auto">
          <a:xfrm>
            <a:off x="5562600" y="2514600"/>
            <a:ext cx="914400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  <p:sp>
        <p:nvSpPr>
          <p:cNvPr id="46" name="Straight Connector 347"/>
          <p:cNvSpPr>
            <a:spLocks noChangeShapeType="1"/>
          </p:cNvSpPr>
          <p:nvPr/>
        </p:nvSpPr>
        <p:spPr bwMode="auto">
          <a:xfrm>
            <a:off x="7086600" y="2514600"/>
            <a:ext cx="274320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0387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sr-Cyrl-CS" sz="2400" b="1" noProof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Карактеристика аутоматског прекидача </a:t>
            </a:r>
            <a:r>
              <a:rPr lang="sr-Latn-CS" sz="2400" b="1" noProof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S200</a:t>
            </a:r>
            <a:r>
              <a:rPr lang="sr-Cyrl-CS" sz="2400" b="1" noProof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номиналне струје</a:t>
            </a:r>
            <a:r>
              <a:rPr lang="sr-Latn-CS" sz="2400" b="1" noProof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Latn-CS" sz="2400" b="1" noProof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63A </a:t>
            </a:r>
            <a:r>
              <a:rPr lang="sr-Cyrl-CS" sz="2400" b="1" noProof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прекидне моћи </a:t>
            </a:r>
            <a:r>
              <a:rPr lang="sr-Latn-CS" sz="2400" b="1" noProof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10kA,</a:t>
            </a:r>
            <a:r>
              <a:rPr lang="sr-Cyrl-CS" sz="2400" b="1" noProof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карактеристике</a:t>
            </a:r>
            <a:r>
              <a:rPr lang="sr-Latn-CS" sz="2400" b="1" noProof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D-K</a:t>
            </a:r>
            <a:endParaRPr lang="sr-Latn-CS" sz="2400" noProof="1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219200"/>
            <a:ext cx="8001000" cy="540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Straight Connector 3"/>
          <p:cNvCxnSpPr/>
          <p:nvPr/>
        </p:nvCxnSpPr>
        <p:spPr>
          <a:xfrm rot="5400000" flipH="1" flipV="1">
            <a:off x="4610894" y="4609306"/>
            <a:ext cx="23622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514600" y="3429000"/>
            <a:ext cx="327660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486400" y="57150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7.5 k A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5000" y="3048000"/>
            <a:ext cx="9906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65000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1524000"/>
            <a:ext cx="3848100" cy="600075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057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854968"/>
          </a:xfrm>
        </p:spPr>
        <p:txBody>
          <a:bodyPr/>
          <a:lstStyle/>
          <a:p>
            <a:pPr algn="ctr"/>
            <a:r>
              <a:rPr lang="sr-Cyrl-CS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Задатак</a:t>
            </a:r>
            <a:endParaRPr lang="x-none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839816"/>
          </a:xfrm>
        </p:spPr>
        <p:txBody>
          <a:bodyPr>
            <a:normAutofit/>
          </a:bodyPr>
          <a:lstStyle/>
          <a:p>
            <a:pPr marL="420624" lvl="0" indent="-384048" algn="just">
              <a:buClr>
                <a:schemeClr val="tx1"/>
              </a:buClr>
              <a:buSzPct val="100000"/>
              <a:buFont typeface="Arial" pitchFamily="34" charset="0"/>
              <a:buChar char="•"/>
            </a:pP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За инсталацију на слици извршити прорачун струја кратког споја.</a:t>
            </a:r>
          </a:p>
          <a:p>
            <a:pPr marL="420624" lvl="0" indent="-384048" algn="just">
              <a:buClr>
                <a:schemeClr val="tx1"/>
              </a:buClr>
              <a:buSzPct val="100000"/>
              <a:buFont typeface="Arial" pitchFamily="34" charset="0"/>
              <a:buChar char="•"/>
            </a:pP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Извршити проверу загревања проводника при кратком споју и проверу прекидне моћи, тј. изабрати заштитне компоненте које могу да прекину струје кратког споја.</a:t>
            </a:r>
            <a:endParaRPr lang="sr-Latn-CS" sz="2400" dirty="0" smtClean="0">
              <a:latin typeface="Arial" pitchFamily="34" charset="0"/>
              <a:cs typeface="Arial" pitchFamily="34" charset="0"/>
            </a:endParaRPr>
          </a:p>
          <a:p>
            <a:pPr marL="420624" indent="-384048" algn="just">
              <a:buClr>
                <a:schemeClr val="tx1"/>
              </a:buClr>
              <a:buSzPct val="100000"/>
              <a:buFont typeface="Arial" pitchFamily="34" charset="0"/>
              <a:buChar char="•"/>
            </a:pP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Провера се врши за потпуно напуњене батерије капацитета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100Ah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, 500Ah i 2500Ah,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при напону од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27,72V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, као и за батерију капацитета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 2500Ah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, при напону од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13.86V </a:t>
            </a:r>
            <a:endParaRPr lang="sr-Latn-CS" sz="2000" b="1" dirty="0" smtClean="0">
              <a:latin typeface="Arial" pitchFamily="34" charset="0"/>
              <a:cs typeface="Arial" pitchFamily="34" charset="0"/>
            </a:endParaRPr>
          </a:p>
          <a:p>
            <a:pPr marL="420624" indent="-384048" algn="just">
              <a:buClr>
                <a:schemeClr val="tx1">
                  <a:lumMod val="95000"/>
                  <a:lumOff val="5000"/>
                </a:schemeClr>
              </a:buClr>
              <a:buSzPct val="100000"/>
              <a:buFont typeface="Arial" pitchFamily="34" charset="0"/>
              <a:buChar char="•"/>
            </a:pP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Провере извршити и за празне батерије, када струја кратког споја износи 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60</a:t>
            </a:r>
            <a:r>
              <a:rPr lang="sr-Latn-CS" sz="2000" b="1" dirty="0" smtClean="0">
                <a:latin typeface="Arial" pitchFamily="34" charset="0"/>
                <a:cs typeface="Arial" pitchFamily="34" charset="0"/>
              </a:rPr>
              <a:t>% </a:t>
            </a: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струје које се има при потпуно напуњеној батерији</a:t>
            </a:r>
          </a:p>
          <a:p>
            <a:pPr marL="420624" indent="-384048" algn="just">
              <a:buClr>
                <a:schemeClr val="tx1"/>
              </a:buClr>
              <a:buSzPct val="100000"/>
              <a:buFont typeface="Arial" pitchFamily="34" charset="0"/>
              <a:buChar char="•"/>
            </a:pPr>
            <a:r>
              <a:rPr lang="sr-Cyrl-CS" sz="2000" b="1" dirty="0" smtClean="0">
                <a:latin typeface="Arial" pitchFamily="34" charset="0"/>
                <a:cs typeface="Arial" pitchFamily="34" charset="0"/>
              </a:rPr>
              <a:t>Проверити загревање проводника и дозвољену вредност топлотног импулса за бакарне проводнике са изолацијом од умреженог полиетеилена</a:t>
            </a:r>
            <a:endParaRPr lang="sr-Latn-CS" sz="2000" b="1" dirty="0" smtClean="0">
              <a:latin typeface="Arial" pitchFamily="34" charset="0"/>
              <a:cs typeface="Arial" pitchFamily="34" charset="0"/>
            </a:endParaRPr>
          </a:p>
          <a:p>
            <a:pPr marL="2137410" lvl="6" indent="-400050" algn="just">
              <a:buClr>
                <a:srgbClr val="7030A0"/>
              </a:buClr>
              <a:buFont typeface="+mj-lt"/>
              <a:buAutoNum type="romanUcPeriod"/>
            </a:pPr>
            <a:endParaRPr lang="sr-Latn-CS" sz="2400" b="1" i="1" dirty="0" smtClean="0">
              <a:latin typeface="+mj-lt"/>
            </a:endParaRPr>
          </a:p>
          <a:p>
            <a:pPr marL="2137410" lvl="6" indent="-400050" algn="just">
              <a:buClr>
                <a:srgbClr val="7030A0"/>
              </a:buClr>
              <a:buFont typeface="+mj-lt"/>
              <a:buAutoNum type="romanUcPeriod"/>
            </a:pPr>
            <a:endParaRPr lang="sr-Latn-CS" sz="2400" b="1" i="1" dirty="0" smtClean="0">
              <a:latin typeface="+mj-lt"/>
            </a:endParaRPr>
          </a:p>
          <a:p>
            <a:pPr algn="just">
              <a:buNone/>
            </a:pPr>
            <a:endParaRPr lang="x-none" b="1" i="1" dirty="0" smtClean="0">
              <a:latin typeface="+mj-lt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6019800"/>
            <a:ext cx="2276475" cy="600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2859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305800" cy="685800"/>
          </a:xfrm>
        </p:spPr>
        <p:txBody>
          <a:bodyPr>
            <a:noAutofit/>
          </a:bodyPr>
          <a:lstStyle/>
          <a:p>
            <a:pPr algn="ctr"/>
            <a:r>
              <a:rPr lang="sr-Cyrl-CS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Закључак</a:t>
            </a:r>
            <a:endParaRPr lang="en-US" sz="4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1905000"/>
            <a:ext cx="8305800" cy="685800"/>
          </a:xfrm>
          <a:prstGeom prst="rect">
            <a:avLst/>
          </a:prstGeom>
        </p:spPr>
        <p:txBody>
          <a:bodyPr vert="horz" lIns="0" tIns="4572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09600" y="4038600"/>
            <a:ext cx="8305800" cy="281940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 algn="just">
              <a:buFont typeface="Arial" pitchFamily="34" charset="0"/>
              <a:buChar char="•"/>
            </a:pPr>
            <a:r>
              <a:rPr lang="sr-Latn-CS" sz="2000" dirty="0" smtClean="0"/>
              <a:t>  </a:t>
            </a:r>
            <a:r>
              <a:rPr lang="sr-Cyrl-CS" sz="2400" b="1" dirty="0" smtClean="0">
                <a:latin typeface="+mj-lt"/>
              </a:rPr>
              <a:t>Неки од пресека проводника, кроз које би пролазила струја квара, нису били добро димензионисани</a:t>
            </a:r>
            <a:r>
              <a:rPr lang="sr-Latn-CS" sz="2400" b="1" dirty="0" smtClean="0">
                <a:latin typeface="+mj-lt"/>
              </a:rPr>
              <a:t>, </a:t>
            </a:r>
            <a:r>
              <a:rPr lang="sr-Cyrl-CS" sz="2400" b="1" dirty="0" smtClean="0">
                <a:latin typeface="+mj-lt"/>
              </a:rPr>
              <a:t>па је било потребно кориговати пресеке тих провдника, који, након тога, задовољавају пропис са аспекта термичког напрезања.</a:t>
            </a:r>
            <a:endParaRPr lang="sr-Latn-CS" sz="2400" b="1" dirty="0" smtClean="0">
              <a:latin typeface="+mj-lt"/>
            </a:endParaRPr>
          </a:p>
          <a:p>
            <a:pPr lvl="0" algn="just"/>
            <a:endParaRPr lang="sr-Latn-CS" sz="2400" b="1" dirty="0" smtClean="0">
              <a:latin typeface="+mj-lt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sr-Latn-CS" sz="2400" b="1" dirty="0" smtClean="0">
                <a:latin typeface="+mj-lt"/>
              </a:rPr>
              <a:t>  </a:t>
            </a:r>
            <a:r>
              <a:rPr lang="sr-Cyrl-CS" sz="2400" b="1" dirty="0" smtClean="0">
                <a:latin typeface="+mj-lt"/>
              </a:rPr>
              <a:t>Понуђене карактеристике свих заштитних компоненти одговарају израчунатим вредностима струја кратког споја, тј. </a:t>
            </a:r>
            <a:r>
              <a:rPr lang="sr-Cyrl-CS" sz="2400" b="1" dirty="0" smtClean="0">
                <a:latin typeface="+mj-lt"/>
              </a:rPr>
              <a:t>п</a:t>
            </a:r>
            <a:r>
              <a:rPr lang="sr-Cyrl-CS" sz="2400" b="1" dirty="0" smtClean="0">
                <a:latin typeface="+mj-lt"/>
              </a:rPr>
              <a:t>рекидне моћи сваког од њих су веће од максималних вредности струја квара</a:t>
            </a:r>
            <a:r>
              <a:rPr lang="sr-Cyrl-CS" sz="2400" b="1" dirty="0" smtClean="0">
                <a:latin typeface="+mj-lt"/>
              </a:rPr>
              <a:t>.</a:t>
            </a:r>
            <a:endParaRPr lang="sr-Latn-CS" sz="2400" b="1" dirty="0" smtClean="0">
              <a:latin typeface="+mj-lt"/>
            </a:endParaRPr>
          </a:p>
          <a:p>
            <a:pPr lvl="0" algn="just"/>
            <a:endParaRPr lang="en-US" sz="2400" b="1" dirty="0" smtClean="0">
              <a:latin typeface="+mj-lt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sr-Latn-CS" sz="2400" b="1" dirty="0" smtClean="0">
                <a:latin typeface="+mj-lt"/>
              </a:rPr>
              <a:t>  </a:t>
            </a:r>
            <a:r>
              <a:rPr lang="sr-Cyrl-CS" sz="2400" b="1" dirty="0" smtClean="0">
                <a:latin typeface="+mj-lt"/>
              </a:rPr>
              <a:t>Дакле, поред корекција везаних за пресек проводника, других корекција није било</a:t>
            </a:r>
            <a:r>
              <a:rPr lang="sr-Latn-CS" sz="2400" b="1" dirty="0" smtClean="0">
                <a:latin typeface="+mj-lt"/>
              </a:rPr>
              <a:t>,</a:t>
            </a:r>
            <a:r>
              <a:rPr lang="sr-Cyrl-CS" sz="2400" b="1" dirty="0" smtClean="0">
                <a:latin typeface="+mj-lt"/>
              </a:rPr>
              <a:t> па је сада инсталација добро пројектована за задате кварове(уважавајући исправке)</a:t>
            </a:r>
            <a:r>
              <a:rPr lang="sr-Cyrl-CS" sz="2400" b="1" dirty="0" smtClean="0">
                <a:latin typeface="+mj-lt"/>
              </a:rPr>
              <a:t>, али није у потпуности проверена, јер би све претходно наведено  требало проверити за кварове на пасивним потрошачима</a:t>
            </a:r>
            <a:r>
              <a:rPr lang="sr-Latn-CS" sz="2400" b="1" dirty="0" smtClean="0">
                <a:latin typeface="+mj-lt"/>
              </a:rPr>
              <a:t> </a:t>
            </a:r>
            <a:endParaRPr lang="en-US" sz="2400" b="1" dirty="0" smtClean="0">
              <a:latin typeface="+mj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020312"/>
          </a:xfrm>
        </p:spPr>
        <p:txBody>
          <a:bodyPr>
            <a:normAutofit/>
          </a:bodyPr>
          <a:lstStyle/>
          <a:p>
            <a:pPr algn="ctr"/>
            <a:r>
              <a:rPr lang="sr-Cyrl-CS" sz="8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Хвала на пажњи</a:t>
            </a:r>
            <a:r>
              <a:rPr lang="sr-Latn-CS" sz="8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!!</a:t>
            </a:r>
            <a:endParaRPr lang="en-US" sz="8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Elbow Connector 3"/>
          <p:cNvCxnSpPr/>
          <p:nvPr/>
        </p:nvCxnSpPr>
        <p:spPr>
          <a:xfrm>
            <a:off x="1524000" y="41148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 rot="16200000" flipH="1">
            <a:off x="1790700" y="6057900"/>
            <a:ext cx="304800" cy="2286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>
            <a:off x="2057400" y="50292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/>
          <p:nvPr/>
        </p:nvCxnSpPr>
        <p:spPr>
          <a:xfrm>
            <a:off x="2590800" y="50292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>
            <a:off x="3124200" y="5029200"/>
            <a:ext cx="381000" cy="3048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828800" y="4572000"/>
            <a:ext cx="7620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Cyrl-CS" sz="1400" b="1" i="1" dirty="0" smtClean="0">
                <a:solidFill>
                  <a:srgbClr val="FF0000"/>
                </a:solidFill>
                <a:latin typeface="+mj-lt"/>
              </a:rPr>
              <a:t>Квар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3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6324600"/>
            <a:ext cx="838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Cyrl-CS" sz="1400" b="1" i="1" dirty="0" smtClean="0">
                <a:solidFill>
                  <a:srgbClr val="FF0000"/>
                </a:solidFill>
                <a:latin typeface="+mj-lt"/>
              </a:rPr>
              <a:t>Квар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2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0" y="4572000"/>
            <a:ext cx="838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Cyrl-CS" sz="1400" b="1" i="1" dirty="0" smtClean="0">
                <a:solidFill>
                  <a:srgbClr val="FF0000"/>
                </a:solidFill>
                <a:latin typeface="+mj-lt"/>
              </a:rPr>
              <a:t>Квар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5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62200" y="4572000"/>
            <a:ext cx="7620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Cyrl-CS" sz="1400" b="1" i="1" dirty="0" smtClean="0">
                <a:solidFill>
                  <a:srgbClr val="FF0000"/>
                </a:solidFill>
                <a:latin typeface="+mj-lt"/>
              </a:rPr>
              <a:t>Квар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95400" y="3733800"/>
            <a:ext cx="838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Cyrl-CS" sz="1400" b="1" i="1" dirty="0" smtClean="0">
                <a:solidFill>
                  <a:srgbClr val="FF0000"/>
                </a:solidFill>
                <a:latin typeface="+mj-lt"/>
              </a:rPr>
              <a:t>Квар</a:t>
            </a:r>
            <a:r>
              <a:rPr lang="en-US" sz="1400" b="1" i="1" dirty="0" smtClean="0">
                <a:solidFill>
                  <a:srgbClr val="FF0000"/>
                </a:solidFill>
                <a:latin typeface="+mj-lt"/>
              </a:rPr>
              <a:t> 1</a:t>
            </a:r>
            <a:endParaRPr lang="en-US" sz="1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1800" y="228600"/>
            <a:ext cx="3535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Једнополна 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DC </a:t>
            </a:r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шема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6781800" y="2590800"/>
            <a:ext cx="1952625" cy="1371600"/>
            <a:chOff x="6934200" y="2590800"/>
            <a:chExt cx="1952625" cy="1371600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34200" y="2590800"/>
              <a:ext cx="1952625" cy="13716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7162800" y="3505200"/>
              <a:ext cx="14478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12V, 100 Ah,3.4m</a:t>
              </a:r>
              <a:r>
                <a:rPr lang="el-GR" sz="1200" dirty="0" smtClean="0">
                  <a:latin typeface="+mj-lt"/>
                </a:rPr>
                <a:t>Ω</a:t>
              </a:r>
              <a:endParaRPr lang="en-US" sz="1200" dirty="0">
                <a:latin typeface="+mj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28600" y="2057400"/>
            <a:ext cx="6419833" cy="4412522"/>
            <a:chOff x="228600" y="2521678"/>
            <a:chExt cx="6419833" cy="4412522"/>
          </a:xfrm>
        </p:grpSpPr>
        <p:grpSp>
          <p:nvGrpSpPr>
            <p:cNvPr id="10" name="Group 9"/>
            <p:cNvGrpSpPr/>
            <p:nvPr/>
          </p:nvGrpSpPr>
          <p:grpSpPr>
            <a:xfrm>
              <a:off x="228600" y="2521678"/>
              <a:ext cx="6419833" cy="4412522"/>
              <a:chOff x="1447800" y="2133600"/>
              <a:chExt cx="6419833" cy="4412522"/>
            </a:xfrm>
          </p:grpSpPr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447800" y="2133600"/>
                <a:ext cx="6419833" cy="441252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3581400" y="2819400"/>
                <a:ext cx="1828800" cy="338554"/>
              </a:xfrm>
              <a:prstGeom prst="rect">
                <a:avLst/>
              </a:prstGeom>
              <a:solidFill>
                <a:srgbClr val="7030A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+mj-lt"/>
                  </a:rPr>
                  <a:t>24V, 100 Ah, 6,8m</a:t>
                </a:r>
                <a:r>
                  <a:rPr lang="el-GR" sz="1600" dirty="0" smtClean="0">
                    <a:latin typeface="+mj-lt"/>
                  </a:rPr>
                  <a:t>Ω</a:t>
                </a:r>
                <a:endParaRPr lang="en-US" sz="1600" dirty="0">
                  <a:latin typeface="+mj-lt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5257800" y="6096000"/>
                <a:ext cx="2133600" cy="338554"/>
              </a:xfrm>
              <a:prstGeom prst="rect">
                <a:avLst/>
              </a:prstGeom>
              <a:solidFill>
                <a:srgbClr val="7030A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+mj-lt"/>
                  </a:rPr>
                  <a:t>24V, 2500 Ah, 0.272m</a:t>
                </a:r>
                <a:r>
                  <a:rPr lang="el-GR" sz="1600" dirty="0" smtClean="0">
                    <a:latin typeface="+mj-lt"/>
                  </a:rPr>
                  <a:t>Ω</a:t>
                </a:r>
                <a:endParaRPr lang="en-US" sz="1600" dirty="0">
                  <a:latin typeface="+mj-lt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905000" y="6096000"/>
                <a:ext cx="1981200" cy="338554"/>
              </a:xfrm>
              <a:prstGeom prst="rect">
                <a:avLst/>
              </a:prstGeom>
              <a:solidFill>
                <a:srgbClr val="7030A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+mj-lt"/>
                  </a:rPr>
                  <a:t>24V, 500 Ah, 1.36m</a:t>
                </a:r>
                <a:r>
                  <a:rPr lang="el-GR" sz="1600" dirty="0" smtClean="0">
                    <a:latin typeface="+mj-lt"/>
                  </a:rPr>
                  <a:t>Ω</a:t>
                </a:r>
                <a:endParaRPr lang="en-US" sz="1600" dirty="0">
                  <a:latin typeface="+mj-lt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2819400" y="6103078"/>
              <a:ext cx="3048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5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819400" y="4807678"/>
              <a:ext cx="3048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2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172200" y="4807678"/>
              <a:ext cx="3048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2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819400" y="4121878"/>
              <a:ext cx="3048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1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172200" y="4121878"/>
              <a:ext cx="3048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1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096000" y="6103078"/>
              <a:ext cx="381000" cy="27699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+mj-lt"/>
                </a:rPr>
                <a:t>25</a:t>
              </a:r>
              <a:endParaRPr lang="en-US" sz="1200" dirty="0">
                <a:latin typeface="+mj-lt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781800" y="4724400"/>
            <a:ext cx="2133600" cy="1590675"/>
            <a:chOff x="6858000" y="4343400"/>
            <a:chExt cx="2133600" cy="1590675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858000" y="4343400"/>
              <a:ext cx="1952625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858000" y="5105400"/>
              <a:ext cx="1952625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grpSp>
          <p:nvGrpSpPr>
            <p:cNvPr id="45" name="Group 44"/>
            <p:cNvGrpSpPr/>
            <p:nvPr/>
          </p:nvGrpSpPr>
          <p:grpSpPr>
            <a:xfrm>
              <a:off x="7010400" y="4495800"/>
              <a:ext cx="1981200" cy="1419999"/>
              <a:chOff x="7010400" y="4495800"/>
              <a:chExt cx="1981200" cy="1419999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 rot="5400000">
                <a:off x="6592094" y="5372100"/>
                <a:ext cx="837406" cy="794"/>
              </a:xfrm>
              <a:prstGeom prst="line">
                <a:avLst/>
              </a:prstGeom>
              <a:ln w="28575">
                <a:solidFill>
                  <a:srgbClr val="7030A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8153797" y="5333603"/>
                <a:ext cx="762000" cy="794"/>
              </a:xfrm>
              <a:prstGeom prst="line">
                <a:avLst/>
              </a:prstGeom>
              <a:ln w="28575">
                <a:solidFill>
                  <a:srgbClr val="7030A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/>
              <p:cNvSpPr txBox="1"/>
              <p:nvPr/>
            </p:nvSpPr>
            <p:spPr>
              <a:xfrm>
                <a:off x="7010400" y="5638800"/>
                <a:ext cx="1600200" cy="276999"/>
              </a:xfrm>
              <a:prstGeom prst="rect">
                <a:avLst/>
              </a:prstGeom>
              <a:solidFill>
                <a:srgbClr val="7030A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latin typeface="+mj-lt"/>
                  </a:rPr>
                  <a:t>12V,2500 Ah,0.136m</a:t>
                </a:r>
                <a:r>
                  <a:rPr lang="el-GR" sz="1200" dirty="0" smtClean="0">
                    <a:latin typeface="+mj-lt"/>
                  </a:rPr>
                  <a:t>Ω</a:t>
                </a:r>
                <a:endParaRPr lang="en-US" sz="1200" dirty="0">
                  <a:latin typeface="+mj-lt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8610600" y="4495800"/>
                <a:ext cx="304800" cy="276999"/>
              </a:xfrm>
              <a:prstGeom prst="rect">
                <a:avLst/>
              </a:prstGeom>
              <a:solidFill>
                <a:srgbClr val="7030A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latin typeface="+mj-lt"/>
                  </a:rPr>
                  <a:t>1</a:t>
                </a: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8610600" y="5410200"/>
                <a:ext cx="381000" cy="276999"/>
              </a:xfrm>
              <a:prstGeom prst="rect">
                <a:avLst/>
              </a:prstGeom>
              <a:solidFill>
                <a:srgbClr val="7030A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latin typeface="+mj-lt"/>
                  </a:rPr>
                  <a:t>25</a:t>
                </a:r>
                <a:endParaRPr lang="en-US" sz="1200" dirty="0">
                  <a:latin typeface="+mj-lt"/>
                </a:endParaRPr>
              </a:p>
            </p:txBody>
          </p:sp>
        </p:grpSp>
      </p:grpSp>
      <p:sp>
        <p:nvSpPr>
          <p:cNvPr id="49" name="TextBox 48"/>
          <p:cNvSpPr txBox="1"/>
          <p:nvPr/>
        </p:nvSpPr>
        <p:spPr>
          <a:xfrm>
            <a:off x="6781800" y="2133600"/>
            <a:ext cx="198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1600" dirty="0" smtClean="0">
                <a:latin typeface="Arial" pitchFamily="34" charset="0"/>
                <a:cs typeface="Arial" pitchFamily="34" charset="0"/>
              </a:rPr>
              <a:t>Основна јединица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85800" y="533400"/>
            <a:ext cx="8001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5000" b="1" i="1" dirty="0" smtClean="0">
                <a:latin typeface="Arial" pitchFamily="34" charset="0"/>
                <a:cs typeface="Arial" pitchFamily="34" charset="0"/>
              </a:rPr>
              <a:t>Формирање батерија</a:t>
            </a:r>
            <a:endParaRPr lang="en-US" sz="5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00200" y="2057400"/>
            <a:ext cx="304800" cy="338554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j-lt"/>
              </a:rPr>
              <a:t>a</a:t>
            </a:r>
            <a:endParaRPr lang="en-US" sz="1600" dirty="0"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4800" y="3429000"/>
            <a:ext cx="304800" cy="276999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b</a:t>
            </a:r>
            <a:endParaRPr lang="en-US" sz="1200" dirty="0"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05200" y="3352800"/>
            <a:ext cx="304800" cy="338554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j-lt"/>
              </a:rPr>
              <a:t>c</a:t>
            </a:r>
            <a:endParaRPr lang="en-US" sz="1600" dirty="0"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81800" y="4648200"/>
            <a:ext cx="304800" cy="276999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d</a:t>
            </a:r>
            <a:endParaRPr lang="en-US" sz="1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362200" y="228600"/>
            <a:ext cx="3820456" cy="2042160"/>
            <a:chOff x="868680" y="1088390"/>
            <a:chExt cx="3407847" cy="2042160"/>
          </a:xfrm>
        </p:grpSpPr>
        <p:cxnSp>
          <p:nvCxnSpPr>
            <p:cNvPr id="2" name="Straight Connector 1"/>
            <p:cNvCxnSpPr/>
            <p:nvPr/>
          </p:nvCxnSpPr>
          <p:spPr>
            <a:xfrm>
              <a:off x="868680" y="2277110"/>
              <a:ext cx="67056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17"/>
            <p:cNvGrpSpPr/>
            <p:nvPr/>
          </p:nvGrpSpPr>
          <p:grpSpPr>
            <a:xfrm>
              <a:off x="1013460" y="1088390"/>
              <a:ext cx="3263067" cy="2042160"/>
              <a:chOff x="1013460" y="1088390"/>
              <a:chExt cx="3263067" cy="2042160"/>
            </a:xfrm>
          </p:grpSpPr>
          <p:cxnSp>
            <p:nvCxnSpPr>
              <p:cNvPr id="3" name="Straight Connector 2"/>
              <p:cNvCxnSpPr/>
              <p:nvPr/>
            </p:nvCxnSpPr>
            <p:spPr>
              <a:xfrm>
                <a:off x="1013460" y="2467610"/>
                <a:ext cx="35052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Connector 3"/>
              <p:cNvCxnSpPr/>
              <p:nvPr/>
            </p:nvCxnSpPr>
            <p:spPr>
              <a:xfrm flipV="1">
                <a:off x="1173480" y="1621790"/>
                <a:ext cx="0" cy="65532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/>
              <p:cNvCxnSpPr/>
              <p:nvPr/>
            </p:nvCxnSpPr>
            <p:spPr>
              <a:xfrm>
                <a:off x="1173480" y="1621790"/>
                <a:ext cx="86106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ectangle 5"/>
              <p:cNvSpPr/>
              <p:nvPr/>
            </p:nvSpPr>
            <p:spPr>
              <a:xfrm>
                <a:off x="2034540" y="1477010"/>
                <a:ext cx="617220" cy="251460"/>
              </a:xfrm>
              <a:prstGeom prst="rect">
                <a:avLst/>
              </a:prstGeom>
              <a:noFill/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x-none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3162300" y="1477010"/>
                <a:ext cx="617220" cy="251460"/>
              </a:xfrm>
              <a:prstGeom prst="rect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x-none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651760" y="1621790"/>
                <a:ext cx="51054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flipV="1">
                <a:off x="1165860" y="2475230"/>
                <a:ext cx="0" cy="65532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1165860" y="3122930"/>
                <a:ext cx="3101340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11" name="Straight Connector 10"/>
              <p:cNvCxnSpPr/>
              <p:nvPr/>
            </p:nvCxnSpPr>
            <p:spPr>
              <a:xfrm flipV="1">
                <a:off x="4267200" y="1621790"/>
                <a:ext cx="0" cy="150114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3787140" y="1614170"/>
                <a:ext cx="489387" cy="0"/>
              </a:xfrm>
              <a:prstGeom prst="line">
                <a:avLst/>
              </a:prstGeom>
              <a:noFill/>
              <a:ln w="3810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  <p:sp>
            <p:nvSpPr>
              <p:cNvPr id="13" name="Text Box 2"/>
              <p:cNvSpPr txBox="1">
                <a:spLocks noChangeArrowheads="1"/>
              </p:cNvSpPr>
              <p:nvPr/>
            </p:nvSpPr>
            <p:spPr bwMode="auto">
              <a:xfrm>
                <a:off x="2034540" y="1096010"/>
                <a:ext cx="533400" cy="373380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x-none" sz="1800" b="1" i="1">
                    <a:solidFill>
                      <a:srgbClr val="00B050"/>
                    </a:solidFill>
                    <a:effectLst/>
                    <a:latin typeface="Calibri"/>
                    <a:ea typeface="Calibri"/>
                    <a:cs typeface="Times New Roman"/>
                  </a:rPr>
                  <a:t>R</a:t>
                </a:r>
                <a:r>
                  <a:rPr lang="x-none" sz="1800" b="1" i="1" baseline="-25000">
                    <a:solidFill>
                      <a:srgbClr val="00B050"/>
                    </a:solidFill>
                    <a:effectLst/>
                    <a:latin typeface="Calibri"/>
                    <a:ea typeface="Calibri"/>
                    <a:cs typeface="Times New Roman"/>
                  </a:rPr>
                  <a:t>b</a:t>
                </a:r>
                <a:endParaRPr lang="x-none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4" name="Text Box 2"/>
              <p:cNvSpPr txBox="1">
                <a:spLocks noChangeArrowheads="1"/>
              </p:cNvSpPr>
              <p:nvPr/>
            </p:nvSpPr>
            <p:spPr bwMode="auto">
              <a:xfrm>
                <a:off x="3162300" y="1088390"/>
                <a:ext cx="533400" cy="388620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x-none" sz="1800" b="1" i="1">
                    <a:solidFill>
                      <a:srgbClr val="00B050"/>
                    </a:solidFill>
                    <a:effectLst/>
                    <a:latin typeface="Calibri"/>
                    <a:ea typeface="Calibri"/>
                    <a:cs typeface="Times New Roman"/>
                  </a:rPr>
                  <a:t>R</a:t>
                </a:r>
                <a:r>
                  <a:rPr lang="x-none" sz="1800" b="1" i="1" baseline="-25000">
                    <a:solidFill>
                      <a:srgbClr val="00B050"/>
                    </a:solidFill>
                    <a:effectLst/>
                    <a:latin typeface="Calibri"/>
                    <a:ea typeface="Calibri"/>
                    <a:cs typeface="Times New Roman"/>
                  </a:rPr>
                  <a:t>os</a:t>
                </a:r>
                <a:endParaRPr lang="x-none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14400" y="0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2400" b="1" i="1" dirty="0" smtClean="0">
                <a:latin typeface="Arial" pitchFamily="34" charset="0"/>
                <a:cs typeface="Arial" pitchFamily="34" charset="0"/>
              </a:rPr>
              <a:t>КВАР 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sr-Cyrl-CS" sz="2400" b="1" dirty="0" smtClean="0">
                <a:latin typeface="Arial" pitchFamily="34" charset="0"/>
                <a:cs typeface="Arial" pitchFamily="34" charset="0"/>
              </a:rPr>
              <a:t>на почетку батеријског вода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) 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609600" y="2362200"/>
          <a:ext cx="8001000" cy="21031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67000"/>
                <a:gridCol w="2667000"/>
                <a:gridCol w="2667000"/>
              </a:tblGrid>
              <a:tr h="463826"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Конфигурација батерије</a:t>
                      </a:r>
                      <a:endParaRPr lang="en-US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Струја квара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пуна батерија)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[ A ]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Струја квара 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sr-Cyrl-CS" dirty="0" smtClean="0">
                          <a:latin typeface="Arial" pitchFamily="34" charset="0"/>
                          <a:cs typeface="Arial" pitchFamily="34" charset="0"/>
                        </a:rPr>
                        <a:t>празна батерија</a:t>
                      </a:r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  <a:r>
                        <a:rPr kumimoji="0" lang="en-US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[ A ]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6504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a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374</a:t>
                      </a:r>
                      <a:r>
                        <a:rPr lang="sr-Cyrl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6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224</a:t>
                      </a:r>
                      <a:r>
                        <a:rPr lang="sr-Cyrl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8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26504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b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14143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8486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26504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c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31789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19073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26504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d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1883</a:t>
                      </a:r>
                      <a:r>
                        <a:rPr lang="sr-Cyrl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2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1129</a:t>
                      </a:r>
                      <a:r>
                        <a:rPr lang="sr-Cyrl-CS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9</a:t>
                      </a:r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609600" y="4549676"/>
            <a:ext cx="8229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CS" b="1" dirty="0" smtClean="0">
                <a:latin typeface="+mj-lt"/>
              </a:rPr>
              <a:t> </a:t>
            </a:r>
            <a:r>
              <a:rPr lang="sr-Cyrl-CS" b="1" dirty="0" smtClean="0">
                <a:latin typeface="Arial" pitchFamily="34" charset="0"/>
                <a:cs typeface="Arial" pitchFamily="34" charset="0"/>
              </a:rPr>
              <a:t>Изабрани  топљиви  осигурач,  номиналне  струје  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125 A</a:t>
            </a:r>
            <a:r>
              <a:rPr lang="sr-Cyrl-CS" b="1" noProof="1" smtClean="0">
                <a:latin typeface="Arial" pitchFamily="34" charset="0"/>
                <a:cs typeface="Arial" pitchFamily="34" charset="0"/>
              </a:rPr>
              <a:t>,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b="1" noProof="1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b="1" dirty="0" smtClean="0">
                <a:latin typeface="Arial" pitchFamily="34" charset="0"/>
                <a:cs typeface="Arial" pitchFamily="34" charset="0"/>
              </a:rPr>
              <a:t>одсеца  све струје  кратког споја, чије су вредности преко 1.5 кА, што је случај са свим вредностима струја које смо добили.</a:t>
            </a:r>
            <a:endParaRPr lang="sr-Latn-C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CS" b="1" noProof="1" smtClean="0">
                <a:latin typeface="Arial" pitchFamily="34" charset="0"/>
                <a:cs typeface="Arial" pitchFamily="34" charset="0"/>
              </a:rPr>
              <a:t>Максимална струја квара је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32 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k</a:t>
            </a:r>
            <a:r>
              <a:rPr lang="sr-Cyrl-CS" b="1" noProof="1" smtClean="0">
                <a:latin typeface="Arial" pitchFamily="34" charset="0"/>
                <a:cs typeface="Arial" pitchFamily="34" charset="0"/>
              </a:rPr>
              <a:t>А, за пуну батерију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,</a:t>
            </a:r>
            <a:r>
              <a:rPr lang="sr-Cyrl-CS" b="1" noProof="1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b="1" noProof="1" smtClean="0">
                <a:latin typeface="Arial" pitchFamily="34" charset="0"/>
                <a:cs typeface="Arial" pitchFamily="34" charset="0"/>
              </a:rPr>
              <a:t>а прекидна моћ изабраног осигурача је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100 kA </a:t>
            </a:r>
            <a:r>
              <a:rPr lang="sr-Cyrl-CS" b="1" noProof="1" smtClean="0">
                <a:latin typeface="Arial" pitchFamily="34" charset="0"/>
                <a:cs typeface="Arial" pitchFamily="34" charset="0"/>
              </a:rPr>
              <a:t>, те је он, у том погледу, добро изабран.</a:t>
            </a:r>
            <a:endParaRPr lang="sr-Latn-CS" b="1" noProof="1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CS" b="1" noProof="1" smtClean="0">
                <a:latin typeface="Arial" pitchFamily="34" charset="0"/>
                <a:cs typeface="Arial" pitchFamily="34" charset="0"/>
              </a:rPr>
              <a:t>Максималну струју квара (32 кА) осигурач ће одсећи на вредност од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12 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kA,</a:t>
            </a:r>
            <a:r>
              <a:rPr lang="sr-Cyrl-CS" b="1" noProof="1" smtClean="0">
                <a:latin typeface="Arial" pitchFamily="34" charset="0"/>
                <a:cs typeface="Arial" pitchFamily="34" charset="0"/>
              </a:rPr>
              <a:t> за време од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10 </a:t>
            </a:r>
            <a:r>
              <a:rPr lang="sr-Latn-CS" b="1" noProof="1" smtClean="0">
                <a:latin typeface="Arial" pitchFamily="34" charset="0"/>
                <a:cs typeface="Arial" pitchFamily="34" charset="0"/>
              </a:rPr>
              <a:t>ms</a:t>
            </a:r>
            <a:r>
              <a:rPr lang="sr-Cyrl-CS" b="1" noProof="1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b="1" noProof="1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b="1" noProof="1" smtClean="0">
                <a:latin typeface="Arial" pitchFamily="34" charset="0"/>
                <a:cs typeface="Arial" pitchFamily="34" charset="0"/>
              </a:rPr>
              <a:t>па израчунати топлотни импулс не задовољава пропис.Стога ћемо изабрати проводнике већег пресека.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4114800" y="3733800"/>
            <a:ext cx="991394" cy="382588"/>
            <a:chOff x="4191000" y="4343400"/>
            <a:chExt cx="991394" cy="382588"/>
          </a:xfrm>
        </p:grpSpPr>
        <p:cxnSp>
          <p:nvCxnSpPr>
            <p:cNvPr id="25" name="Straight Connector 24"/>
            <p:cNvCxnSpPr/>
            <p:nvPr/>
          </p:nvCxnSpPr>
          <p:spPr>
            <a:xfrm>
              <a:off x="4191000" y="4343400"/>
              <a:ext cx="9906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5400000" flipH="1" flipV="1">
              <a:off x="4001294" y="4533106"/>
              <a:ext cx="3810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 flipH="1" flipV="1">
              <a:off x="4991100" y="4533900"/>
              <a:ext cx="3810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4191000" y="4724400"/>
              <a:ext cx="9906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1981200" y="12954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dirty="0" smtClean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E</a:t>
            </a:r>
            <a:endParaRPr lang="x-none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2286000" y="990600"/>
            <a:ext cx="53340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b="1" i="1" dirty="0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+</a:t>
            </a:r>
            <a:endParaRPr lang="x-none" sz="20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5791994" y="1370806"/>
            <a:ext cx="1066800" cy="1588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6477000" y="12192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CS" sz="2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I</a:t>
            </a:r>
            <a:r>
              <a:rPr lang="sr-Latn-CS" sz="1400" b="1" i="1" noProof="1" smtClean="0">
                <a:solidFill>
                  <a:srgbClr val="00B050"/>
                </a:solidFill>
                <a:effectLst/>
                <a:latin typeface="Calibri"/>
                <a:ea typeface="Calibri"/>
                <a:cs typeface="Times New Roman"/>
              </a:rPr>
              <a:t>k</a:t>
            </a:r>
            <a:endParaRPr lang="sr-Latn-CS" sz="2400" b="1" i="1" noProof="1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10400" y="12954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112" tIns="914112" rIns="914112" bIns="914112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*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8477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4510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0600" y="0"/>
            <a:ext cx="708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b="1" dirty="0" smtClean="0">
                <a:latin typeface="Arial" pitchFamily="34" charset="0"/>
                <a:cs typeface="Arial" pitchFamily="34" charset="0"/>
              </a:rPr>
              <a:t>Карактеристика високоучиског топљивог осигурача </a:t>
            </a:r>
            <a:r>
              <a:rPr lang="sr-Latn-CS" b="1" dirty="0" smtClean="0">
                <a:latin typeface="Arial" pitchFamily="34" charset="0"/>
                <a:cs typeface="Arial" pitchFamily="34" charset="0"/>
              </a:rPr>
              <a:t>NV/NH </a:t>
            </a:r>
            <a:r>
              <a:rPr lang="sr-Latn-CS" b="1" dirty="0" smtClean="0">
                <a:latin typeface="Arial" pitchFamily="34" charset="0"/>
                <a:cs typeface="Arial" pitchFamily="34" charset="0"/>
              </a:rPr>
              <a:t>gF </a:t>
            </a:r>
            <a:r>
              <a:rPr lang="sr-Cyrl-CS" b="1" dirty="0" smtClean="0">
                <a:latin typeface="Arial" pitchFamily="34" charset="0"/>
                <a:cs typeface="Arial" pitchFamily="34" charset="0"/>
              </a:rPr>
              <a:t>за номинални напон од</a:t>
            </a:r>
            <a:r>
              <a:rPr lang="sr-Latn-C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b="1" dirty="0" smtClean="0">
                <a:latin typeface="Arial" pitchFamily="34" charset="0"/>
                <a:cs typeface="Arial" pitchFamily="34" charset="0"/>
              </a:rPr>
              <a:t>125A</a:t>
            </a:r>
          </a:p>
          <a:p>
            <a:endParaRPr lang="en-US" dirty="0"/>
          </a:p>
        </p:txBody>
      </p:sp>
      <p:grpSp>
        <p:nvGrpSpPr>
          <p:cNvPr id="2" name="Group 8"/>
          <p:cNvGrpSpPr/>
          <p:nvPr/>
        </p:nvGrpSpPr>
        <p:grpSpPr>
          <a:xfrm>
            <a:off x="914400" y="609600"/>
            <a:ext cx="7162800" cy="6019800"/>
            <a:chOff x="0" y="457200"/>
            <a:chExt cx="5791200" cy="5334000"/>
          </a:xfrm>
        </p:grpSpPr>
        <p:pic>
          <p:nvPicPr>
            <p:cNvPr id="24577" name="Picture 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457200"/>
              <a:ext cx="5791200" cy="5334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4578" name="AutoShape 2"/>
            <p:cNvSpPr>
              <a:spLocks noChangeShapeType="1"/>
            </p:cNvSpPr>
            <p:nvPr/>
          </p:nvSpPr>
          <p:spPr bwMode="auto">
            <a:xfrm flipV="1">
              <a:off x="4895850" y="1924050"/>
              <a:ext cx="9525" cy="3362325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79" name="AutoShape 3"/>
            <p:cNvSpPr>
              <a:spLocks noChangeShapeType="1"/>
            </p:cNvSpPr>
            <p:nvPr/>
          </p:nvSpPr>
          <p:spPr bwMode="auto">
            <a:xfrm flipH="1">
              <a:off x="1285875" y="1924050"/>
              <a:ext cx="3609975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 flipV="1">
            <a:off x="5181600" y="2057400"/>
            <a:ext cx="2514600" cy="7620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05600" y="60960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+mj-lt"/>
              </a:rPr>
              <a:t>32</a:t>
            </a:r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 k A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76400" y="21336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+mj-lt"/>
              </a:rPr>
              <a:t>12</a:t>
            </a:r>
            <a:r>
              <a:rPr lang="sr-Latn-CS" sz="1400" b="1" dirty="0" smtClean="0">
                <a:solidFill>
                  <a:srgbClr val="FF0000"/>
                </a:solidFill>
                <a:latin typeface="+mj-lt"/>
              </a:rPr>
              <a:t> k A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81600" y="6019800"/>
            <a:ext cx="6858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CS" sz="1400" b="1" dirty="0" smtClean="0">
                <a:solidFill>
                  <a:srgbClr val="7030A0"/>
                </a:solidFill>
                <a:latin typeface="+mj-lt"/>
              </a:rPr>
              <a:t>1.5 k A</a:t>
            </a:r>
            <a:endParaRPr lang="en-US" sz="14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14" name="AutoShape 2"/>
          <p:cNvSpPr>
            <a:spLocks noChangeShapeType="1"/>
          </p:cNvSpPr>
          <p:nvPr/>
        </p:nvSpPr>
        <p:spPr bwMode="auto">
          <a:xfrm flipV="1">
            <a:off x="5227315" y="2743200"/>
            <a:ext cx="45719" cy="3352800"/>
          </a:xfrm>
          <a:prstGeom prst="straightConnector1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1752600"/>
            <a:ext cx="9144000" cy="4495800"/>
          </a:xfrm>
          <a:prstGeom prst="rect">
            <a:avLst/>
          </a:prstGeom>
        </p:spPr>
        <p:txBody>
          <a:bodyPr vert="horz" lIns="0" tIns="45720" rIns="0" bIns="0" anchor="b">
            <a:normAutofit fontScale="70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sr-Latn-CS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sr-Latn-C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sr-Cyrl-CS" sz="3000" b="1" dirty="0" smtClean="0">
                <a:latin typeface="Arial" pitchFamily="34" charset="0"/>
                <a:ea typeface="+mj-ea"/>
                <a:cs typeface="Arial" pitchFamily="34" charset="0"/>
              </a:rPr>
              <a:t>Пошто дати проводник, са аспекта термичког напрезања, не задовољава пропис, потребно је изабрати проводник са већим попречним пресеком, који ће испунити прописане захтеве.</a:t>
            </a:r>
            <a:endParaRPr kumimoji="0" lang="sr-Latn-CS" sz="3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sr-Latn-CS" sz="3000" b="1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kumimoji="0" lang="sr-Latn-CS" sz="3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sr-Cyrl-CS" sz="3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Узима се први већи,</a:t>
            </a:r>
            <a:r>
              <a:rPr kumimoji="0" lang="sr-Cyrl-CS" sz="3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стандардом дефинисани,пресек-70</a:t>
            </a:r>
            <a:r>
              <a:rPr kumimoji="0" lang="sr-Latn-CS" sz="3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mm</a:t>
            </a:r>
            <a:r>
              <a:rPr lang="sr-Cyrl-CS" sz="3000" b="1" dirty="0" smtClean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sr-Cyrl-CS" sz="3000" b="1" dirty="0" smtClean="0">
                <a:latin typeface="Arial" pitchFamily="34" charset="0"/>
                <a:ea typeface="+mj-ea"/>
                <a:cs typeface="Arial" pitchFamily="34" charset="0"/>
              </a:rPr>
              <a:t>,који такође не испуњава услов, као ни 95 </a:t>
            </a:r>
            <a:r>
              <a:rPr lang="en-US" sz="3000" b="1" dirty="0" smtClean="0">
                <a:latin typeface="Arial" pitchFamily="34" charset="0"/>
                <a:ea typeface="+mj-ea"/>
                <a:cs typeface="Arial" pitchFamily="34" charset="0"/>
              </a:rPr>
              <a:t>mm</a:t>
            </a:r>
            <a:r>
              <a:rPr lang="sr-Cyrl-CS" sz="3000" b="1" dirty="0" smtClean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000" b="1" dirty="0" smtClean="0">
                <a:latin typeface="Arial" pitchFamily="34" charset="0"/>
                <a:ea typeface="+mj-ea"/>
                <a:cs typeface="Arial" pitchFamily="34" charset="0"/>
              </a:rPr>
              <a:t>.</a:t>
            </a:r>
            <a:r>
              <a:rPr lang="sr-Cyrl-CS" sz="3000" b="1" dirty="0" smtClean="0">
                <a:latin typeface="Arial" pitchFamily="34" charset="0"/>
                <a:ea typeface="+mj-ea"/>
                <a:cs typeface="Arial" pitchFamily="34" charset="0"/>
              </a:rPr>
              <a:t>Услов испуњава проводник пресека 120 </a:t>
            </a:r>
            <a:r>
              <a:rPr lang="en-US" sz="3000" b="1" dirty="0" smtClean="0">
                <a:latin typeface="Arial" pitchFamily="34" charset="0"/>
                <a:ea typeface="+mj-ea"/>
                <a:cs typeface="Arial" pitchFamily="34" charset="0"/>
              </a:rPr>
              <a:t>mm</a:t>
            </a:r>
            <a:r>
              <a:rPr lang="sr-Cyrl-CS" sz="3000" b="1" dirty="0" smtClean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sr-Cyrl-CS" sz="3000" b="1" dirty="0" smtClean="0">
                <a:latin typeface="Arial" pitchFamily="34" charset="0"/>
                <a:ea typeface="+mj-ea"/>
                <a:cs typeface="Arial" pitchFamily="34" charset="0"/>
              </a:rPr>
              <a:t>.</a:t>
            </a:r>
            <a:endParaRPr lang="en-US" sz="3200" dirty="0" smtClean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r-Cyrl-CS" sz="3000" b="1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sr-Cyrl-CS" sz="3000" b="1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r-Cyrl-CS" sz="3000" b="1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sr-Cyrl-CS" sz="3000" b="1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r-Latn-CS" sz="3000" b="1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3000" b="1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000" b="1" baseline="0" dirty="0" smtClean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sr-Cyrl-CS" sz="3000" b="1" baseline="0" dirty="0" smtClean="0">
                <a:latin typeface="Arial" pitchFamily="34" charset="0"/>
                <a:ea typeface="+mj-ea"/>
                <a:cs typeface="Arial" pitchFamily="34" charset="0"/>
              </a:rPr>
              <a:t>Овако изабран пресек проводника задовољава</a:t>
            </a:r>
            <a:r>
              <a:rPr lang="sr-Cyrl-CS" sz="3000" b="1" dirty="0" smtClean="0">
                <a:latin typeface="Arial" pitchFamily="34" charset="0"/>
                <a:ea typeface="+mj-ea"/>
                <a:cs typeface="Arial" pitchFamily="34" charset="0"/>
              </a:rPr>
              <a:t> пропис са аспекта термичког напрезања и надаље се прорачун врши са новоизабраним пресеком.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762" name="Picture 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476250" cy="285750"/>
          </a:xfrm>
          <a:prstGeom prst="rect">
            <a:avLst/>
          </a:prstGeom>
          <a:noFill/>
        </p:spPr>
      </p:pic>
      <p:sp>
        <p:nvSpPr>
          <p:cNvPr id="31764" name="Rectangle 20"/>
          <p:cNvSpPr>
            <a:spLocks noChangeArrowheads="1"/>
          </p:cNvSpPr>
          <p:nvPr/>
        </p:nvSpPr>
        <p:spPr bwMode="auto">
          <a:xfrm>
            <a:off x="0" y="742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6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7" name="Rectangle 23"/>
          <p:cNvSpPr>
            <a:spLocks noChangeArrowheads="1"/>
          </p:cNvSpPr>
          <p:nvPr/>
        </p:nvSpPr>
        <p:spPr bwMode="auto">
          <a:xfrm>
            <a:off x="0" y="1181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6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70" name="Rectangle 26"/>
          <p:cNvSpPr>
            <a:spLocks noChangeArrowheads="1"/>
          </p:cNvSpPr>
          <p:nvPr/>
        </p:nvSpPr>
        <p:spPr bwMode="auto">
          <a:xfrm>
            <a:off x="0" y="1181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1219200"/>
            <a:ext cx="5467350" cy="723900"/>
          </a:xfrm>
          <a:prstGeom prst="rect">
            <a:avLst/>
          </a:prstGeom>
          <a:noFill/>
        </p:spPr>
      </p:pic>
      <p:pic>
        <p:nvPicPr>
          <p:cNvPr id="31" name="Picture 2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4495800"/>
            <a:ext cx="5467350" cy="723900"/>
          </a:xfrm>
          <a:prstGeom prst="rect">
            <a:avLst/>
          </a:prstGeom>
          <a:noFill/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457200" y="990600"/>
            <a:ext cx="83058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8229600" y="2895600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3505200" y="3505200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6400800" y="3276600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305800" cy="3200400"/>
          </a:xfrm>
        </p:spPr>
        <p:txBody>
          <a:bodyPr anchor="t">
            <a:normAutofit/>
          </a:bodyPr>
          <a:lstStyle/>
          <a:p>
            <a:pPr algn="just"/>
            <a:r>
              <a:rPr lang="sr-Cyrl-C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Коефицијент </a:t>
            </a:r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r-Cyrl-C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sr-Cyrl-C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је дефинисан интернационалн</a:t>
            </a:r>
            <a:r>
              <a:rPr lang="sr-Cyrl-C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sr-Cyrl-C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 стандардом, усвојеним 1977. године, на следећи начин</a:t>
            </a:r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4600" y="0"/>
            <a:ext cx="4379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4000" b="1" dirty="0" smtClean="0">
                <a:latin typeface="Arial" pitchFamily="34" charset="0"/>
                <a:cs typeface="Arial" pitchFamily="34" charset="0"/>
              </a:rPr>
              <a:t>Коефицијент 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sr-Cyrl-CS" sz="4000" b="1" dirty="0" smtClean="0">
                <a:latin typeface="Arial" pitchFamily="34" charset="0"/>
                <a:cs typeface="Arial" pitchFamily="34" charset="0"/>
              </a:rPr>
              <a:t>к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”</a:t>
            </a: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60364-4-43-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752600"/>
            <a:ext cx="8318018" cy="3274701"/>
          </a:xfrm>
          <a:prstGeom prst="rect">
            <a:avLst/>
          </a:prstGeom>
        </p:spPr>
      </p:pic>
      <p:pic>
        <p:nvPicPr>
          <p:cNvPr id="5" name="Picture 4" descr="60364-4-43-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5019631"/>
            <a:ext cx="7924800" cy="183836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04088"/>
            <a:ext cx="8991600" cy="1143000"/>
          </a:xfrm>
        </p:spPr>
        <p:txBody>
          <a:bodyPr anchor="t">
            <a:normAutofit/>
          </a:bodyPr>
          <a:lstStyle/>
          <a:p>
            <a:pPr algn="just"/>
            <a:r>
              <a:rPr lang="sr-Cyrl-C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 промене његових вредности и дефиниције дошло је 20 година касније, 1997. године, на следећи начин:</a:t>
            </a:r>
            <a:endParaRPr lang="en-US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60364-4-43-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600200"/>
            <a:ext cx="9163601" cy="1676400"/>
          </a:xfrm>
          <a:prstGeom prst="rect">
            <a:avLst/>
          </a:prstGeom>
        </p:spPr>
      </p:pic>
      <p:pic>
        <p:nvPicPr>
          <p:cNvPr id="4" name="Picture 3" descr="60364-4-43-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3276600"/>
            <a:ext cx="7462963" cy="35814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1065</TotalTime>
  <Words>1203</Words>
  <Application>Microsoft Office PowerPoint</Application>
  <PresentationFormat>On-screen Show (4:3)</PresentationFormat>
  <Paragraphs>219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Flow</vt:lpstr>
      <vt:lpstr>Прорачун струја кратких спојева у инсталацијама DC струје </vt:lpstr>
      <vt:lpstr>Задатак</vt:lpstr>
      <vt:lpstr>Slide 3</vt:lpstr>
      <vt:lpstr>Slide 4</vt:lpstr>
      <vt:lpstr>Slide 5</vt:lpstr>
      <vt:lpstr>Slide 6</vt:lpstr>
      <vt:lpstr>Slide 7</vt:lpstr>
      <vt:lpstr>Коефицијент “к” је дефинисан интернационалним стандардом, усвојеним 1977. године, на следећи начин:</vt:lpstr>
      <vt:lpstr>До промене његових вредности и дефиниције дошло је 20 година касније, 1997. године, на следећи начин: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Карактеристика аутоматског прекидача S200, номиналне струје 63A и прекидне моћи 10kA, карактеристике D-K</vt:lpstr>
      <vt:lpstr>Закључак</vt:lpstr>
      <vt:lpstr>Хвала на пажњи!!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Proračun struje kratkaih spojeva u instalacijama DC struje</dc:title>
  <dc:creator>Backo</dc:creator>
  <cp:lastModifiedBy>Nikola</cp:lastModifiedBy>
  <cp:revision>122</cp:revision>
  <dcterms:created xsi:type="dcterms:W3CDTF">2011-11-14T12:54:30Z</dcterms:created>
  <dcterms:modified xsi:type="dcterms:W3CDTF">2012-12-05T22:26:49Z</dcterms:modified>
</cp:coreProperties>
</file>