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  <p:sldMasterId id="2147483744" r:id="rId2"/>
    <p:sldMasterId id="2147483756" r:id="rId3"/>
    <p:sldMasterId id="2147483768" r:id="rId4"/>
    <p:sldMasterId id="2147483780" r:id="rId5"/>
    <p:sldMasterId id="2147483792" r:id="rId6"/>
  </p:sldMasterIdLst>
  <p:sldIdLst>
    <p:sldId id="256" r:id="rId7"/>
    <p:sldId id="257" r:id="rId8"/>
    <p:sldId id="283" r:id="rId9"/>
    <p:sldId id="282" r:id="rId10"/>
    <p:sldId id="337" r:id="rId11"/>
    <p:sldId id="338" r:id="rId12"/>
    <p:sldId id="339" r:id="rId13"/>
    <p:sldId id="340" r:id="rId14"/>
    <p:sldId id="341" r:id="rId15"/>
    <p:sldId id="258" r:id="rId16"/>
    <p:sldId id="259" r:id="rId17"/>
    <p:sldId id="260" r:id="rId18"/>
    <p:sldId id="261" r:id="rId19"/>
    <p:sldId id="262" r:id="rId20"/>
    <p:sldId id="287" r:id="rId21"/>
    <p:sldId id="317" r:id="rId22"/>
    <p:sldId id="300" r:id="rId23"/>
    <p:sldId id="284" r:id="rId24"/>
    <p:sldId id="288" r:id="rId25"/>
    <p:sldId id="289" r:id="rId26"/>
    <p:sldId id="290" r:id="rId27"/>
    <p:sldId id="320" r:id="rId28"/>
    <p:sldId id="293" r:id="rId29"/>
    <p:sldId id="294" r:id="rId30"/>
    <p:sldId id="295" r:id="rId31"/>
    <p:sldId id="296" r:id="rId32"/>
    <p:sldId id="297" r:id="rId33"/>
    <p:sldId id="298" r:id="rId34"/>
    <p:sldId id="285" r:id="rId35"/>
    <p:sldId id="302" r:id="rId36"/>
    <p:sldId id="264" r:id="rId37"/>
    <p:sldId id="265" r:id="rId38"/>
    <p:sldId id="266" r:id="rId39"/>
    <p:sldId id="268" r:id="rId40"/>
    <p:sldId id="269" r:id="rId41"/>
    <p:sldId id="301" r:id="rId42"/>
    <p:sldId id="318" r:id="rId43"/>
    <p:sldId id="280" r:id="rId44"/>
    <p:sldId id="277" r:id="rId45"/>
    <p:sldId id="271" r:id="rId46"/>
    <p:sldId id="274" r:id="rId47"/>
    <p:sldId id="281" r:id="rId48"/>
    <p:sldId id="278" r:id="rId49"/>
    <p:sldId id="303" r:id="rId50"/>
    <p:sldId id="304" r:id="rId51"/>
    <p:sldId id="305" r:id="rId52"/>
    <p:sldId id="306" r:id="rId53"/>
    <p:sldId id="321" r:id="rId54"/>
    <p:sldId id="308" r:id="rId55"/>
    <p:sldId id="309" r:id="rId56"/>
    <p:sldId id="310" r:id="rId57"/>
    <p:sldId id="312" r:id="rId58"/>
    <p:sldId id="311" r:id="rId59"/>
    <p:sldId id="314" r:id="rId60"/>
    <p:sldId id="315" r:id="rId61"/>
    <p:sldId id="324" r:id="rId62"/>
    <p:sldId id="333" r:id="rId63"/>
    <p:sldId id="326" r:id="rId64"/>
    <p:sldId id="327" r:id="rId65"/>
    <p:sldId id="334" r:id="rId66"/>
    <p:sldId id="329" r:id="rId67"/>
    <p:sldId id="335" r:id="rId68"/>
    <p:sldId id="331" r:id="rId69"/>
    <p:sldId id="336" r:id="rId70"/>
    <p:sldId id="342" r:id="rId71"/>
    <p:sldId id="343" r:id="rId72"/>
    <p:sldId id="344" r:id="rId73"/>
    <p:sldId id="345" r:id="rId74"/>
    <p:sldId id="279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717" autoAdjust="0"/>
  </p:normalViewPr>
  <p:slideViewPr>
    <p:cSldViewPr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4" Type="http://schemas.openxmlformats.org/officeDocument/2006/relationships/image" Target="../media/image4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9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4" Type="http://schemas.openxmlformats.org/officeDocument/2006/relationships/image" Target="../media/image57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Relationship Id="rId6" Type="http://schemas.openxmlformats.org/officeDocument/2006/relationships/image" Target="../media/image40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0.emf"/><Relationship Id="rId6" Type="http://schemas.openxmlformats.org/officeDocument/2006/relationships/image" Target="../media/image40.emf"/><Relationship Id="rId5" Type="http://schemas.openxmlformats.org/officeDocument/2006/relationships/image" Target="../media/image67.emf"/><Relationship Id="rId4" Type="http://schemas.openxmlformats.org/officeDocument/2006/relationships/image" Target="../media/image66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4.emf"/><Relationship Id="rId1" Type="http://schemas.openxmlformats.org/officeDocument/2006/relationships/image" Target="../media/image60.emf"/><Relationship Id="rId6" Type="http://schemas.openxmlformats.org/officeDocument/2006/relationships/image" Target="../media/image40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4" Type="http://schemas.openxmlformats.org/officeDocument/2006/relationships/image" Target="../media/image45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9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4" Type="http://schemas.openxmlformats.org/officeDocument/2006/relationships/image" Target="../media/image57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80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image" Target="../media/image82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4" Type="http://schemas.openxmlformats.org/officeDocument/2006/relationships/image" Target="../media/image87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wmf"/><Relationship Id="rId1" Type="http://schemas.openxmlformats.org/officeDocument/2006/relationships/image" Target="../media/image89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wmf"/><Relationship Id="rId1" Type="http://schemas.openxmlformats.org/officeDocument/2006/relationships/image" Target="../media/image105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emf"/><Relationship Id="rId1" Type="http://schemas.openxmlformats.org/officeDocument/2006/relationships/image" Target="../media/image72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7" Type="http://schemas.openxmlformats.org/officeDocument/2006/relationships/image" Target="../media/image118.e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Relationship Id="rId6" Type="http://schemas.openxmlformats.org/officeDocument/2006/relationships/image" Target="../media/image117.wmf"/><Relationship Id="rId5" Type="http://schemas.openxmlformats.org/officeDocument/2006/relationships/image" Target="../media/image116.wmf"/><Relationship Id="rId4" Type="http://schemas.openxmlformats.org/officeDocument/2006/relationships/image" Target="../media/image115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4" Type="http://schemas.openxmlformats.org/officeDocument/2006/relationships/image" Target="../media/image45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9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4" Type="http://schemas.openxmlformats.org/officeDocument/2006/relationships/image" Target="../media/image57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wmf"/><Relationship Id="rId2" Type="http://schemas.openxmlformats.org/officeDocument/2006/relationships/image" Target="../media/image126.wmf"/><Relationship Id="rId1" Type="http://schemas.openxmlformats.org/officeDocument/2006/relationships/image" Target="../media/image125.wmf"/><Relationship Id="rId5" Type="http://schemas.openxmlformats.org/officeDocument/2006/relationships/image" Target="../media/image118.emf"/><Relationship Id="rId4" Type="http://schemas.openxmlformats.org/officeDocument/2006/relationships/image" Target="../media/image12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757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3289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1466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9716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2617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7248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75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17478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2246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2068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624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7572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32899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14660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97162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26171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72489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751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17478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22461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20685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62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838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838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6.docx"/><Relationship Id="rId3" Type="http://schemas.openxmlformats.org/officeDocument/2006/relationships/package" Target="../embeddings/Microsoft_Office_Word_Document1.docx"/><Relationship Id="rId7" Type="http://schemas.openxmlformats.org/officeDocument/2006/relationships/package" Target="../embeddings/Microsoft_Office_Word_Document5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Office_Word_Document4.docx"/><Relationship Id="rId5" Type="http://schemas.openxmlformats.org/officeDocument/2006/relationships/package" Target="../embeddings/Microsoft_Office_Word_Document3.docx"/><Relationship Id="rId4" Type="http://schemas.openxmlformats.org/officeDocument/2006/relationships/package" Target="../embeddings/Microsoft_Office_Word_Document2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7.docx"/><Relationship Id="rId7" Type="http://schemas.openxmlformats.org/officeDocument/2006/relationships/package" Target="../embeddings/Microsoft_Office_Word_Document11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Word_Document10.docx"/><Relationship Id="rId5" Type="http://schemas.openxmlformats.org/officeDocument/2006/relationships/package" Target="../embeddings/Microsoft_Office_Word_Document9.docx"/><Relationship Id="rId4" Type="http://schemas.openxmlformats.org/officeDocument/2006/relationships/package" Target="../embeddings/Microsoft_Office_Word_Document8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2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Microsoft_Office_Word_Document13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4.docx"/><Relationship Id="rId7" Type="http://schemas.openxmlformats.org/officeDocument/2006/relationships/package" Target="../embeddings/Microsoft_Office_Word_Document18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icrosoft_Office_Word_Document17.docx"/><Relationship Id="rId5" Type="http://schemas.openxmlformats.org/officeDocument/2006/relationships/package" Target="../embeddings/Microsoft_Office_Word_Document16.docx"/><Relationship Id="rId4" Type="http://schemas.openxmlformats.org/officeDocument/2006/relationships/package" Target="../embeddings/Microsoft_Office_Word_Document15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9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5.vml"/><Relationship Id="rId5" Type="http://schemas.openxmlformats.org/officeDocument/2006/relationships/package" Target="../embeddings/Microsoft_Office_Word_Document21.docx"/><Relationship Id="rId4" Type="http://schemas.openxmlformats.org/officeDocument/2006/relationships/package" Target="../embeddings/Microsoft_Office_Word_Document20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27.docx"/><Relationship Id="rId3" Type="http://schemas.openxmlformats.org/officeDocument/2006/relationships/package" Target="../embeddings/Microsoft_Office_Word_Document22.docx"/><Relationship Id="rId7" Type="http://schemas.openxmlformats.org/officeDocument/2006/relationships/package" Target="../embeddings/Microsoft_Office_Word_Document26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Office_Word_Document25.docx"/><Relationship Id="rId5" Type="http://schemas.openxmlformats.org/officeDocument/2006/relationships/package" Target="../embeddings/Microsoft_Office_Word_Document24.docx"/><Relationship Id="rId10" Type="http://schemas.openxmlformats.org/officeDocument/2006/relationships/package" Target="../embeddings/Microsoft_Office_Word_Document29.docx"/><Relationship Id="rId4" Type="http://schemas.openxmlformats.org/officeDocument/2006/relationships/package" Target="../embeddings/Microsoft_Office_Word_Document23.docx"/><Relationship Id="rId9" Type="http://schemas.openxmlformats.org/officeDocument/2006/relationships/package" Target="../embeddings/Microsoft_Office_Word_Document28.docx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0.docx"/><Relationship Id="rId7" Type="http://schemas.openxmlformats.org/officeDocument/2006/relationships/package" Target="../embeddings/Microsoft_Office_Word_Document3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package" Target="../embeddings/Microsoft_Office_Word_Document33.docx"/><Relationship Id="rId5" Type="http://schemas.openxmlformats.org/officeDocument/2006/relationships/package" Target="../embeddings/Microsoft_Office_Word_Document32.docx"/><Relationship Id="rId4" Type="http://schemas.openxmlformats.org/officeDocument/2006/relationships/package" Target="../embeddings/Microsoft_Office_Word_Document31.doc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40.docx"/><Relationship Id="rId3" Type="http://schemas.openxmlformats.org/officeDocument/2006/relationships/package" Target="../embeddings/Microsoft_Office_Word_Document35.docx"/><Relationship Id="rId7" Type="http://schemas.openxmlformats.org/officeDocument/2006/relationships/package" Target="../embeddings/Microsoft_Office_Word_Document3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Microsoft_Office_Word_Document38.docx"/><Relationship Id="rId5" Type="http://schemas.openxmlformats.org/officeDocument/2006/relationships/package" Target="../embeddings/Microsoft_Office_Word_Document37.docx"/><Relationship Id="rId4" Type="http://schemas.openxmlformats.org/officeDocument/2006/relationships/package" Target="../embeddings/Microsoft_Office_Word_Document36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Microsoft_Office_Word_Document42.doc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Microsoft_Office_Word_Document44.docx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package" Target="../embeddings/Microsoft_Office_Word_Document48.docx"/><Relationship Id="rId5" Type="http://schemas.openxmlformats.org/officeDocument/2006/relationships/package" Target="../embeddings/Microsoft_Office_Word_Document47.docx"/><Relationship Id="rId4" Type="http://schemas.openxmlformats.org/officeDocument/2006/relationships/package" Target="../embeddings/Microsoft_Office_Word_Document46.docx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54.docx"/><Relationship Id="rId3" Type="http://schemas.openxmlformats.org/officeDocument/2006/relationships/package" Target="../embeddings/Microsoft_Office_Word_Document49.docx"/><Relationship Id="rId7" Type="http://schemas.openxmlformats.org/officeDocument/2006/relationships/package" Target="../embeddings/Microsoft_Office_Word_Document5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package" Target="../embeddings/Microsoft_Office_Word_Document52.docx"/><Relationship Id="rId5" Type="http://schemas.openxmlformats.org/officeDocument/2006/relationships/package" Target="../embeddings/Microsoft_Office_Word_Document51.docx"/><Relationship Id="rId10" Type="http://schemas.openxmlformats.org/officeDocument/2006/relationships/package" Target="../embeddings/Microsoft_Office_Word_Document56.docx"/><Relationship Id="rId4" Type="http://schemas.openxmlformats.org/officeDocument/2006/relationships/package" Target="../embeddings/Microsoft_Office_Word_Document50.docx"/><Relationship Id="rId9" Type="http://schemas.openxmlformats.org/officeDocument/2006/relationships/package" Target="../embeddings/Microsoft_Office_Word_Document55.docx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57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3.vml"/><Relationship Id="rId5" Type="http://schemas.openxmlformats.org/officeDocument/2006/relationships/package" Target="../embeddings/Microsoft_Office_Word_Document59.docx"/><Relationship Id="rId4" Type="http://schemas.openxmlformats.org/officeDocument/2006/relationships/package" Target="../embeddings/Microsoft_Office_Word_Document58.docx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65.docx"/><Relationship Id="rId3" Type="http://schemas.openxmlformats.org/officeDocument/2006/relationships/package" Target="../embeddings/Microsoft_Office_Word_Document60.docx"/><Relationship Id="rId7" Type="http://schemas.openxmlformats.org/officeDocument/2006/relationships/package" Target="../embeddings/Microsoft_Office_Word_Document64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4.vml"/><Relationship Id="rId6" Type="http://schemas.openxmlformats.org/officeDocument/2006/relationships/package" Target="../embeddings/Microsoft_Office_Word_Document63.docx"/><Relationship Id="rId5" Type="http://schemas.openxmlformats.org/officeDocument/2006/relationships/package" Target="../embeddings/Microsoft_Office_Word_Document62.docx"/><Relationship Id="rId4" Type="http://schemas.openxmlformats.org/officeDocument/2006/relationships/package" Target="../embeddings/Microsoft_Office_Word_Document61.docx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71.docx"/><Relationship Id="rId3" Type="http://schemas.openxmlformats.org/officeDocument/2006/relationships/package" Target="../embeddings/Microsoft_Office_Word_Document66.docx"/><Relationship Id="rId7" Type="http://schemas.openxmlformats.org/officeDocument/2006/relationships/package" Target="../embeddings/Microsoft_Office_Word_Document70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5.vml"/><Relationship Id="rId6" Type="http://schemas.openxmlformats.org/officeDocument/2006/relationships/package" Target="../embeddings/Microsoft_Office_Word_Document69.docx"/><Relationship Id="rId5" Type="http://schemas.openxmlformats.org/officeDocument/2006/relationships/package" Target="../embeddings/Microsoft_Office_Word_Document68.docx"/><Relationship Id="rId4" Type="http://schemas.openxmlformats.org/officeDocument/2006/relationships/package" Target="../embeddings/Microsoft_Office_Word_Document67.docx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77.docx"/><Relationship Id="rId3" Type="http://schemas.openxmlformats.org/officeDocument/2006/relationships/package" Target="../embeddings/Microsoft_Office_Word_Document72.docx"/><Relationship Id="rId7" Type="http://schemas.openxmlformats.org/officeDocument/2006/relationships/package" Target="../embeddings/Microsoft_Office_Word_Document76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6.vml"/><Relationship Id="rId6" Type="http://schemas.openxmlformats.org/officeDocument/2006/relationships/package" Target="../embeddings/Microsoft_Office_Word_Document75.docx"/><Relationship Id="rId5" Type="http://schemas.openxmlformats.org/officeDocument/2006/relationships/package" Target="../embeddings/Microsoft_Office_Word_Document74.docx"/><Relationship Id="rId4" Type="http://schemas.openxmlformats.org/officeDocument/2006/relationships/package" Target="../embeddings/Microsoft_Office_Word_Document73.docx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83.docx"/><Relationship Id="rId3" Type="http://schemas.openxmlformats.org/officeDocument/2006/relationships/package" Target="../embeddings/Microsoft_Office_Word_Document78.docx"/><Relationship Id="rId7" Type="http://schemas.openxmlformats.org/officeDocument/2006/relationships/package" Target="../embeddings/Microsoft_Office_Word_Document82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7.vml"/><Relationship Id="rId6" Type="http://schemas.openxmlformats.org/officeDocument/2006/relationships/package" Target="../embeddings/Microsoft_Office_Word_Document81.docx"/><Relationship Id="rId5" Type="http://schemas.openxmlformats.org/officeDocument/2006/relationships/package" Target="../embeddings/Microsoft_Office_Word_Document80.docx"/><Relationship Id="rId4" Type="http://schemas.openxmlformats.org/officeDocument/2006/relationships/package" Target="../embeddings/Microsoft_Office_Word_Document79.docx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84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8.vml"/><Relationship Id="rId4" Type="http://schemas.openxmlformats.org/officeDocument/2006/relationships/package" Target="../embeddings/Microsoft_Office_Word_Document85.docx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86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9.vml"/><Relationship Id="rId4" Type="http://schemas.openxmlformats.org/officeDocument/2006/relationships/package" Target="../embeddings/Microsoft_Office_Word_Document87.docx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88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0.vml"/><Relationship Id="rId6" Type="http://schemas.openxmlformats.org/officeDocument/2006/relationships/package" Target="../embeddings/Microsoft_Office_Word_Document91.docx"/><Relationship Id="rId5" Type="http://schemas.openxmlformats.org/officeDocument/2006/relationships/package" Target="../embeddings/Microsoft_Office_Word_Document90.docx"/><Relationship Id="rId4" Type="http://schemas.openxmlformats.org/officeDocument/2006/relationships/package" Target="../embeddings/Microsoft_Office_Word_Document89.docx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97.docx"/><Relationship Id="rId3" Type="http://schemas.openxmlformats.org/officeDocument/2006/relationships/package" Target="../embeddings/Microsoft_Office_Word_Document92.docx"/><Relationship Id="rId7" Type="http://schemas.openxmlformats.org/officeDocument/2006/relationships/package" Target="../embeddings/Microsoft_Office_Word_Document96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1.vml"/><Relationship Id="rId6" Type="http://schemas.openxmlformats.org/officeDocument/2006/relationships/package" Target="../embeddings/Microsoft_Office_Word_Document95.docx"/><Relationship Id="rId5" Type="http://schemas.openxmlformats.org/officeDocument/2006/relationships/package" Target="../embeddings/Microsoft_Office_Word_Document94.docx"/><Relationship Id="rId10" Type="http://schemas.openxmlformats.org/officeDocument/2006/relationships/package" Target="../embeddings/Microsoft_Office_Word_Document99.docx"/><Relationship Id="rId4" Type="http://schemas.openxmlformats.org/officeDocument/2006/relationships/package" Target="../embeddings/Microsoft_Office_Word_Document93.docx"/><Relationship Id="rId9" Type="http://schemas.openxmlformats.org/officeDocument/2006/relationships/package" Target="../embeddings/Microsoft_Office_Word_Document98.docx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0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package" Target="../embeddings/Microsoft_Office_Word_Document101.docx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91.jpeg"/><Relationship Id="rId7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9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9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8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01.png"/><Relationship Id="rId7" Type="http://schemas.openxmlformats.org/officeDocument/2006/relationships/image" Target="../media/image10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10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oleObject" Target="../embeddings/oleObject16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0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package" Target="../embeddings/Microsoft_Office_Word_Document103.docx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Relationship Id="rId9" Type="http://schemas.openxmlformats.org/officeDocument/2006/relationships/package" Target="../embeddings/Microsoft_Office_Word_Document104.docx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110.docx"/><Relationship Id="rId3" Type="http://schemas.openxmlformats.org/officeDocument/2006/relationships/package" Target="../embeddings/Microsoft_Office_Word_Document105.docx"/><Relationship Id="rId7" Type="http://schemas.openxmlformats.org/officeDocument/2006/relationships/package" Target="../embeddings/Microsoft_Office_Word_Document10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package" Target="../embeddings/Microsoft_Office_Word_Document108.docx"/><Relationship Id="rId5" Type="http://schemas.openxmlformats.org/officeDocument/2006/relationships/package" Target="../embeddings/Microsoft_Office_Word_Document107.docx"/><Relationship Id="rId4" Type="http://schemas.openxmlformats.org/officeDocument/2006/relationships/package" Target="../embeddings/Microsoft_Office_Word_Document106.docx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package" Target="../embeddings/Microsoft_Office_Word_Document112.docx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package" Target="../embeddings/Microsoft_Office_Word_Document116.docx"/><Relationship Id="rId5" Type="http://schemas.openxmlformats.org/officeDocument/2006/relationships/package" Target="../embeddings/Microsoft_Office_Word_Document115.docx"/><Relationship Id="rId4" Type="http://schemas.openxmlformats.org/officeDocument/2006/relationships/package" Target="../embeddings/Microsoft_Office_Word_Document114.docx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122.docx"/><Relationship Id="rId3" Type="http://schemas.openxmlformats.org/officeDocument/2006/relationships/package" Target="../embeddings/Microsoft_Office_Word_Document117.docx"/><Relationship Id="rId7" Type="http://schemas.openxmlformats.org/officeDocument/2006/relationships/package" Target="../embeddings/Microsoft_Office_Word_Document1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package" Target="../embeddings/Microsoft_Office_Word_Document120.docx"/><Relationship Id="rId5" Type="http://schemas.openxmlformats.org/officeDocument/2006/relationships/package" Target="../embeddings/Microsoft_Office_Word_Document119.docx"/><Relationship Id="rId10" Type="http://schemas.openxmlformats.org/officeDocument/2006/relationships/package" Target="../embeddings/Microsoft_Office_Word_Document124.docx"/><Relationship Id="rId4" Type="http://schemas.openxmlformats.org/officeDocument/2006/relationships/package" Target="../embeddings/Microsoft_Office_Word_Document118.docx"/><Relationship Id="rId9" Type="http://schemas.openxmlformats.org/officeDocument/2006/relationships/package" Target="../embeddings/Microsoft_Office_Word_Document123.docx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package" Target="../embeddings/Microsoft_Office_Word_Document12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package" Target="../embeddings/Microsoft_Office_Word_Document125.docx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90800"/>
            <a:ext cx="9144000" cy="882119"/>
          </a:xfrm>
        </p:spPr>
        <p:txBody>
          <a:bodyPr>
            <a:normAutofit/>
          </a:bodyPr>
          <a:lstStyle/>
          <a:p>
            <a:pPr algn="ctr"/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 domaći zadatak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853440"/>
            <a:ext cx="914400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Specijalne električne instalacije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86200" y="4114800"/>
            <a:ext cx="51816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C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Studenti četvrte godine koji su pratili kurs</a:t>
            </a:r>
          </a:p>
          <a:p>
            <a:r>
              <a:rPr lang="sr-Latn-C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tokom školske 2015/16. godine</a:t>
            </a:r>
          </a:p>
          <a:p>
            <a:endParaRPr lang="sr-Latn-C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Konačnu zbirnu prezentaciju  pripremio student</a:t>
            </a:r>
          </a:p>
          <a:p>
            <a:r>
              <a:rPr lang="sr-Latn-C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Filip Dražić 2012/0148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4114800"/>
            <a:ext cx="4048760" cy="1021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Mentor:</a:t>
            </a:r>
          </a:p>
          <a:p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Prof. dr Zoran Radaković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3783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228600"/>
            <a:ext cx="8610600" cy="6248400"/>
          </a:xfrm>
        </p:spPr>
        <p:txBody>
          <a:bodyPr>
            <a:noAutofit/>
          </a:bodyPr>
          <a:lstStyle/>
          <a:p>
            <a:pPr marL="137160" indent="0" algn="just">
              <a:buNone/>
            </a:pPr>
            <a:endParaRPr lang="sr-Latn-R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Zadatak:</a:t>
            </a:r>
          </a:p>
          <a:p>
            <a:pPr marL="137160" indent="0" algn="just">
              <a:buNone/>
            </a:pP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 jednog izvoda 10 kV u transformatorskoj stanici 35 kV / 10 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kV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polazi vazdušni vod preseka 50 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sr-Latn-RS" sz="16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ukupne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dužine 2500 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m, podužne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reakt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anse 0.1 m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Snaga kratkog spoja na mestu priključka vazdušnog voda iznosi </a:t>
            </a:r>
            <a:r>
              <a:rPr lang="sr-Latn-R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sr-Latn-RS" sz="16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ks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500 MVA, data za vrednost naponskog koeficijenta </a:t>
            </a:r>
            <a:r>
              <a:rPr lang="sr-Latn-R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1, pri čemu aktivni deo impedanse mreže iznosi 20 % reaktivnog dela. Na 1500 m od početka voda priključena je transformatorska stanica 10 kV / 0.4 kV, snage 630 kVA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napona kratkog spoja </a:t>
            </a:r>
            <a:r>
              <a:rPr lang="en-US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sr-Latn-RS" sz="16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%,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 koje se napaja industrijski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(pogon)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proizvodnju fert gredica. Na kraj vazdušnog voda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priključena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 transformatorska stanica 10 kV / 0.4 kV, snage 1000 kVA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napona kratkog spoja </a:t>
            </a:r>
            <a:r>
              <a: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sr-Latn-RS" sz="16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6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5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%,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 koje se napaja industrijski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velikim brojem regulisanih elektromotornih pogona; ukupna snaga pretvarača sa kojih se napajaju pogoni iznosi 400 kW, pri čemu se može smatrati da je spektralni sastav takav da postoje harmonici reda </a:t>
            </a:r>
            <a:r>
              <a:rPr lang="sr-Latn-R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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5, 7, 11, 13, 17 i 19, pri čemu je struja harmonika jednaka </a:t>
            </a:r>
            <a:r>
              <a:rPr lang="sr-Latn-R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RS" sz="16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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sr-Latn-R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RS" sz="16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/ </a:t>
            </a:r>
            <a:r>
              <a:rPr lang="sr-Latn-R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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fabrici fert gredica su izvršena merenja mrežnim analizatorom, čiji su rezultati prikazani na slikama 1 - 4. Koristeći merenja trofazne aktivne i reaktivne snage (slika 2) odrediti potrebnu snagu kondenzatorske baterije (</a:t>
            </a:r>
            <a:r>
              <a:rPr lang="sr-Latn-RS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sr-Latn-RS" sz="16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kojom se faktor snage povećava iznad 0.95</a:t>
            </a:r>
            <a:r>
              <a:rPr lang="sr-Latn-RS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sr-Latn-RS" sz="16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kao vrednost potrebnu da se ostvari zahtevani faktor snage u tački u kojoj reaktivna snaga dostiže maksimalnu vrednost; zanemariti efekat nesimetrije opterećenja po fazama. </a:t>
            </a: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6260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228600"/>
            <a:ext cx="8534400" cy="6324600"/>
          </a:xfrm>
        </p:spPr>
        <p:txBody>
          <a:bodyPr>
            <a:noAutofit/>
          </a:bodyPr>
          <a:lstStyle/>
          <a:p>
            <a:pPr marL="137160" indent="0" algn="just">
              <a:buNone/>
            </a:pPr>
            <a:endParaRPr lang="sr-Latn-R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eo</a:t>
            </a:r>
          </a:p>
          <a:p>
            <a:pPr marL="45720" indent="0" algn="just">
              <a:buNone/>
            </a:pP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 marL="45720" indent="0" algn="just">
              <a:buNone/>
            </a:pP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Odrediti vrednosti 3, 5. i 7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harmonika napona na kondenzatoru i struj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kroz kondenzator, kao i osnovni harmonik struje kondenzatora.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Harmonike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struj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fabrici fert gredica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odrediti kao maksimum proizvoda procentualne vrednosti harmonika struje i trenutne vrednosti struje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(slike 3 i 4). Proračun izvršiti za slučaj: 1) da susedni industrijski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nije u pogonu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2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da je susedni industrijski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pogonu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slučaj da je susedni industrijski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pogonu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izračunati i vrednosti 11, 13, 17. i 19. harmonika napona i struje na kondenzatoru.</a:t>
            </a: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228600"/>
            <a:ext cx="8610600" cy="6324600"/>
          </a:xfrm>
        </p:spPr>
        <p:txBody>
          <a:bodyPr>
            <a:noAutofit/>
          </a:bodyPr>
          <a:lstStyle/>
          <a:p>
            <a:pPr marL="137160" indent="0" algn="just">
              <a:buNone/>
            </a:pPr>
            <a:endParaRPr lang="sr-Latn-R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eo</a:t>
            </a:r>
            <a:endParaRPr lang="sr-Latn-R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Rešenje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dati za tri koncepta: da je na red sa kondenzatorom postavljenja anti-rezonantna prigušnica za 189 Hz (rešenje 1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odnosno za 210 Hz (rešenje 2), kao i da je prigušnica odabrana tako da redna veza prigušnice i kondenzatora predstavlja kratak spoj za peti harmonik (rešenje 3). 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Odrediti vrednosti 3, 5. i 7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harmonika napona na kondenzatoru i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struj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kroz kondenzator, kao i osnovni harmonik struje kondenzatora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Harmonike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struj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fabrici fert gredica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odrediti kao maksimum proizvoda procentualne vrednosti harmonika struje i trenutne vrednosti struje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(slike 3 i 4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Proračun izvršiti za slučaj: 1) da susedni industrijski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nije u pogonu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2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da je susedni industrijski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pogonu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slučaj da je susedni industrijski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pogonu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izračunati i vrednosti 11, 13, 17. i 19. harmonika napona i struje na kondenzatoru.</a:t>
            </a: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 algn="just">
              <a:buNone/>
            </a:pP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52400"/>
            <a:ext cx="8534400" cy="6629400"/>
          </a:xfrm>
        </p:spPr>
        <p:txBody>
          <a:bodyPr>
            <a:noAutofit/>
          </a:bodyPr>
          <a:lstStyle/>
          <a:p>
            <a:pPr marL="137160" indent="0" algn="just">
              <a:buNone/>
            </a:pPr>
            <a:endParaRPr lang="sr-Latn-R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 deo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sr-Latn-C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Rešenje </a:t>
            </a:r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ostvariti primenom oslabljenog filtra drugog reda. Rezonantnu učestanost filtra podesiti na peti harmonik. Izvršiti analizu uticaja vrednosti faktora dobrote filtra na promenu harmonika napona i struje. Analizu bazirati na rezultatima dobijenim variranjem faktora dobrote. </a:t>
            </a:r>
            <a:endParaRPr lang="sr-Latn-C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Odrediti vrednosti 3, 5. i 7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harmonika napona na kondenzatoru i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struj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kroz kondenzator, kao i osnovni harmonik struje kondenzatora.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Harmonike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struj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fabrici fert gredica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odrediti kao maksimum proizvoda procentualne vrednosti harmonika struje i trenutne vrednosti struje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(slike 3 i 4). Proračun izvršiti za slučaj: 1) da susedni industrijski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nije u pogonu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2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da je susedni industrijski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pogonu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slučaj da je susedni industrijski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objekat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pogonu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Latn-R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izračunati i vrednosti 11, 13, 17. i 19. harmonika napona i struje na kondenzatoru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Pretpostavljajući temperaturnu klasu B (standard IEC 60831), proveriti zagrevanje kondenzatora usvojenog iz priloženog kataloga jednog proizvođača i uporediti dobijeni rezultat sa zagrevanjem kondenzatora iz prethodna dva dela zadatka.</a:t>
            </a: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sr-Latn-R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sr-Latn-R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Napomena nastavnika po pregledu konačne prezentacije studentskog rešenja:</a:t>
            </a:r>
          </a:p>
          <a:p>
            <a:pPr marL="45720" indent="0" algn="just">
              <a:buNone/>
            </a:pP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Uobičajeni opseg promene faktora dobrote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 od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10.</a:t>
            </a:r>
            <a:endParaRPr lang="sr-Latn-R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sr-Latn-R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 interesa su vrednosti harmonika napona na niskonaponskim sabirnicama transformatora koji napaja fabriku fert gredica i susedni industrijski objekat.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38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2352" rIns="0" bIns="3808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564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01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2484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R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Slika 1 – Vrednosti struja</a:t>
            </a:r>
            <a:endParaRPr lang="sr-Latn-R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394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66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57102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251967"/>
            <a:ext cx="91571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Slika 2 – Vrednosti snaga (pri promeni struje prikazanoj na slici 1)</a:t>
            </a:r>
            <a:endParaRPr kumimoji="0" lang="sr-Latn-RS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5618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76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52400"/>
            <a:ext cx="9144001" cy="600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07183" y="6324600"/>
            <a:ext cx="8789009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Slika 3 – Vrednosti struja (minimalna, srednja i maksimalna u periodu merenja) pri merenju harmonika (slika 4)</a:t>
            </a:r>
            <a:endParaRPr kumimoji="0" lang="sr-Latn-R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54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872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03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071622" y="6336268"/>
            <a:ext cx="30007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Slika 4 – Vrednosti harmonika</a:t>
            </a:r>
            <a:endParaRPr kumimoji="0" lang="sr-Latn-RS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963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4476281" y="1733216"/>
            <a:ext cx="1588" cy="990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4474313" y="3485816"/>
            <a:ext cx="1588" cy="1447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1255871" y="1717641"/>
            <a:ext cx="6114692" cy="1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944469" y="4918042"/>
            <a:ext cx="1066800" cy="9906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sr-Latn-CS" sz="1600" b="1" dirty="0">
                <a:latin typeface="Times New Roman" pitchFamily="18" charset="0"/>
              </a:rPr>
              <a:t>Fabrika</a:t>
            </a:r>
            <a:endParaRPr lang="en-US" sz="1600" b="1" dirty="0">
              <a:latin typeface="Times New Roman" pitchFamily="18" charset="0"/>
            </a:endParaRPr>
          </a:p>
          <a:p>
            <a:pPr algn="ctr" eaLnBrk="0" hangingPunct="0"/>
            <a:r>
              <a:rPr lang="en-US" sz="1600" b="1" dirty="0">
                <a:latin typeface="Times New Roman" pitchFamily="18" charset="0"/>
              </a:rPr>
              <a:t>(cos</a:t>
            </a:r>
            <a:r>
              <a:rPr lang="el-GR" sz="1600" b="1" dirty="0">
                <a:latin typeface="Times New Roman" pitchFamily="18" charset="0"/>
                <a:cs typeface="Arial" charset="0"/>
              </a:rPr>
              <a:t>φ</a:t>
            </a:r>
            <a:r>
              <a:rPr lang="en-US" sz="1600" b="1" dirty="0">
                <a:latin typeface="Times New Roman" pitchFamily="18" charset="0"/>
                <a:cs typeface="Arial" charset="0"/>
              </a:rPr>
              <a:t>)</a:t>
            </a:r>
            <a:endParaRPr lang="el-GR" sz="16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4249269" y="2723816"/>
            <a:ext cx="457200" cy="457200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4249269" y="3028616"/>
            <a:ext cx="457200" cy="457200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637433" y="2929745"/>
            <a:ext cx="14981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400" dirty="0">
                <a:latin typeface="Times New Roman" pitchFamily="18" charset="0"/>
              </a:rPr>
              <a:t>TS </a:t>
            </a:r>
            <a:r>
              <a:rPr lang="sr-Latn-RS" sz="1400" dirty="0" smtClean="0">
                <a:latin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</a:rPr>
              <a:t>0/0.4 </a:t>
            </a:r>
            <a:r>
              <a:rPr lang="en-US" sz="1400" dirty="0">
                <a:latin typeface="Times New Roman" pitchFamily="18" charset="0"/>
              </a:rPr>
              <a:t>kV/kV</a:t>
            </a:r>
            <a:endParaRPr lang="sr-Latn-CS" sz="1400" dirty="0">
              <a:latin typeface="Times New Roman" pitchFamily="18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851442" y="2929745"/>
            <a:ext cx="62261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sz="1400" dirty="0" smtClean="0">
                <a:latin typeface="Times New Roman" pitchFamily="18" charset="0"/>
              </a:rPr>
              <a:t>m=</a:t>
            </a:r>
            <a:r>
              <a:rPr lang="sr-Latn-RS" sz="1400" dirty="0" smtClean="0">
                <a:latin typeface="Times New Roman" pitchFamily="18" charset="0"/>
              </a:rPr>
              <a:t>25</a:t>
            </a:r>
            <a:endParaRPr lang="en-US" sz="1400" dirty="0">
              <a:latin typeface="Times New Roman" pitchFamily="18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255869" y="1358232"/>
            <a:ext cx="1368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sr-Latn-RS" sz="1400" dirty="0" smtClean="0"/>
              <a:t>10 </a:t>
            </a:r>
            <a:r>
              <a:rPr lang="en-US" sz="1400" dirty="0" smtClean="0"/>
              <a:t>kV</a:t>
            </a:r>
            <a:r>
              <a:rPr lang="en-US" sz="1400" dirty="0"/>
              <a:t>, </a:t>
            </a:r>
            <a:r>
              <a:rPr lang="en-US" sz="1400" dirty="0" smtClean="0"/>
              <a:t>50</a:t>
            </a:r>
            <a:r>
              <a:rPr lang="sr-Latn-RS" sz="1400" dirty="0" smtClean="0"/>
              <a:t> </a:t>
            </a:r>
            <a:r>
              <a:rPr lang="en-US" sz="1400" dirty="0" smtClean="0"/>
              <a:t>Hz</a:t>
            </a:r>
            <a:endParaRPr lang="sr-Latn-CS" sz="1400" dirty="0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5791200" y="4343400"/>
            <a:ext cx="0" cy="685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5562600" y="5030787"/>
            <a:ext cx="458787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20"/>
          <p:cNvSpPr>
            <a:spLocks noChangeShapeType="1"/>
          </p:cNvSpPr>
          <p:nvPr/>
        </p:nvSpPr>
        <p:spPr bwMode="auto">
          <a:xfrm>
            <a:off x="5562600" y="5183187"/>
            <a:ext cx="4572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>
            <a:off x="5792150" y="5204540"/>
            <a:ext cx="1587" cy="5334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>
            <a:off x="5562600" y="5739527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>
            <a:off x="5638800" y="5814141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24"/>
          <p:cNvSpPr>
            <a:spLocks noChangeShapeType="1"/>
          </p:cNvSpPr>
          <p:nvPr/>
        </p:nvSpPr>
        <p:spPr bwMode="auto">
          <a:xfrm>
            <a:off x="5715000" y="5895008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6021387" y="4938478"/>
            <a:ext cx="438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Q</a:t>
            </a:r>
            <a:r>
              <a:rPr lang="en-US" baseline="-25000" dirty="0"/>
              <a:t>c</a:t>
            </a:r>
            <a:endParaRPr lang="sr-Latn-CS" baseline="-25000" dirty="0"/>
          </a:p>
        </p:txBody>
      </p:sp>
      <p:sp>
        <p:nvSpPr>
          <p:cNvPr id="21" name="Oval 27"/>
          <p:cNvSpPr>
            <a:spLocks noChangeArrowheads="1"/>
          </p:cNvSpPr>
          <p:nvPr/>
        </p:nvSpPr>
        <p:spPr bwMode="auto">
          <a:xfrm>
            <a:off x="4440562" y="1681923"/>
            <a:ext cx="71437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28"/>
          <p:cNvSpPr>
            <a:spLocks noChangeArrowheads="1"/>
          </p:cNvSpPr>
          <p:nvPr/>
        </p:nvSpPr>
        <p:spPr bwMode="auto">
          <a:xfrm>
            <a:off x="4438594" y="4307681"/>
            <a:ext cx="71437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31"/>
          <p:cNvSpPr>
            <a:spLocks noChangeShapeType="1"/>
          </p:cNvSpPr>
          <p:nvPr/>
        </p:nvSpPr>
        <p:spPr bwMode="auto">
          <a:xfrm flipH="1">
            <a:off x="4515050" y="4343400"/>
            <a:ext cx="127615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>
            <a:off x="7367387" y="3470242"/>
            <a:ext cx="1588" cy="1447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6837163" y="4904408"/>
            <a:ext cx="1066800" cy="990600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sr-Latn-RS" sz="1400" b="1" dirty="0" smtClean="0">
                <a:latin typeface="Times New Roman" pitchFamily="18" charset="0"/>
              </a:rPr>
              <a:t>Industrijski</a:t>
            </a:r>
          </a:p>
          <a:p>
            <a:pPr algn="ctr" eaLnBrk="0" hangingPunct="0"/>
            <a:r>
              <a:rPr lang="sr-Latn-RS" sz="1400" b="1" dirty="0" smtClean="0">
                <a:latin typeface="Times New Roman" pitchFamily="18" charset="0"/>
                <a:cs typeface="Arial" charset="0"/>
              </a:rPr>
              <a:t>pogon</a:t>
            </a:r>
            <a:endParaRPr lang="el-GR" sz="1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6" name="AutoShape 8"/>
          <p:cNvSpPr>
            <a:spLocks noChangeArrowheads="1"/>
          </p:cNvSpPr>
          <p:nvPr/>
        </p:nvSpPr>
        <p:spPr bwMode="auto">
          <a:xfrm>
            <a:off x="7138786" y="2725615"/>
            <a:ext cx="457200" cy="457200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auto">
          <a:xfrm>
            <a:off x="7138786" y="3013042"/>
            <a:ext cx="457200" cy="457200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7697903" y="2931234"/>
            <a:ext cx="1446097" cy="30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dirty="0">
                <a:latin typeface="Times New Roman" pitchFamily="18" charset="0"/>
              </a:rPr>
              <a:t>TS </a:t>
            </a:r>
            <a:r>
              <a:rPr lang="sr-Latn-RS" sz="1400" dirty="0" smtClean="0">
                <a:latin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</a:rPr>
              <a:t>0/0.4 </a:t>
            </a:r>
            <a:r>
              <a:rPr lang="en-US" sz="1400" dirty="0">
                <a:latin typeface="Times New Roman" pitchFamily="18" charset="0"/>
              </a:rPr>
              <a:t>kV/kV</a:t>
            </a:r>
            <a:endParaRPr lang="sr-Latn-CS" sz="1400" dirty="0">
              <a:latin typeface="Times New Roman" pitchFamily="18" charset="0"/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6420406" y="2931234"/>
            <a:ext cx="62261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sz="1400" dirty="0" smtClean="0">
                <a:latin typeface="Times New Roman" pitchFamily="18" charset="0"/>
              </a:rPr>
              <a:t>m=</a:t>
            </a:r>
            <a:r>
              <a:rPr lang="sr-Latn-RS" sz="1400" dirty="0" smtClean="0">
                <a:latin typeface="Times New Roman" pitchFamily="18" charset="0"/>
              </a:rPr>
              <a:t>25</a:t>
            </a:r>
            <a:endParaRPr lang="en-US" sz="1400" dirty="0">
              <a:latin typeface="Times New Roman" pitchFamily="18" charset="0"/>
            </a:endParaRPr>
          </a:p>
        </p:txBody>
      </p:sp>
      <p:sp>
        <p:nvSpPr>
          <p:cNvPr id="41" name="Line 4"/>
          <p:cNvSpPr>
            <a:spLocks noChangeShapeType="1"/>
          </p:cNvSpPr>
          <p:nvPr/>
        </p:nvSpPr>
        <p:spPr bwMode="auto">
          <a:xfrm flipH="1">
            <a:off x="7367384" y="1717642"/>
            <a:ext cx="1589" cy="1006174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lowchart: Punched Tape 41"/>
          <p:cNvSpPr/>
          <p:nvPr/>
        </p:nvSpPr>
        <p:spPr>
          <a:xfrm rot="16200000">
            <a:off x="21353" y="1161716"/>
            <a:ext cx="1709894" cy="1143000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Mreža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Oval 27"/>
          <p:cNvSpPr>
            <a:spLocks noChangeArrowheads="1"/>
          </p:cNvSpPr>
          <p:nvPr/>
        </p:nvSpPr>
        <p:spPr bwMode="auto">
          <a:xfrm>
            <a:off x="1291874" y="1673076"/>
            <a:ext cx="71437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1692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Prora</a:t>
            </a: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čun impedansi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1295400"/>
            <a:ext cx="8915400" cy="33395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Priključak na mrežu: </a:t>
            </a: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50" name="Object 26"/>
          <p:cNvGraphicFramePr>
            <a:graphicFrameLocks noChangeAspect="1"/>
          </p:cNvGraphicFramePr>
          <p:nvPr/>
        </p:nvGraphicFramePr>
        <p:xfrm>
          <a:off x="-1066800" y="3124200"/>
          <a:ext cx="9144000" cy="722313"/>
        </p:xfrm>
        <a:graphic>
          <a:graphicData uri="http://schemas.openxmlformats.org/presentationml/2006/ole">
            <p:oleObj spid="_x0000_s1311" name="Document" r:id="rId3" imgW="5940848" imgH="493547" progId="Word.Document.12">
              <p:embed/>
            </p:oleObj>
          </a:graphicData>
        </a:graphic>
      </p:graphicFrame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54" name="Object 30"/>
          <p:cNvGraphicFramePr>
            <a:graphicFrameLocks noChangeAspect="1"/>
          </p:cNvGraphicFramePr>
          <p:nvPr/>
        </p:nvGraphicFramePr>
        <p:xfrm>
          <a:off x="-2819400" y="2438400"/>
          <a:ext cx="9144000" cy="762000"/>
        </p:xfrm>
        <a:graphic>
          <a:graphicData uri="http://schemas.openxmlformats.org/presentationml/2006/ole">
            <p:oleObj spid="_x0000_s1312" name="Document" r:id="rId4" imgW="5940848" imgH="527435" progId="Word.Document.12">
              <p:embed/>
            </p:oleObj>
          </a:graphicData>
        </a:graphic>
      </p:graphicFrame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59" name="Rectangle 35"/>
          <p:cNvSpPr>
            <a:spLocks noChangeArrowheads="1"/>
          </p:cNvSpPr>
          <p:nvPr/>
        </p:nvSpPr>
        <p:spPr bwMode="auto">
          <a:xfrm>
            <a:off x="0" y="676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2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3" name="Rectangle 39"/>
          <p:cNvSpPr>
            <a:spLocks noChangeArrowheads="1"/>
          </p:cNvSpPr>
          <p:nvPr/>
        </p:nvSpPr>
        <p:spPr bwMode="auto">
          <a:xfrm>
            <a:off x="0" y="676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64" name="Object 40"/>
          <p:cNvGraphicFramePr>
            <a:graphicFrameLocks noChangeAspect="1"/>
          </p:cNvGraphicFramePr>
          <p:nvPr/>
        </p:nvGraphicFramePr>
        <p:xfrm>
          <a:off x="-2895600" y="4419600"/>
          <a:ext cx="9072649" cy="533400"/>
        </p:xfrm>
        <a:graphic>
          <a:graphicData uri="http://schemas.openxmlformats.org/presentationml/2006/ole">
            <p:oleObj spid="_x0000_s1313" name="Document" r:id="rId5" imgW="5940848" imgH="349701" progId="Word.Document.12">
              <p:embed/>
            </p:oleObj>
          </a:graphicData>
        </a:graphic>
      </p:graphicFrame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67" name="Rectangle 43"/>
          <p:cNvSpPr>
            <a:spLocks noChangeArrowheads="1"/>
          </p:cNvSpPr>
          <p:nvPr/>
        </p:nvSpPr>
        <p:spPr bwMode="auto">
          <a:xfrm>
            <a:off x="0" y="676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68" name="Object 44"/>
          <p:cNvGraphicFramePr>
            <a:graphicFrameLocks noChangeAspect="1"/>
          </p:cNvGraphicFramePr>
          <p:nvPr/>
        </p:nvGraphicFramePr>
        <p:xfrm>
          <a:off x="-304800" y="4419600"/>
          <a:ext cx="9072649" cy="533400"/>
        </p:xfrm>
        <a:graphic>
          <a:graphicData uri="http://schemas.openxmlformats.org/presentationml/2006/ole">
            <p:oleObj spid="_x0000_s1314" name="Document" r:id="rId6" imgW="5940848" imgH="349701" progId="Word.Document.12">
              <p:embed/>
            </p:oleObj>
          </a:graphicData>
        </a:graphic>
      </p:graphicFrame>
      <p:graphicFrame>
        <p:nvGraphicFramePr>
          <p:cNvPr id="1069" name="Object 45"/>
          <p:cNvGraphicFramePr>
            <a:graphicFrameLocks noChangeAspect="1"/>
          </p:cNvGraphicFramePr>
          <p:nvPr/>
        </p:nvGraphicFramePr>
        <p:xfrm>
          <a:off x="-1981200" y="5181600"/>
          <a:ext cx="8938562" cy="762000"/>
        </p:xfrm>
        <a:graphic>
          <a:graphicData uri="http://schemas.openxmlformats.org/presentationml/2006/ole">
            <p:oleObj spid="_x0000_s1315" name="Document" r:id="rId7" imgW="5940848" imgH="506525" progId="Word.Document.12">
              <p:embed/>
            </p:oleObj>
          </a:graphicData>
        </a:graphic>
      </p:graphicFrame>
      <p:graphicFrame>
        <p:nvGraphicFramePr>
          <p:cNvPr id="1070" name="Object 46"/>
          <p:cNvGraphicFramePr>
            <a:graphicFrameLocks noChangeAspect="1"/>
          </p:cNvGraphicFramePr>
          <p:nvPr/>
        </p:nvGraphicFramePr>
        <p:xfrm>
          <a:off x="-2057400" y="5867400"/>
          <a:ext cx="8938561" cy="762000"/>
        </p:xfrm>
        <a:graphic>
          <a:graphicData uri="http://schemas.openxmlformats.org/presentationml/2006/ole">
            <p:oleObj spid="_x0000_s1316" name="Document" r:id="rId8" imgW="5940848" imgH="506525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56307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Prora</a:t>
            </a: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čun impedansi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-2971800" y="2362200"/>
          <a:ext cx="8728788" cy="685800"/>
        </p:xfrm>
        <a:graphic>
          <a:graphicData uri="http://schemas.openxmlformats.org/presentationml/2006/ole">
            <p:oleObj spid="_x0000_s17613" name="Document" r:id="rId3" imgW="5940848" imgH="467229" progId="Word.Document.12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-2362200" y="3429000"/>
          <a:ext cx="8610600" cy="483225"/>
        </p:xfrm>
        <a:graphic>
          <a:graphicData uri="http://schemas.openxmlformats.org/presentationml/2006/ole">
            <p:oleObj spid="_x0000_s17614" name="Document" r:id="rId4" imgW="5940848" imgH="333117" progId="Word.Document.12">
              <p:embed/>
            </p:oleObj>
          </a:graphicData>
        </a:graphic>
      </p:graphicFrame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-2133600" y="3810000"/>
          <a:ext cx="8994974" cy="762000"/>
        </p:xfrm>
        <a:graphic>
          <a:graphicData uri="http://schemas.openxmlformats.org/presentationml/2006/ole">
            <p:oleObj spid="_x0000_s17615" name="Document" r:id="rId5" imgW="5940848" imgH="502559" progId="Word.Document.12">
              <p:embed/>
            </p:oleObj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-2514600" y="5029200"/>
          <a:ext cx="8915400" cy="500330"/>
        </p:xfrm>
        <a:graphic>
          <a:graphicData uri="http://schemas.openxmlformats.org/presentationml/2006/ole">
            <p:oleObj spid="_x0000_s17616" name="Document" r:id="rId6" imgW="5940848" imgH="333117" progId="Word.Document.12">
              <p:embed/>
            </p:oleObj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-2209800" y="5410200"/>
          <a:ext cx="9143999" cy="774625"/>
        </p:xfrm>
        <a:graphic>
          <a:graphicData uri="http://schemas.openxmlformats.org/presentationml/2006/ole">
            <p:oleObj spid="_x0000_s17617" name="Document" r:id="rId7" imgW="5940848" imgH="502559" progId="Word.Document.12">
              <p:embed/>
            </p:oleObj>
          </a:graphicData>
        </a:graphic>
      </p:graphicFrame>
      <p:sp>
        <p:nvSpPr>
          <p:cNvPr id="15" name="Subtitle 2"/>
          <p:cNvSpPr txBox="1">
            <a:spLocks/>
          </p:cNvSpPr>
          <p:nvPr/>
        </p:nvSpPr>
        <p:spPr>
          <a:xfrm>
            <a:off x="228600" y="1295400"/>
            <a:ext cx="8915400" cy="33395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Vodovi: </a:t>
            </a: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Prora</a:t>
            </a: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čun impedansi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1295400"/>
            <a:ext cx="8915400" cy="33395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Transformatori: </a:t>
            </a: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-2514600" y="2362200"/>
          <a:ext cx="9144000" cy="811280"/>
        </p:xfrm>
        <a:graphic>
          <a:graphicData uri="http://schemas.openxmlformats.org/presentationml/2006/ole">
            <p:oleObj spid="_x0000_s18514" name="Document" r:id="rId3" imgW="5940848" imgH="527435" progId="Word.Document.12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-2590800" y="3505200"/>
          <a:ext cx="9144000" cy="811280"/>
        </p:xfrm>
        <a:graphic>
          <a:graphicData uri="http://schemas.openxmlformats.org/presentationml/2006/ole">
            <p:oleObj spid="_x0000_s18515" name="Document" r:id="rId4" imgW="5940848" imgH="527435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6200" y="990600"/>
            <a:ext cx="8915400" cy="5562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Očitavanje snaga i struje sa grafika:</a:t>
            </a: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-2895600" y="1828800"/>
          <a:ext cx="9144000" cy="486280"/>
        </p:xfrm>
        <a:graphic>
          <a:graphicData uri="http://schemas.openxmlformats.org/presentationml/2006/ole">
            <p:oleObj spid="_x0000_s19672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-2971800" y="2286000"/>
          <a:ext cx="9144000" cy="486280"/>
        </p:xfrm>
        <a:graphic>
          <a:graphicData uri="http://schemas.openxmlformats.org/presentationml/2006/ole">
            <p:oleObj spid="_x0000_s19673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-3048000" y="2743200"/>
          <a:ext cx="9144000" cy="486280"/>
        </p:xfrm>
        <a:graphic>
          <a:graphicData uri="http://schemas.openxmlformats.org/presentationml/2006/ole">
            <p:oleObj spid="_x0000_s19674" name="Document" r:id="rId5" imgW="5940848" imgH="316533" progId="Word.Document.12">
              <p:embed/>
            </p:oleObj>
          </a:graphicData>
        </a:graphic>
      </p:graphicFrame>
      <p:sp>
        <p:nvSpPr>
          <p:cNvPr id="9" name="Subtitle 2"/>
          <p:cNvSpPr txBox="1">
            <a:spLocks/>
          </p:cNvSpPr>
          <p:nvPr/>
        </p:nvSpPr>
        <p:spPr>
          <a:xfrm>
            <a:off x="76200" y="152400"/>
            <a:ext cx="89154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Prora</a:t>
            </a: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čun impedansi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" y="3429000"/>
            <a:ext cx="87630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Fabrika: </a:t>
            </a: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485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5006825"/>
              </p:ext>
            </p:extLst>
          </p:nvPr>
        </p:nvGraphicFramePr>
        <p:xfrm>
          <a:off x="-2419350" y="4114800"/>
          <a:ext cx="9048750" cy="773113"/>
        </p:xfrm>
        <a:graphic>
          <a:graphicData uri="http://schemas.openxmlformats.org/presentationml/2006/ole">
            <p:oleObj spid="_x0000_s19675" name="Document" r:id="rId6" imgW="5943573" imgH="511150" progId="Word.Document.12">
              <p:embed/>
            </p:oleObj>
          </a:graphicData>
        </a:graphic>
      </p:graphicFrame>
      <p:sp>
        <p:nvSpPr>
          <p:cNvPr id="12" name="Subtitle 2"/>
          <p:cNvSpPr txBox="1">
            <a:spLocks/>
          </p:cNvSpPr>
          <p:nvPr/>
        </p:nvSpPr>
        <p:spPr>
          <a:xfrm>
            <a:off x="228600" y="5029200"/>
            <a:ext cx="8915400" cy="33395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Industrijski pogon: </a:t>
            </a: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486" name="Object 30"/>
          <p:cNvGraphicFramePr>
            <a:graphicFrameLocks noChangeAspect="1"/>
          </p:cNvGraphicFramePr>
          <p:nvPr/>
        </p:nvGraphicFramePr>
        <p:xfrm>
          <a:off x="-2667000" y="5715000"/>
          <a:ext cx="9144000" cy="762000"/>
        </p:xfrm>
        <a:graphic>
          <a:graphicData uri="http://schemas.openxmlformats.org/presentationml/2006/ole">
            <p:oleObj spid="_x0000_s19676" name="Document" r:id="rId7" imgW="5940848" imgH="499315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28600" y="457200"/>
            <a:ext cx="8915400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endParaRPr lang="sr-Latn-RS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Očitavanje i izračunavanje harmonika struje sa grafika:</a:t>
            </a: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72094647"/>
              </p:ext>
            </p:extLst>
          </p:nvPr>
        </p:nvGraphicFramePr>
        <p:xfrm>
          <a:off x="-2435225" y="2116138"/>
          <a:ext cx="9109075" cy="474662"/>
        </p:xfrm>
        <a:graphic>
          <a:graphicData uri="http://schemas.openxmlformats.org/presentationml/2006/ole">
            <p:oleObj spid="_x0000_s39028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5806136"/>
              </p:ext>
            </p:extLst>
          </p:nvPr>
        </p:nvGraphicFramePr>
        <p:xfrm>
          <a:off x="-2362200" y="2801937"/>
          <a:ext cx="9109075" cy="474663"/>
        </p:xfrm>
        <a:graphic>
          <a:graphicData uri="http://schemas.openxmlformats.org/presentationml/2006/ole">
            <p:oleObj spid="_x0000_s39029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7880991"/>
              </p:ext>
            </p:extLst>
          </p:nvPr>
        </p:nvGraphicFramePr>
        <p:xfrm>
          <a:off x="-2438400" y="3476120"/>
          <a:ext cx="9144000" cy="486280"/>
        </p:xfrm>
        <a:graphic>
          <a:graphicData uri="http://schemas.openxmlformats.org/presentationml/2006/ole">
            <p:oleObj spid="_x0000_s39030" name="Document" r:id="rId5" imgW="5940848" imgH="316533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8405303"/>
              </p:ext>
            </p:extLst>
          </p:nvPr>
        </p:nvGraphicFramePr>
        <p:xfrm>
          <a:off x="-2895600" y="1371600"/>
          <a:ext cx="9144000" cy="794173"/>
        </p:xfrm>
        <a:graphic>
          <a:graphicData uri="http://schemas.openxmlformats.org/presentationml/2006/ole">
            <p:oleObj spid="_x0000_s114987" name="Document" r:id="rId3" imgW="5943573" imgH="515722" progId="Word.Document.12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-3581400" y="2514600"/>
          <a:ext cx="9144000" cy="718422"/>
        </p:xfrm>
        <a:graphic>
          <a:graphicData uri="http://schemas.openxmlformats.org/presentationml/2006/ole">
            <p:oleObj spid="_x0000_s114988" name="Document" r:id="rId4" imgW="5940848" imgH="466147" progId="Word.Document.12">
              <p:embed/>
            </p:oleObj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-3200400" y="3886200"/>
          <a:ext cx="9144000" cy="486280"/>
        </p:xfrm>
        <a:graphic>
          <a:graphicData uri="http://schemas.openxmlformats.org/presentationml/2006/ole">
            <p:oleObj spid="_x0000_s114989" name="Document" r:id="rId5" imgW="5940848" imgH="315812" progId="Word.Document.12">
              <p:embed/>
            </p:oleObj>
          </a:graphicData>
        </a:graphic>
      </p:graphicFrame>
      <p:graphicFrame>
        <p:nvGraphicFramePr>
          <p:cNvPr id="26635" name="Object 11"/>
          <p:cNvGraphicFramePr>
            <a:graphicFrameLocks noChangeAspect="1"/>
          </p:cNvGraphicFramePr>
          <p:nvPr/>
        </p:nvGraphicFramePr>
        <p:xfrm>
          <a:off x="0" y="3886200"/>
          <a:ext cx="9144000" cy="486280"/>
        </p:xfrm>
        <a:graphic>
          <a:graphicData uri="http://schemas.openxmlformats.org/presentationml/2006/ole">
            <p:oleObj spid="_x0000_s114990" name="Document" r:id="rId6" imgW="5940848" imgH="315812" progId="Word.Document.12">
              <p:embed/>
            </p:oleObj>
          </a:graphicData>
        </a:graphic>
      </p:graphicFrame>
      <p:graphicFrame>
        <p:nvGraphicFramePr>
          <p:cNvPr id="26639" name="Object 15"/>
          <p:cNvGraphicFramePr>
            <a:graphicFrameLocks noChangeAspect="1"/>
          </p:cNvGraphicFramePr>
          <p:nvPr/>
        </p:nvGraphicFramePr>
        <p:xfrm>
          <a:off x="3048000" y="3886200"/>
          <a:ext cx="9144000" cy="486280"/>
        </p:xfrm>
        <a:graphic>
          <a:graphicData uri="http://schemas.openxmlformats.org/presentationml/2006/ole">
            <p:oleObj spid="_x0000_s114991" name="Document" r:id="rId7" imgW="5940848" imgH="315812" progId="Word.Document.12">
              <p:embed/>
            </p:oleObj>
          </a:graphicData>
        </a:graphic>
      </p:graphicFrame>
      <p:graphicFrame>
        <p:nvGraphicFramePr>
          <p:cNvPr id="26640" name="Object 16"/>
          <p:cNvGraphicFramePr>
            <a:graphicFrameLocks noChangeAspect="1"/>
          </p:cNvGraphicFramePr>
          <p:nvPr/>
        </p:nvGraphicFramePr>
        <p:xfrm>
          <a:off x="-3200400" y="4648200"/>
          <a:ext cx="9144000" cy="486280"/>
        </p:xfrm>
        <a:graphic>
          <a:graphicData uri="http://schemas.openxmlformats.org/presentationml/2006/ole">
            <p:oleObj spid="_x0000_s114992" name="Document" r:id="rId8" imgW="5940848" imgH="315812" progId="Word.Document.12">
              <p:embed/>
            </p:oleObj>
          </a:graphicData>
        </a:graphic>
      </p:graphicFrame>
      <p:graphicFrame>
        <p:nvGraphicFramePr>
          <p:cNvPr id="26641" name="Object 17"/>
          <p:cNvGraphicFramePr>
            <a:graphicFrameLocks noChangeAspect="1"/>
          </p:cNvGraphicFramePr>
          <p:nvPr/>
        </p:nvGraphicFramePr>
        <p:xfrm>
          <a:off x="0" y="4648200"/>
          <a:ext cx="9144000" cy="486280"/>
        </p:xfrm>
        <a:graphic>
          <a:graphicData uri="http://schemas.openxmlformats.org/presentationml/2006/ole">
            <p:oleObj spid="_x0000_s114993" name="Document" r:id="rId9" imgW="5940848" imgH="315812" progId="Word.Document.12">
              <p:embed/>
            </p:oleObj>
          </a:graphicData>
        </a:graphic>
      </p:graphicFrame>
      <p:graphicFrame>
        <p:nvGraphicFramePr>
          <p:cNvPr id="26642" name="Object 18"/>
          <p:cNvGraphicFramePr>
            <a:graphicFrameLocks noChangeAspect="1"/>
          </p:cNvGraphicFramePr>
          <p:nvPr/>
        </p:nvGraphicFramePr>
        <p:xfrm>
          <a:off x="3048000" y="4648200"/>
          <a:ext cx="9144000" cy="486280"/>
        </p:xfrm>
        <a:graphic>
          <a:graphicData uri="http://schemas.openxmlformats.org/presentationml/2006/ole">
            <p:oleObj spid="_x0000_s114994" name="Document" r:id="rId10" imgW="5940848" imgH="315812" progId="Word.Document.12">
              <p:embed/>
            </p:oleObj>
          </a:graphicData>
        </a:graphic>
      </p:graphicFrame>
      <p:sp>
        <p:nvSpPr>
          <p:cNvPr id="11" name="Subtitle 2"/>
          <p:cNvSpPr txBox="1">
            <a:spLocks/>
          </p:cNvSpPr>
          <p:nvPr/>
        </p:nvSpPr>
        <p:spPr>
          <a:xfrm>
            <a:off x="152400" y="304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Uticaj industrijskog pogona: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RS" sz="4000" dirty="0" smtClean="0">
                <a:latin typeface="Times New Roman" pitchFamily="18" charset="0"/>
                <a:cs typeface="Times New Roman" pitchFamily="18" charset="0"/>
              </a:rPr>
              <a:t>I deo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96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sr-Latn-RS" sz="3000" dirty="0" smtClean="0">
                <a:latin typeface="Times New Roman" pitchFamily="18" charset="0"/>
                <a:cs typeface="Times New Roman" pitchFamily="18" charset="0"/>
              </a:rPr>
              <a:t>Izračunavanje kapacitivnosti kondenzatorske baterije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0" y="1600200"/>
          <a:ext cx="9144000" cy="825500"/>
        </p:xfrm>
        <a:graphic>
          <a:graphicData uri="http://schemas.openxmlformats.org/presentationml/2006/ole">
            <p:oleObj spid="_x0000_s38072" name="Document" r:id="rId3" imgW="5940848" imgH="536448" progId="Word.Document.12">
              <p:embed/>
            </p:oleObj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0" y="2590800"/>
          <a:ext cx="9144000" cy="485775"/>
        </p:xfrm>
        <a:graphic>
          <a:graphicData uri="http://schemas.openxmlformats.org/presentationml/2006/ole">
            <p:oleObj spid="_x0000_s38073" name="Document" r:id="rId4" imgW="5940848" imgH="315812" progId="Word.Document.12">
              <p:embed/>
            </p:oleObj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0" y="3352800"/>
          <a:ext cx="9153525" cy="477838"/>
        </p:xfrm>
        <a:graphic>
          <a:graphicData uri="http://schemas.openxmlformats.org/presentationml/2006/ole">
            <p:oleObj spid="_x0000_s38074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0" y="3886200"/>
          <a:ext cx="9144000" cy="885825"/>
        </p:xfrm>
        <a:graphic>
          <a:graphicData uri="http://schemas.openxmlformats.org/presentationml/2006/ole">
            <p:oleObj spid="_x0000_s38075" name="Document" r:id="rId6" imgW="5940848" imgH="578628" progId="Word.Document.12">
              <p:embed/>
            </p:oleObj>
          </a:graphicData>
        </a:graphic>
      </p:graphicFrame>
      <p:cxnSp>
        <p:nvCxnSpPr>
          <p:cNvPr id="13" name="Straight Connector 12"/>
          <p:cNvCxnSpPr/>
          <p:nvPr/>
        </p:nvCxnSpPr>
        <p:spPr>
          <a:xfrm rot="10800000">
            <a:off x="2286000" y="4114800"/>
            <a:ext cx="0" cy="2743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8000000" flipH="1">
            <a:off x="2404784" y="4320540"/>
            <a:ext cx="0" cy="2743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25200000" flipH="1">
            <a:off x="2173194" y="4320539"/>
            <a:ext cx="0" cy="2743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2960688" y="4159250"/>
          <a:ext cx="9155112" cy="488950"/>
        </p:xfrm>
        <a:graphic>
          <a:graphicData uri="http://schemas.openxmlformats.org/presentationml/2006/ole">
            <p:oleObj spid="_x0000_s38076" name="Document" r:id="rId7" imgW="5940848" imgH="323743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(bez industrijskog pogona)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zadAslika1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711299"/>
            <a:ext cx="9144000" cy="6146701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67000" y="1524000"/>
          <a:ext cx="3810000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70.6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914400" y="1981200"/>
          <a:ext cx="9155113" cy="479425"/>
        </p:xfrm>
        <a:graphic>
          <a:graphicData uri="http://schemas.openxmlformats.org/presentationml/2006/ole">
            <p:oleObj spid="_x0000_s40154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-914400" y="2362200"/>
          <a:ext cx="9155113" cy="479425"/>
        </p:xfrm>
        <a:graphic>
          <a:graphicData uri="http://schemas.openxmlformats.org/presentationml/2006/ole">
            <p:oleObj spid="_x0000_s40155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-914400" y="2743200"/>
          <a:ext cx="9155113" cy="479425"/>
        </p:xfrm>
        <a:graphic>
          <a:graphicData uri="http://schemas.openxmlformats.org/presentationml/2006/ole">
            <p:oleObj spid="_x0000_s40156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667000" y="4267200"/>
          <a:ext cx="3810000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914400" y="4724400"/>
          <a:ext cx="9155113" cy="479425"/>
        </p:xfrm>
        <a:graphic>
          <a:graphicData uri="http://schemas.openxmlformats.org/presentationml/2006/ole">
            <p:oleObj spid="_x0000_s40157" name="Document" r:id="rId6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-914400" y="5105400"/>
          <a:ext cx="9155113" cy="479425"/>
        </p:xfrm>
        <a:graphic>
          <a:graphicData uri="http://schemas.openxmlformats.org/presentationml/2006/ole">
            <p:oleObj spid="_x0000_s40158" name="Document" r:id="rId7" imgW="5940848" imgH="316533" progId="Word.Document.12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-914400" y="5486400"/>
          <a:ext cx="9155113" cy="479425"/>
        </p:xfrm>
        <a:graphic>
          <a:graphicData uri="http://schemas.openxmlformats.org/presentationml/2006/ole">
            <p:oleObj spid="_x0000_s40159" name="Document" r:id="rId8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 osnovnog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91200" y="2590800"/>
          <a:ext cx="203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</a:t>
                      </a: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407 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1243011"/>
              </p:ext>
            </p:extLst>
          </p:nvPr>
        </p:nvGraphicFramePr>
        <p:xfrm>
          <a:off x="5791200" y="4191000"/>
          <a:ext cx="203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</a:t>
                      </a: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235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 rot="10800000">
            <a:off x="1600200" y="25908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8000000" flipH="1">
            <a:off x="1798174" y="29337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25200000" flipH="1">
            <a:off x="1408204" y="2933699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-762000" y="2590800"/>
          <a:ext cx="9155113" cy="989013"/>
        </p:xfrm>
        <a:graphic>
          <a:graphicData uri="http://schemas.openxmlformats.org/presentationml/2006/ole">
            <p:oleObj spid="_x0000_s47182" name="Document" r:id="rId3" imgW="5940848" imgH="648569" progId="Word.Document.12">
              <p:embed/>
            </p:oleObj>
          </a:graphicData>
        </a:graphic>
      </p:graphicFrame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-762000" y="4191000"/>
          <a:ext cx="9155113" cy="1000125"/>
        </p:xfrm>
        <a:graphic>
          <a:graphicData uri="http://schemas.openxmlformats.org/presentationml/2006/ole">
            <p:oleObj spid="_x0000_s47183" name="Document" r:id="rId4" imgW="5956042" imgH="650720" progId="Word.Document.12">
              <p:embed/>
            </p:oleObj>
          </a:graphicData>
        </a:graphic>
      </p:graphicFrame>
      <p:cxnSp>
        <p:nvCxnSpPr>
          <p:cNvPr id="19" name="Straight Connector 18"/>
          <p:cNvCxnSpPr/>
          <p:nvPr/>
        </p:nvCxnSpPr>
        <p:spPr>
          <a:xfrm flipV="1">
            <a:off x="1219200" y="4191000"/>
            <a:ext cx="381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00200" y="4191000"/>
            <a:ext cx="381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219200" y="4876800"/>
            <a:ext cx="76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>
          <a:xfrm>
            <a:off x="0" y="0"/>
            <a:ext cx="9144000" cy="5334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Uticaj industrijskog pogona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81000" y="4343400"/>
            <a:ext cx="84582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nastavku 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će, radi lakšeg poređenja, u zagradama biti napisane vrednosti harmonika koje se imaju kada industrijski pogon nije u funkciji.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- 3.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zadAslika2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1103281"/>
            <a:ext cx="9144000" cy="575471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7347792"/>
              </p:ext>
            </p:extLst>
          </p:nvPr>
        </p:nvGraphicFramePr>
        <p:xfrm>
          <a:off x="2895600" y="1524000"/>
          <a:ext cx="3429000" cy="74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(7.9)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773113" y="1981200"/>
          <a:ext cx="9155113" cy="479425"/>
        </p:xfrm>
        <a:graphic>
          <a:graphicData uri="http://schemas.openxmlformats.org/presentationml/2006/ole">
            <p:oleObj spid="_x0000_s44106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33574452"/>
              </p:ext>
            </p:extLst>
          </p:nvPr>
        </p:nvGraphicFramePr>
        <p:xfrm>
          <a:off x="2895600" y="4267200"/>
          <a:ext cx="3429000" cy="741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1.5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(1.5)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773113" y="4724400"/>
          <a:ext cx="9155113" cy="479425"/>
        </p:xfrm>
        <a:graphic>
          <a:graphicData uri="http://schemas.openxmlformats.org/presentationml/2006/ole">
            <p:oleObj spid="_x0000_s44107" name="Document" r:id="rId4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5975881"/>
            <a:ext cx="8534400" cy="88211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Zaključak: Uticaj industrijskog pogona je zanemarljiv.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3048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- 5. i 7.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zadAslika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38679"/>
            <a:ext cx="9144000" cy="54193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46437658"/>
              </p:ext>
            </p:extLst>
          </p:nvPr>
        </p:nvGraphicFramePr>
        <p:xfrm>
          <a:off x="2819400" y="1524000"/>
          <a:ext cx="3429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104.5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(99.5)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78.4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(70.6)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849313" y="1981200"/>
          <a:ext cx="9155113" cy="479425"/>
        </p:xfrm>
        <a:graphic>
          <a:graphicData uri="http://schemas.openxmlformats.org/presentationml/2006/ole">
            <p:oleObj spid="_x0000_s45202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-849313" y="2362200"/>
          <a:ext cx="9155113" cy="479425"/>
        </p:xfrm>
        <a:graphic>
          <a:graphicData uri="http://schemas.openxmlformats.org/presentationml/2006/ole">
            <p:oleObj spid="_x0000_s45203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1209723"/>
              </p:ext>
            </p:extLst>
          </p:nvPr>
        </p:nvGraphicFramePr>
        <p:xfrm>
          <a:off x="2819400" y="4267200"/>
          <a:ext cx="3429000" cy="1112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(11.3)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6.3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(5.7)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849313" y="4724400"/>
          <a:ext cx="9155113" cy="479425"/>
        </p:xfrm>
        <a:graphic>
          <a:graphicData uri="http://schemas.openxmlformats.org/presentationml/2006/ole">
            <p:oleObj spid="_x0000_s45204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-849313" y="5105400"/>
          <a:ext cx="9155113" cy="479425"/>
        </p:xfrm>
        <a:graphic>
          <a:graphicData uri="http://schemas.openxmlformats.org/presentationml/2006/ole">
            <p:oleObj spid="_x0000_s45205" name="Document" r:id="rId6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5791200"/>
            <a:ext cx="8534400" cy="8821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Uticaj industrijskog pogona povećava udeo 5. harmonika struje (napona) za oko 5% (5%), a 7. harmonika za oko 11% (10.5%).</a:t>
            </a:r>
            <a:endParaRPr lang="en-US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- 11, 13, 17. i 19.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Content Placeholder 8" descr="zadAslika4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1138621"/>
            <a:ext cx="9144000" cy="571937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5708461"/>
              </p:ext>
            </p:extLst>
          </p:nvPr>
        </p:nvGraphicFramePr>
        <p:xfrm>
          <a:off x="2819400" y="1346200"/>
          <a:ext cx="35052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3.1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7128191"/>
              </p:ext>
            </p:extLst>
          </p:nvPr>
        </p:nvGraphicFramePr>
        <p:xfrm>
          <a:off x="-849313" y="1806575"/>
          <a:ext cx="9155113" cy="479425"/>
        </p:xfrm>
        <a:graphic>
          <a:graphicData uri="http://schemas.openxmlformats.org/presentationml/2006/ole">
            <p:oleObj spid="_x0000_s46378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6913250"/>
              </p:ext>
            </p:extLst>
          </p:nvPr>
        </p:nvGraphicFramePr>
        <p:xfrm>
          <a:off x="-849313" y="2133600"/>
          <a:ext cx="9155113" cy="479425"/>
        </p:xfrm>
        <a:graphic>
          <a:graphicData uri="http://schemas.openxmlformats.org/presentationml/2006/ole">
            <p:oleObj spid="_x0000_s46379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6326692"/>
              </p:ext>
            </p:extLst>
          </p:nvPr>
        </p:nvGraphicFramePr>
        <p:xfrm>
          <a:off x="-838200" y="2492375"/>
          <a:ext cx="9155113" cy="479425"/>
        </p:xfrm>
        <a:graphic>
          <a:graphicData uri="http://schemas.openxmlformats.org/presentationml/2006/ole">
            <p:oleObj spid="_x0000_s46380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7181804"/>
              </p:ext>
            </p:extLst>
          </p:nvPr>
        </p:nvGraphicFramePr>
        <p:xfrm>
          <a:off x="2895600" y="4165600"/>
          <a:ext cx="3505200" cy="1854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0.16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6613509"/>
              </p:ext>
            </p:extLst>
          </p:nvPr>
        </p:nvGraphicFramePr>
        <p:xfrm>
          <a:off x="-773113" y="4625975"/>
          <a:ext cx="9155113" cy="479425"/>
        </p:xfrm>
        <a:graphic>
          <a:graphicData uri="http://schemas.openxmlformats.org/presentationml/2006/ole">
            <p:oleObj spid="_x0000_s46381" name="Document" r:id="rId6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7831371"/>
              </p:ext>
            </p:extLst>
          </p:nvPr>
        </p:nvGraphicFramePr>
        <p:xfrm>
          <a:off x="-773113" y="5006975"/>
          <a:ext cx="9155113" cy="479425"/>
        </p:xfrm>
        <a:graphic>
          <a:graphicData uri="http://schemas.openxmlformats.org/presentationml/2006/ole">
            <p:oleObj spid="_x0000_s46382" name="Document" r:id="rId7" imgW="5940848" imgH="316533" progId="Word.Document.12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5408206"/>
              </p:ext>
            </p:extLst>
          </p:nvPr>
        </p:nvGraphicFramePr>
        <p:xfrm>
          <a:off x="-773113" y="5334000"/>
          <a:ext cx="9155113" cy="479425"/>
        </p:xfrm>
        <a:graphic>
          <a:graphicData uri="http://schemas.openxmlformats.org/presentationml/2006/ole">
            <p:oleObj spid="_x0000_s46383" name="Document" r:id="rId8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41881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61281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7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6158872"/>
              </p:ext>
            </p:extLst>
          </p:nvPr>
        </p:nvGraphicFramePr>
        <p:xfrm>
          <a:off x="-849313" y="2873375"/>
          <a:ext cx="9155113" cy="479425"/>
        </p:xfrm>
        <a:graphic>
          <a:graphicData uri="http://schemas.openxmlformats.org/presentationml/2006/ole">
            <p:oleObj spid="_x0000_s46384" name="Document" r:id="rId9" imgW="5940848" imgH="316533" progId="Word.Document.12">
              <p:embed/>
            </p:oleObj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8631128"/>
              </p:ext>
            </p:extLst>
          </p:nvPr>
        </p:nvGraphicFramePr>
        <p:xfrm>
          <a:off x="-773113" y="5715000"/>
          <a:ext cx="9155113" cy="479425"/>
        </p:xfrm>
        <a:graphic>
          <a:graphicData uri="http://schemas.openxmlformats.org/presentationml/2006/ole">
            <p:oleObj spid="_x0000_s46385" name="Document" r:id="rId10" imgW="5940848" imgH="316533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RS" sz="4000" dirty="0" smtClean="0">
                <a:latin typeface="Times New Roman" pitchFamily="18" charset="0"/>
                <a:cs typeface="Times New Roman" pitchFamily="18" charset="0"/>
              </a:rPr>
              <a:t>II deo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960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sr-Latn-RS" sz="3000" dirty="0" smtClean="0">
                <a:latin typeface="Times New Roman" pitchFamily="18" charset="0"/>
                <a:cs typeface="Times New Roman" pitchFamily="18" charset="0"/>
              </a:rPr>
              <a:t>Izračunavanje reaktivne snage filtra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0" y="1600200"/>
          <a:ext cx="9144000" cy="825500"/>
        </p:xfrm>
        <a:graphic>
          <a:graphicData uri="http://schemas.openxmlformats.org/presentationml/2006/ole">
            <p:oleObj spid="_x0000_s67694" name="Document" r:id="rId3" imgW="5940848" imgH="536448" progId="Word.Document.12">
              <p:embed/>
            </p:oleObj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0" y="2590800"/>
          <a:ext cx="9144000" cy="485775"/>
        </p:xfrm>
        <a:graphic>
          <a:graphicData uri="http://schemas.openxmlformats.org/presentationml/2006/ole">
            <p:oleObj spid="_x0000_s67695" name="Document" r:id="rId4" imgW="5940848" imgH="315812" progId="Word.Document.12">
              <p:embed/>
            </p:oleObj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0" y="3352800"/>
          <a:ext cx="9153525" cy="477838"/>
        </p:xfrm>
        <a:graphic>
          <a:graphicData uri="http://schemas.openxmlformats.org/presentationml/2006/ole">
            <p:oleObj spid="_x0000_s67696" name="Document" r:id="rId5" imgW="5940848" imgH="316533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457200"/>
            <a:ext cx="9144000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Rešenje 1 (antirezonantna prigušnica za 189 Hz)</a:t>
            </a: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76200" y="1447800"/>
          <a:ext cx="9144000" cy="718422"/>
        </p:xfrm>
        <a:graphic>
          <a:graphicData uri="http://schemas.openxmlformats.org/presentationml/2006/ole">
            <p:oleObj spid="_x0000_s21737" name="Document" r:id="rId3" imgW="5940848" imgH="467229" progId="Word.Document.12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0" y="2617720"/>
          <a:ext cx="9144000" cy="811280"/>
        </p:xfrm>
        <a:graphic>
          <a:graphicData uri="http://schemas.openxmlformats.org/presentationml/2006/ole">
            <p:oleObj spid="_x0000_s21738" name="Document" r:id="rId4" imgW="5940848" imgH="526354" progId="Word.Document.12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0" y="3608320"/>
          <a:ext cx="9144000" cy="811280"/>
        </p:xfrm>
        <a:graphic>
          <a:graphicData uri="http://schemas.openxmlformats.org/presentationml/2006/ole">
            <p:oleObj spid="_x0000_s21739" name="Document" r:id="rId5" imgW="5940848" imgH="527796" progId="Word.Document.12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-152400" y="4923920"/>
          <a:ext cx="9144000" cy="486280"/>
        </p:xfrm>
        <a:graphic>
          <a:graphicData uri="http://schemas.openxmlformats.org/presentationml/2006/ole">
            <p:oleObj spid="_x0000_s21740" name="Document" r:id="rId6" imgW="5940848" imgH="315812" progId="Word.Document.12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-76200" y="5381120"/>
          <a:ext cx="9144000" cy="486280"/>
        </p:xfrm>
        <a:graphic>
          <a:graphicData uri="http://schemas.openxmlformats.org/presentationml/2006/ole">
            <p:oleObj spid="_x0000_s21741" name="Document" r:id="rId7" imgW="5940848" imgH="315812" progId="Word.Document.12">
              <p:embed/>
            </p:oleObj>
          </a:graphicData>
        </a:graphic>
      </p:graphicFrame>
      <p:cxnSp>
        <p:nvCxnSpPr>
          <p:cNvPr id="11" name="Straight Connector 10"/>
          <p:cNvCxnSpPr/>
          <p:nvPr/>
        </p:nvCxnSpPr>
        <p:spPr>
          <a:xfrm rot="10800000">
            <a:off x="1890052" y="49530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8000000" flipH="1">
            <a:off x="2088026" y="52959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25200000" flipH="1">
            <a:off x="1698056" y="5295899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526" name="Object 22"/>
          <p:cNvGraphicFramePr>
            <a:graphicFrameLocks noChangeAspect="1"/>
          </p:cNvGraphicFramePr>
          <p:nvPr/>
        </p:nvGraphicFramePr>
        <p:xfrm>
          <a:off x="2960687" y="5181600"/>
          <a:ext cx="9155113" cy="488950"/>
        </p:xfrm>
        <a:graphic>
          <a:graphicData uri="http://schemas.openxmlformats.org/presentationml/2006/ole">
            <p:oleObj spid="_x0000_s21742" name="Document" r:id="rId8" imgW="5940848" imgH="323743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457200"/>
            <a:ext cx="9144000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Rešenje 2 (antirezonantna prigušnica za 210 Hz)</a:t>
            </a:r>
          </a:p>
          <a:p>
            <a:pPr marL="45720" indent="0" algn="ctr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0" y="2617720"/>
          <a:ext cx="9144000" cy="811280"/>
        </p:xfrm>
        <a:graphic>
          <a:graphicData uri="http://schemas.openxmlformats.org/presentationml/2006/ole">
            <p:oleObj spid="_x0000_s22766" name="Document" r:id="rId3" imgW="5940848" imgH="526354" progId="Word.Document.12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0" y="3581400"/>
          <a:ext cx="9144000" cy="811280"/>
        </p:xfrm>
        <a:graphic>
          <a:graphicData uri="http://schemas.openxmlformats.org/presentationml/2006/ole">
            <p:oleObj spid="_x0000_s22767" name="Document" r:id="rId4" imgW="5940848" imgH="526354" progId="Word.Document.12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-152400" y="4923920"/>
          <a:ext cx="9144000" cy="486280"/>
        </p:xfrm>
        <a:graphic>
          <a:graphicData uri="http://schemas.openxmlformats.org/presentationml/2006/ole">
            <p:oleObj spid="_x0000_s22768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-76200" y="5387975"/>
          <a:ext cx="9153525" cy="479425"/>
        </p:xfrm>
        <a:graphic>
          <a:graphicData uri="http://schemas.openxmlformats.org/presentationml/2006/ole">
            <p:oleObj spid="_x0000_s22769" name="Document" r:id="rId6" imgW="5940848" imgH="316533" progId="Word.Document.12">
              <p:embed/>
            </p:oleObj>
          </a:graphicData>
        </a:graphic>
      </p:graphicFrame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0" y="1447800"/>
          <a:ext cx="9144000" cy="718422"/>
        </p:xfrm>
        <a:graphic>
          <a:graphicData uri="http://schemas.openxmlformats.org/presentationml/2006/ole">
            <p:oleObj spid="_x0000_s22770" name="Document" r:id="rId7" imgW="5940848" imgH="467229" progId="Word.Document.12">
              <p:embed/>
            </p:oleObj>
          </a:graphicData>
        </a:graphic>
      </p:graphicFrame>
      <p:cxnSp>
        <p:nvCxnSpPr>
          <p:cNvPr id="8" name="Straight Connector 7"/>
          <p:cNvCxnSpPr/>
          <p:nvPr/>
        </p:nvCxnSpPr>
        <p:spPr>
          <a:xfrm rot="10800000">
            <a:off x="1890052" y="49530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8000000" flipH="1">
            <a:off x="2088026" y="52959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25200000" flipH="1">
            <a:off x="1698056" y="5295899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555" name="Object 27"/>
          <p:cNvGraphicFramePr>
            <a:graphicFrameLocks noChangeAspect="1"/>
          </p:cNvGraphicFramePr>
          <p:nvPr/>
        </p:nvGraphicFramePr>
        <p:xfrm>
          <a:off x="2960687" y="5181600"/>
          <a:ext cx="9155113" cy="488950"/>
        </p:xfrm>
        <a:graphic>
          <a:graphicData uri="http://schemas.openxmlformats.org/presentationml/2006/ole">
            <p:oleObj spid="_x0000_s22771" name="Document" r:id="rId8" imgW="5940848" imgH="323743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457200"/>
            <a:ext cx="9144000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Rešenje 3 (kratak spoj za 5. harmonik)</a:t>
            </a: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sr-Latn-RS" sz="3000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0" y="2617720"/>
          <a:ext cx="9144000" cy="811280"/>
        </p:xfrm>
        <a:graphic>
          <a:graphicData uri="http://schemas.openxmlformats.org/presentationml/2006/ole">
            <p:oleObj spid="_x0000_s23791" name="Document" r:id="rId3" imgW="5940848" imgH="526354" progId="Word.Document.12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0" y="3581400"/>
          <a:ext cx="9144000" cy="811280"/>
        </p:xfrm>
        <a:graphic>
          <a:graphicData uri="http://schemas.openxmlformats.org/presentationml/2006/ole">
            <p:oleObj spid="_x0000_s23792" name="Document" r:id="rId4" imgW="5940848" imgH="526354" progId="Word.Document.12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-152400" y="4923920"/>
          <a:ext cx="9144000" cy="486280"/>
        </p:xfrm>
        <a:graphic>
          <a:graphicData uri="http://schemas.openxmlformats.org/presentationml/2006/ole">
            <p:oleObj spid="_x0000_s23793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-76200" y="5410200"/>
          <a:ext cx="9153525" cy="479425"/>
        </p:xfrm>
        <a:graphic>
          <a:graphicData uri="http://schemas.openxmlformats.org/presentationml/2006/ole">
            <p:oleObj spid="_x0000_s23794" name="Document" r:id="rId6" imgW="5940848" imgH="316533" progId="Word.Document.12">
              <p:embed/>
            </p:oleObj>
          </a:graphicData>
        </a:graphic>
      </p:graphicFrame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-85725" y="1447800"/>
          <a:ext cx="9153525" cy="722312"/>
        </p:xfrm>
        <a:graphic>
          <a:graphicData uri="http://schemas.openxmlformats.org/presentationml/2006/ole">
            <p:oleObj spid="_x0000_s23795" name="Document" r:id="rId7" imgW="5940848" imgH="470474" progId="Word.Document.12">
              <p:embed/>
            </p:oleObj>
          </a:graphicData>
        </a:graphic>
      </p:graphicFrame>
      <p:cxnSp>
        <p:nvCxnSpPr>
          <p:cNvPr id="8" name="Straight Connector 7"/>
          <p:cNvCxnSpPr/>
          <p:nvPr/>
        </p:nvCxnSpPr>
        <p:spPr>
          <a:xfrm rot="10800000">
            <a:off x="1890052" y="49530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8000000" flipH="1">
            <a:off x="2088026" y="52959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25200000" flipH="1">
            <a:off x="1698056" y="5295899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74" name="Object 22"/>
          <p:cNvGraphicFramePr>
            <a:graphicFrameLocks noChangeAspect="1"/>
          </p:cNvGraphicFramePr>
          <p:nvPr/>
        </p:nvGraphicFramePr>
        <p:xfrm>
          <a:off x="2960688" y="5181600"/>
          <a:ext cx="9155112" cy="488950"/>
        </p:xfrm>
        <a:graphic>
          <a:graphicData uri="http://schemas.openxmlformats.org/presentationml/2006/ole">
            <p:oleObj spid="_x0000_s23796" name="Document" r:id="rId8" imgW="5940848" imgH="323743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ka1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728903"/>
            <a:ext cx="9144000" cy="6129098"/>
          </a:xfr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(bez industrijskog pogona)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524000"/>
          <a:ext cx="6096000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3.4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50.6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10.9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2133600" y="1981200"/>
          <a:ext cx="9155113" cy="479425"/>
        </p:xfrm>
        <a:graphic>
          <a:graphicData uri="http://schemas.openxmlformats.org/presentationml/2006/ole">
            <p:oleObj spid="_x0000_s25837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-2133600" y="2362200"/>
          <a:ext cx="9155113" cy="479425"/>
        </p:xfrm>
        <a:graphic>
          <a:graphicData uri="http://schemas.openxmlformats.org/presentationml/2006/ole">
            <p:oleObj spid="_x0000_s25838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-2133600" y="2743200"/>
          <a:ext cx="9155113" cy="479425"/>
        </p:xfrm>
        <a:graphic>
          <a:graphicData uri="http://schemas.openxmlformats.org/presentationml/2006/ole">
            <p:oleObj spid="_x0000_s25839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76400" y="4267200"/>
          <a:ext cx="6096000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6.5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3.9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6.1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.4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2057400" y="4724400"/>
          <a:ext cx="9155113" cy="479425"/>
        </p:xfrm>
        <a:graphic>
          <a:graphicData uri="http://schemas.openxmlformats.org/presentationml/2006/ole">
            <p:oleObj spid="_x0000_s25840" name="Document" r:id="rId6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-2057400" y="5105400"/>
          <a:ext cx="9155113" cy="479425"/>
        </p:xfrm>
        <a:graphic>
          <a:graphicData uri="http://schemas.openxmlformats.org/presentationml/2006/ole">
            <p:oleObj spid="_x0000_s25841" name="Document" r:id="rId7" imgW="5940848" imgH="316533" progId="Word.Document.12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-2057400" y="5486400"/>
          <a:ext cx="9155113" cy="479425"/>
        </p:xfrm>
        <a:graphic>
          <a:graphicData uri="http://schemas.openxmlformats.org/presentationml/2006/ole">
            <p:oleObj spid="_x0000_s25842" name="Document" r:id="rId8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 osnovnog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91200" y="2590800"/>
          <a:ext cx="203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</a:t>
                      </a: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407 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1243011"/>
              </p:ext>
            </p:extLst>
          </p:nvPr>
        </p:nvGraphicFramePr>
        <p:xfrm>
          <a:off x="5791200" y="4191000"/>
          <a:ext cx="203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</a:t>
                      </a: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235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 rot="10800000">
            <a:off x="1600200" y="25908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8000000" flipH="1">
            <a:off x="1798174" y="29337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25200000" flipH="1">
            <a:off x="1408204" y="2933699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-762000" y="2590800"/>
          <a:ext cx="9153525" cy="1000125"/>
        </p:xfrm>
        <a:graphic>
          <a:graphicData uri="http://schemas.openxmlformats.org/presentationml/2006/ole">
            <p:oleObj spid="_x0000_s65610" name="Document" r:id="rId3" imgW="5940848" imgH="650371" progId="Word.Document.12">
              <p:embed/>
            </p:oleObj>
          </a:graphicData>
        </a:graphic>
      </p:graphicFrame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-762000" y="4191000"/>
          <a:ext cx="9155113" cy="1000125"/>
        </p:xfrm>
        <a:graphic>
          <a:graphicData uri="http://schemas.openxmlformats.org/presentationml/2006/ole">
            <p:oleObj spid="_x0000_s65611" name="Document" r:id="rId4" imgW="5956042" imgH="652160" progId="Word.Document.12">
              <p:embed/>
            </p:oleObj>
          </a:graphicData>
        </a:graphic>
      </p:graphicFrame>
      <p:cxnSp>
        <p:nvCxnSpPr>
          <p:cNvPr id="19" name="Straight Connector 18"/>
          <p:cNvCxnSpPr/>
          <p:nvPr/>
        </p:nvCxnSpPr>
        <p:spPr>
          <a:xfrm flipV="1">
            <a:off x="1219200" y="4191000"/>
            <a:ext cx="381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00200" y="4191000"/>
            <a:ext cx="381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219200" y="4876800"/>
            <a:ext cx="76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>
          <a:xfrm>
            <a:off x="0" y="0"/>
            <a:ext cx="9144000" cy="5334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Uticaj industrijskog pogona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81000" y="4343400"/>
            <a:ext cx="84582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nastavku 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će, radi lakšeg poređenja, u zagradama biti napisane vrednosti harmonika koje se imaju kada industrijski pogon nije u funkciji.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ka3h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1043125"/>
            <a:ext cx="9144000" cy="5814875"/>
          </a:xfr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- 3.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7347792"/>
              </p:ext>
            </p:extLst>
          </p:nvPr>
        </p:nvGraphicFramePr>
        <p:xfrm>
          <a:off x="1676400" y="1524000"/>
          <a:ext cx="6096000" cy="74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(31.5)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(19.6)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3.4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(13.4)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2133600" y="1981200"/>
          <a:ext cx="9155113" cy="479425"/>
        </p:xfrm>
        <a:graphic>
          <a:graphicData uri="http://schemas.openxmlformats.org/presentationml/2006/ole">
            <p:oleObj spid="_x0000_s30801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33574452"/>
              </p:ext>
            </p:extLst>
          </p:nvPr>
        </p:nvGraphicFramePr>
        <p:xfrm>
          <a:off x="1676400" y="4267200"/>
          <a:ext cx="6096000" cy="741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6.5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(6.5)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3.9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(3.9)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(2.7)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2057400" y="4724400"/>
          <a:ext cx="9155113" cy="479425"/>
        </p:xfrm>
        <a:graphic>
          <a:graphicData uri="http://schemas.openxmlformats.org/presentationml/2006/ole">
            <p:oleObj spid="_x0000_s30802" name="Document" r:id="rId4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04800" y="5975881"/>
            <a:ext cx="8534400" cy="88211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Zaključak: Uticaj industrijskog pogona je zanemarljiv.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3048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- 5. i 7.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lika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43905"/>
            <a:ext cx="9144000" cy="5414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46437658"/>
              </p:ext>
            </p:extLst>
          </p:nvPr>
        </p:nvGraphicFramePr>
        <p:xfrm>
          <a:off x="1676400" y="1524000"/>
          <a:ext cx="6096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(37.1)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53.2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(50.6)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(89.8)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9.7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(8.7)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12.1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(10.9)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.4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(15.6)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2133600" y="1981200"/>
          <a:ext cx="9155113" cy="479425"/>
        </p:xfrm>
        <a:graphic>
          <a:graphicData uri="http://schemas.openxmlformats.org/presentationml/2006/ole">
            <p:oleObj spid="_x0000_s28831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-2133600" y="2362200"/>
          <a:ext cx="9155113" cy="479425"/>
        </p:xfrm>
        <a:graphic>
          <a:graphicData uri="http://schemas.openxmlformats.org/presentationml/2006/ole">
            <p:oleObj spid="_x0000_s28832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1209723"/>
              </p:ext>
            </p:extLst>
          </p:nvPr>
        </p:nvGraphicFramePr>
        <p:xfrm>
          <a:off x="1676400" y="4267200"/>
          <a:ext cx="6096000" cy="1112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(4.6)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.4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(6.1)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(10.7)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(0.9)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(1.4)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2057400" y="4724400"/>
          <a:ext cx="9155113" cy="479425"/>
        </p:xfrm>
        <a:graphic>
          <a:graphicData uri="http://schemas.openxmlformats.org/presentationml/2006/ole">
            <p:oleObj spid="_x0000_s28833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-2057400" y="5105400"/>
          <a:ext cx="9155113" cy="479425"/>
        </p:xfrm>
        <a:graphic>
          <a:graphicData uri="http://schemas.openxmlformats.org/presentationml/2006/ole">
            <p:oleObj spid="_x0000_s28834" name="Document" r:id="rId6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5791200"/>
            <a:ext cx="8534400" cy="8821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Uticaj industrijskog pogona povećava udeo 5. harmonika struje (napona) za oko 5% (5%), a 7. harmonika za oko 11,5% (10%).</a:t>
            </a:r>
            <a:endParaRPr lang="en-US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lika11h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1024759"/>
            <a:ext cx="9144000" cy="5833241"/>
          </a:xfrm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- 11, 13, 17. i 19.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7620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0.25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0.35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0.25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0.35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2133600" y="1219200"/>
          <a:ext cx="9155113" cy="479425"/>
        </p:xfrm>
        <a:graphic>
          <a:graphicData uri="http://schemas.openxmlformats.org/presentationml/2006/ole">
            <p:oleObj spid="_x0000_s32058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-2133600" y="1600200"/>
          <a:ext cx="9155113" cy="479425"/>
        </p:xfrm>
        <a:graphic>
          <a:graphicData uri="http://schemas.openxmlformats.org/presentationml/2006/ole">
            <p:oleObj spid="_x0000_s32059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-2133600" y="1981200"/>
          <a:ext cx="9155113" cy="479425"/>
        </p:xfrm>
        <a:graphic>
          <a:graphicData uri="http://schemas.openxmlformats.org/presentationml/2006/ole">
            <p:oleObj spid="_x0000_s32060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76400" y="3429000"/>
          <a:ext cx="6096000" cy="1854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0.03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0.005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2057400" y="3886200"/>
          <a:ext cx="9155113" cy="479425"/>
        </p:xfrm>
        <a:graphic>
          <a:graphicData uri="http://schemas.openxmlformats.org/presentationml/2006/ole">
            <p:oleObj spid="_x0000_s32061" name="Document" r:id="rId6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-2057400" y="4267200"/>
          <a:ext cx="9155113" cy="479425"/>
        </p:xfrm>
        <a:graphic>
          <a:graphicData uri="http://schemas.openxmlformats.org/presentationml/2006/ole">
            <p:oleObj spid="_x0000_s32062" name="Document" r:id="rId7" imgW="5940848" imgH="316533" progId="Word.Document.12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-2057400" y="4648200"/>
          <a:ext cx="9155113" cy="479425"/>
        </p:xfrm>
        <a:graphic>
          <a:graphicData uri="http://schemas.openxmlformats.org/presentationml/2006/ole">
            <p:oleObj spid="_x0000_s32063" name="Document" r:id="rId8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2819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752" name="Object 4"/>
          <p:cNvGraphicFramePr>
            <a:graphicFrameLocks noChangeAspect="1"/>
          </p:cNvGraphicFramePr>
          <p:nvPr/>
        </p:nvGraphicFramePr>
        <p:xfrm>
          <a:off x="-2133600" y="2362200"/>
          <a:ext cx="9155113" cy="479425"/>
        </p:xfrm>
        <a:graphic>
          <a:graphicData uri="http://schemas.openxmlformats.org/presentationml/2006/ole">
            <p:oleObj spid="_x0000_s32064" name="Document" r:id="rId9" imgW="5940848" imgH="316533" progId="Word.Document.12">
              <p:embed/>
            </p:oleObj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-2057400" y="5029200"/>
          <a:ext cx="9155113" cy="479425"/>
        </p:xfrm>
        <a:graphic>
          <a:graphicData uri="http://schemas.openxmlformats.org/presentationml/2006/ole">
            <p:oleObj spid="_x0000_s32065" name="Document" r:id="rId10" imgW="5940848" imgH="316533" progId="Word.Document.12">
              <p:embed/>
            </p:oleObj>
          </a:graphicData>
        </a:graphic>
      </p:graphicFrame>
      <p:sp>
        <p:nvSpPr>
          <p:cNvPr id="15" name="Subtitle 2"/>
          <p:cNvSpPr txBox="1">
            <a:spLocks/>
          </p:cNvSpPr>
          <p:nvPr/>
        </p:nvSpPr>
        <p:spPr>
          <a:xfrm>
            <a:off x="304800" y="5791200"/>
            <a:ext cx="8534400" cy="8821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Uticaj industrijskog pogona može se zanemariti, što je posledica male impedanse mreže u odnosu na impedansu fabrike.</a:t>
            </a:r>
            <a:endParaRPr lang="en-US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RS" sz="4000" dirty="0" smtClean="0">
                <a:latin typeface="Times New Roman" pitchFamily="18" charset="0"/>
                <a:cs typeface="Times New Roman" pitchFamily="18" charset="0"/>
              </a:rPr>
              <a:t>III deo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4572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Oslabljeni filtar drugog reda</a:t>
            </a:r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676400"/>
            <a:ext cx="27386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1378" name="Object 6"/>
          <p:cNvGraphicFramePr>
            <a:graphicFrameLocks noChangeAspect="1"/>
          </p:cNvGraphicFramePr>
          <p:nvPr/>
        </p:nvGraphicFramePr>
        <p:xfrm>
          <a:off x="5029200" y="1676400"/>
          <a:ext cx="2438400" cy="763588"/>
        </p:xfrm>
        <a:graphic>
          <a:graphicData uri="http://schemas.openxmlformats.org/presentationml/2006/ole">
            <p:oleObj spid="_x0000_s101518" name="Equation" r:id="rId4" imgW="1548728" imgH="482391" progId="Equation.3">
              <p:embed/>
            </p:oleObj>
          </a:graphicData>
        </a:graphic>
      </p:graphicFrame>
      <p:graphicFrame>
        <p:nvGraphicFramePr>
          <p:cNvPr id="101379" name="Object 11"/>
          <p:cNvGraphicFramePr>
            <a:graphicFrameLocks noChangeAspect="1"/>
          </p:cNvGraphicFramePr>
          <p:nvPr/>
        </p:nvGraphicFramePr>
        <p:xfrm>
          <a:off x="5029200" y="4267200"/>
          <a:ext cx="838200" cy="700088"/>
        </p:xfrm>
        <a:graphic>
          <a:graphicData uri="http://schemas.openxmlformats.org/presentationml/2006/ole">
            <p:oleObj spid="_x0000_s101519" name="Equation" r:id="rId5" imgW="469696" imgH="393529" progId="Equation.3">
              <p:embed/>
            </p:oleObj>
          </a:graphicData>
        </a:graphic>
      </p:graphicFrame>
      <p:graphicFrame>
        <p:nvGraphicFramePr>
          <p:cNvPr id="101380" name="Object 13"/>
          <p:cNvGraphicFramePr>
            <a:graphicFrameLocks noChangeAspect="1"/>
          </p:cNvGraphicFramePr>
          <p:nvPr/>
        </p:nvGraphicFramePr>
        <p:xfrm>
          <a:off x="5029200" y="5486400"/>
          <a:ext cx="914400" cy="777875"/>
        </p:xfrm>
        <a:graphic>
          <a:graphicData uri="http://schemas.openxmlformats.org/presentationml/2006/ole">
            <p:oleObj spid="_x0000_s101520" name="Equation" r:id="rId6" imgW="508000" imgH="431800" progId="Equation.3">
              <p:embed/>
            </p:oleObj>
          </a:graphicData>
        </a:graphic>
      </p:graphicFrame>
      <p:graphicFrame>
        <p:nvGraphicFramePr>
          <p:cNvPr id="101381" name="Object 13"/>
          <p:cNvGraphicFramePr>
            <a:graphicFrameLocks noChangeAspect="1"/>
          </p:cNvGraphicFramePr>
          <p:nvPr/>
        </p:nvGraphicFramePr>
        <p:xfrm>
          <a:off x="5029200" y="2933700"/>
          <a:ext cx="1074738" cy="800100"/>
        </p:xfrm>
        <a:graphic>
          <a:graphicData uri="http://schemas.openxmlformats.org/presentationml/2006/ole">
            <p:oleObj spid="_x0000_s101521" name="Equation" r:id="rId7" imgW="596641" imgH="444307" progId="Equation.3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Variranje faktora Q (uticaj na vrednosti filtra)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7092446"/>
              </p:ext>
            </p:extLst>
          </p:nvPr>
        </p:nvGraphicFramePr>
        <p:xfrm>
          <a:off x="-1524000" y="1181716"/>
          <a:ext cx="9124950" cy="5676284"/>
        </p:xfrm>
        <a:graphic>
          <a:graphicData uri="http://schemas.openxmlformats.org/presentationml/2006/ole">
            <p:oleObj spid="_x0000_s159796" name="Document" r:id="rId3" imgW="5943573" imgH="3697376" progId="Word.Document.12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28127965"/>
              </p:ext>
            </p:extLst>
          </p:nvPr>
        </p:nvGraphicFramePr>
        <p:xfrm>
          <a:off x="2971800" y="1186919"/>
          <a:ext cx="9166932" cy="3124200"/>
        </p:xfrm>
        <a:graphic>
          <a:graphicData uri="http://schemas.openxmlformats.org/presentationml/2006/ole">
            <p:oleObj spid="_x0000_s159797" name="Document" r:id="rId4" imgW="5943573" imgH="2025396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9125813"/>
              </p:ext>
            </p:extLst>
          </p:nvPr>
        </p:nvGraphicFramePr>
        <p:xfrm>
          <a:off x="457200" y="2844800"/>
          <a:ext cx="2713037" cy="965200"/>
        </p:xfrm>
        <a:graphic>
          <a:graphicData uri="http://schemas.openxmlformats.org/presentationml/2006/ole">
            <p:oleObj spid="_x0000_s102548" name="Equation" r:id="rId3" imgW="1320227" imgH="469696" progId="Equation.3">
              <p:embed/>
            </p:oleObj>
          </a:graphicData>
        </a:graphic>
      </p:graphicFrame>
      <p:sp>
        <p:nvSpPr>
          <p:cNvPr id="5" name="Subtitle 2"/>
          <p:cNvSpPr txBox="1">
            <a:spLocks/>
          </p:cNvSpPr>
          <p:nvPr/>
        </p:nvSpPr>
        <p:spPr>
          <a:xfrm>
            <a:off x="0" y="21336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Obrazloženje:</a:t>
            </a:r>
          </a:p>
        </p:txBody>
      </p:sp>
      <p:graphicFrame>
        <p:nvGraphicFramePr>
          <p:cNvPr id="1024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6233398"/>
              </p:ext>
            </p:extLst>
          </p:nvPr>
        </p:nvGraphicFramePr>
        <p:xfrm>
          <a:off x="457200" y="5665787"/>
          <a:ext cx="5292725" cy="963613"/>
        </p:xfrm>
        <a:graphic>
          <a:graphicData uri="http://schemas.openxmlformats.org/presentationml/2006/ole">
            <p:oleObj spid="_x0000_s102549" name="Equation" r:id="rId4" imgW="2578100" imgH="469900" progId="Equation.3">
              <p:embed/>
            </p:oleObj>
          </a:graphicData>
        </a:graphic>
      </p:graphicFrame>
      <p:graphicFrame>
        <p:nvGraphicFramePr>
          <p:cNvPr id="1024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84464630"/>
              </p:ext>
            </p:extLst>
          </p:nvPr>
        </p:nvGraphicFramePr>
        <p:xfrm>
          <a:off x="471487" y="4230687"/>
          <a:ext cx="1357313" cy="417513"/>
        </p:xfrm>
        <a:graphic>
          <a:graphicData uri="http://schemas.openxmlformats.org/presentationml/2006/ole">
            <p:oleObj spid="_x0000_s102550" name="Equation" r:id="rId5" imgW="660113" imgH="203112" progId="Equation.3">
              <p:embed/>
            </p:oleObj>
          </a:graphicData>
        </a:graphic>
      </p:graphicFrame>
      <p:graphicFrame>
        <p:nvGraphicFramePr>
          <p:cNvPr id="1024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6137489"/>
              </p:ext>
            </p:extLst>
          </p:nvPr>
        </p:nvGraphicFramePr>
        <p:xfrm>
          <a:off x="471487" y="4787900"/>
          <a:ext cx="1357313" cy="469900"/>
        </p:xfrm>
        <a:graphic>
          <a:graphicData uri="http://schemas.openxmlformats.org/presentationml/2006/ole">
            <p:oleObj spid="_x0000_s102551" name="Equation" r:id="rId6" imgW="660400" imgH="228600" progId="Equation.3">
              <p:embed/>
            </p:oleObj>
          </a:graphicData>
        </a:graphic>
      </p:graphicFrame>
      <p:sp>
        <p:nvSpPr>
          <p:cNvPr id="7" name="Subtitle 2"/>
          <p:cNvSpPr txBox="1">
            <a:spLocks/>
          </p:cNvSpPr>
          <p:nvPr/>
        </p:nvSpPr>
        <p:spPr>
          <a:xfrm>
            <a:off x="304799" y="304800"/>
            <a:ext cx="8453651" cy="14155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</a:t>
            </a:r>
          </a:p>
          <a:p>
            <a:pPr marL="45720" indent="0" algn="just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r i R zavise od faktora dobrote.</a:t>
            </a:r>
          </a:p>
          <a:p>
            <a:pPr marL="45720" indent="0" algn="just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L i C ne zavise od faktora dobrote.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f120148d\Desktop\stef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76024"/>
            <a:ext cx="9144000" cy="5881976"/>
          </a:xfrm>
          <a:prstGeom prst="rect">
            <a:avLst/>
          </a:prstGeom>
          <a:noFill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0" y="184681"/>
            <a:ext cx="9144000" cy="72971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Variranje faktora Q (uticaj na frekventnu karakteristiku)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648138_1641967239398119_108010874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1295400"/>
            <a:ext cx="6382819" cy="2362200"/>
          </a:xfrm>
          <a:prstGeom prst="rect">
            <a:avLst/>
          </a:prstGeom>
        </p:spPr>
      </p:pic>
      <p:pic>
        <p:nvPicPr>
          <p:cNvPr id="5" name="Picture 4" descr="12665809_1641967219398121_1071416048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4114800"/>
            <a:ext cx="6400800" cy="2317287"/>
          </a:xfrm>
          <a:prstGeom prst="rect">
            <a:avLst/>
          </a:prstGeom>
        </p:spPr>
      </p:pic>
      <p:graphicFrame>
        <p:nvGraphicFramePr>
          <p:cNvPr id="1034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8853938"/>
              </p:ext>
            </p:extLst>
          </p:nvPr>
        </p:nvGraphicFramePr>
        <p:xfrm>
          <a:off x="4537075" y="3733800"/>
          <a:ext cx="111125" cy="223097"/>
        </p:xfrm>
        <a:graphic>
          <a:graphicData uri="http://schemas.openxmlformats.org/presentationml/2006/ole">
            <p:oleObj spid="_x0000_s103498" name="Equation" r:id="rId5" imgW="101512" imgH="203024" progId="Equation.3">
              <p:embed/>
            </p:oleObj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607041"/>
              </p:ext>
            </p:extLst>
          </p:nvPr>
        </p:nvGraphicFramePr>
        <p:xfrm>
          <a:off x="4495800" y="6477000"/>
          <a:ext cx="139700" cy="182562"/>
        </p:xfrm>
        <a:graphic>
          <a:graphicData uri="http://schemas.openxmlformats.org/presentationml/2006/ole">
            <p:oleObj spid="_x0000_s103499" name="Equation" r:id="rId6" imgW="126780" imgH="164814" progId="Equation.3">
              <p:embed/>
            </p:oleObj>
          </a:graphicData>
        </a:graphic>
      </p:graphicFrame>
      <p:sp>
        <p:nvSpPr>
          <p:cNvPr id="7" name="Subtitle 2"/>
          <p:cNvSpPr txBox="1">
            <a:spLocks/>
          </p:cNvSpPr>
          <p:nvPr/>
        </p:nvSpPr>
        <p:spPr>
          <a:xfrm>
            <a:off x="0" y="457200"/>
            <a:ext cx="91440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Frekventne karakteristike: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2057400" y="1676400"/>
                <a:ext cx="9669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1676400"/>
                <a:ext cx="966931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/>
              <p:cNvSpPr/>
              <p:nvPr/>
            </p:nvSpPr>
            <p:spPr>
              <a:xfrm>
                <a:off x="2042556" y="4419600"/>
                <a:ext cx="9669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556" y="4419600"/>
                <a:ext cx="966931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 descr="12647610_1641967262731450_1609963691_n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914400" y="1032567"/>
            <a:ext cx="7315200" cy="2472633"/>
          </a:xfrm>
          <a:prstGeom prst="rect">
            <a:avLst/>
          </a:prstGeom>
        </p:spPr>
      </p:pic>
      <p:pic>
        <p:nvPicPr>
          <p:cNvPr id="6" name="Content Placeholder 9" descr="12647610_1641967262731450_1609963691_n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914400" y="3851968"/>
            <a:ext cx="7315200" cy="2472632"/>
          </a:xfrm>
          <a:prstGeom prst="rect">
            <a:avLst/>
          </a:prstGeom>
        </p:spPr>
      </p:pic>
      <p:graphicFrame>
        <p:nvGraphicFramePr>
          <p:cNvPr id="1044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56530587"/>
              </p:ext>
            </p:extLst>
          </p:nvPr>
        </p:nvGraphicFramePr>
        <p:xfrm>
          <a:off x="4495800" y="3538538"/>
          <a:ext cx="125413" cy="195262"/>
        </p:xfrm>
        <a:graphic>
          <a:graphicData uri="http://schemas.openxmlformats.org/presentationml/2006/ole">
            <p:oleObj spid="_x0000_s104525" name="Equation" r:id="rId4" imgW="114102" imgH="177492" progId="Equation.3">
              <p:embed/>
            </p:oleObj>
          </a:graphicData>
        </a:graphic>
      </p:graphicFrame>
      <p:graphicFrame>
        <p:nvGraphicFramePr>
          <p:cNvPr id="1044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34659833"/>
              </p:ext>
            </p:extLst>
          </p:nvPr>
        </p:nvGraphicFramePr>
        <p:xfrm>
          <a:off x="4510087" y="6400800"/>
          <a:ext cx="138113" cy="180975"/>
        </p:xfrm>
        <a:graphic>
          <a:graphicData uri="http://schemas.openxmlformats.org/presentationml/2006/ole">
            <p:oleObj spid="_x0000_s104526" name="Equation" r:id="rId5" imgW="126780" imgH="164814" progId="Equation.3">
              <p:embed/>
            </p:oleObj>
          </a:graphicData>
        </a:graphic>
      </p:graphicFrame>
      <p:sp>
        <p:nvSpPr>
          <p:cNvPr id="7" name="Subtitle 2"/>
          <p:cNvSpPr txBox="1">
            <a:spLocks/>
          </p:cNvSpPr>
          <p:nvPr/>
        </p:nvSpPr>
        <p:spPr>
          <a:xfrm>
            <a:off x="0" y="381000"/>
            <a:ext cx="91440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Frekventne karakteristike: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/>
              <p:cNvSpPr/>
              <p:nvPr/>
            </p:nvSpPr>
            <p:spPr>
              <a:xfrm>
                <a:off x="1816720" y="1330037"/>
                <a:ext cx="9669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6720" y="1330037"/>
                <a:ext cx="966931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1752600" y="4114800"/>
                <a:ext cx="10951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4114800"/>
                <a:ext cx="1095172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04800" y="2819400"/>
            <a:ext cx="8458200" cy="3581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Obrazloženje:</a:t>
            </a:r>
          </a:p>
          <a:p>
            <a:pPr marL="45720" indent="0" algn="ctr">
              <a:buNone/>
            </a:pPr>
            <a:endParaRPr lang="sr-Latn-R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 je par redova veličine veće od impedanse koju čine r i L. </a:t>
            </a:r>
          </a:p>
          <a:p>
            <a:pPr marL="45720" indent="0" algn="just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 je vezano je paralelno impedansi koju čine r i L. </a:t>
            </a:r>
          </a:p>
          <a:p>
            <a:pPr marL="45720" indent="0" algn="just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Zbog toga je ekvivalentra impedansa približno jednaka impedansi koju čine r i L.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762000"/>
            <a:ext cx="8610600" cy="141551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</a:t>
            </a:r>
          </a:p>
          <a:p>
            <a:pPr marL="45720" indent="0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Frekventna karakteristika ne zavisi od faktora dobrote.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337081"/>
            <a:ext cx="9144000" cy="88211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Variranje faktora q (uticaj na frekventnu karakteristiku)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0" y="1524000"/>
            <a:ext cx="91440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Frekventne karakteristike:</a:t>
            </a:r>
          </a:p>
        </p:txBody>
      </p:sp>
      <p:pic>
        <p:nvPicPr>
          <p:cNvPr id="105543" name="Picture 7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961290"/>
            <a:ext cx="4572000" cy="237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Rectangle 14"/>
              <p:cNvSpPr/>
              <p:nvPr/>
            </p:nvSpPr>
            <p:spPr>
              <a:xfrm>
                <a:off x="0" y="2514600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/>
                        </a:rPr>
                        <m:t>q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514600"/>
                <a:ext cx="4572000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5544" name="Picture 7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961290"/>
            <a:ext cx="4572000" cy="237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78888750"/>
              </p:ext>
            </p:extLst>
          </p:nvPr>
        </p:nvGraphicFramePr>
        <p:xfrm>
          <a:off x="2251075" y="5491162"/>
          <a:ext cx="111125" cy="223838"/>
        </p:xfrm>
        <a:graphic>
          <a:graphicData uri="http://schemas.openxmlformats.org/presentationml/2006/ole">
            <p:oleObj spid="_x0000_s105559" name="Equation" r:id="rId6" imgW="101512" imgH="203024" progId="Equation.3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17"/>
              <p:cNvSpPr/>
              <p:nvPr/>
            </p:nvSpPr>
            <p:spPr>
              <a:xfrm>
                <a:off x="4588191" y="2514600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/>
                        </a:rPr>
                        <m:t>q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191" y="2514600"/>
                <a:ext cx="4572000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068128"/>
              </p:ext>
            </p:extLst>
          </p:nvPr>
        </p:nvGraphicFramePr>
        <p:xfrm>
          <a:off x="6781800" y="5491162"/>
          <a:ext cx="139700" cy="223838"/>
        </p:xfrm>
        <a:graphic>
          <a:graphicData uri="http://schemas.openxmlformats.org/presentationml/2006/ole">
            <p:oleObj spid="_x0000_s105560" name="Equation" r:id="rId8" imgW="126835" imgH="202936" progId="Equation.3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4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64465796"/>
              </p:ext>
            </p:extLst>
          </p:nvPr>
        </p:nvGraphicFramePr>
        <p:xfrm>
          <a:off x="2312987" y="4343400"/>
          <a:ext cx="125413" cy="223838"/>
        </p:xfrm>
        <a:graphic>
          <a:graphicData uri="http://schemas.openxmlformats.org/presentationml/2006/ole">
            <p:oleObj spid="_x0000_s106576" name="Equation" r:id="rId3" imgW="114201" imgH="203024" progId="Equation.3">
              <p:embed/>
            </p:oleObj>
          </a:graphicData>
        </a:graphic>
      </p:graphicFrame>
      <p:graphicFrame>
        <p:nvGraphicFramePr>
          <p:cNvPr id="1064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31417060"/>
              </p:ext>
            </p:extLst>
          </p:nvPr>
        </p:nvGraphicFramePr>
        <p:xfrm>
          <a:off x="6718300" y="4343400"/>
          <a:ext cx="139700" cy="180975"/>
        </p:xfrm>
        <a:graphic>
          <a:graphicData uri="http://schemas.openxmlformats.org/presentationml/2006/ole">
            <p:oleObj spid="_x0000_s106577" name="Equation" r:id="rId4" imgW="126780" imgH="164814" progId="Equation.3">
              <p:embed/>
            </p:oleObj>
          </a:graphicData>
        </a:graphic>
      </p:graphicFrame>
      <p:sp>
        <p:nvSpPr>
          <p:cNvPr id="9" name="Subtitle 2"/>
          <p:cNvSpPr txBox="1">
            <a:spLocks/>
          </p:cNvSpPr>
          <p:nvPr/>
        </p:nvSpPr>
        <p:spPr>
          <a:xfrm>
            <a:off x="228600" y="5105400"/>
            <a:ext cx="8610600" cy="141551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</a:t>
            </a:r>
          </a:p>
          <a:p>
            <a:pPr marL="45720" indent="0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Frekventna karakteristika zavisi od faktora q: što je faktor q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ći, “obrnuti špic” krive je oštriji i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ima manju vrednost</a:t>
            </a: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0" y="304800"/>
            <a:ext cx="91440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Frekventne karakteristike: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/>
              <p:cNvSpPr/>
              <p:nvPr/>
            </p:nvSpPr>
            <p:spPr>
              <a:xfrm>
                <a:off x="152400" y="1307068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/>
                        </a:rPr>
                        <m:t>q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307068"/>
                <a:ext cx="4572000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4419600" y="1307068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/>
                        </a:rPr>
                        <m:t>q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200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307068"/>
                <a:ext cx="4572000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6566" name="Picture 7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33022"/>
            <a:ext cx="4596580" cy="240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67" name="Picture 7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6580" y="1833023"/>
            <a:ext cx="4547419" cy="240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 osnovnog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91200" y="2590800"/>
          <a:ext cx="203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</a:t>
                      </a: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407 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1243011"/>
              </p:ext>
            </p:extLst>
          </p:nvPr>
        </p:nvGraphicFramePr>
        <p:xfrm>
          <a:off x="5791200" y="4191000"/>
          <a:ext cx="203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</a:t>
                      </a: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235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 rot="10800000">
            <a:off x="1600200" y="25908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8000000" flipH="1">
            <a:off x="1798174" y="2933700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25200000" flipH="1">
            <a:off x="1408204" y="2933699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-762000" y="2590800"/>
          <a:ext cx="9153525" cy="1000125"/>
        </p:xfrm>
        <a:graphic>
          <a:graphicData uri="http://schemas.openxmlformats.org/presentationml/2006/ole">
            <p:oleObj spid="_x0000_s113739" name="Document" r:id="rId3" imgW="5940848" imgH="650371" progId="Word.Document.12">
              <p:embed/>
            </p:oleObj>
          </a:graphicData>
        </a:graphic>
      </p:graphicFrame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-762000" y="4191000"/>
          <a:ext cx="9155113" cy="1000125"/>
        </p:xfrm>
        <a:graphic>
          <a:graphicData uri="http://schemas.openxmlformats.org/presentationml/2006/ole">
            <p:oleObj spid="_x0000_s113740" name="Document" r:id="rId4" imgW="5940848" imgH="651813" progId="Word.Document.12">
              <p:embed/>
            </p:oleObj>
          </a:graphicData>
        </a:graphic>
      </p:graphicFrame>
      <p:cxnSp>
        <p:nvCxnSpPr>
          <p:cNvPr id="19" name="Straight Connector 18"/>
          <p:cNvCxnSpPr/>
          <p:nvPr/>
        </p:nvCxnSpPr>
        <p:spPr>
          <a:xfrm flipV="1">
            <a:off x="1219200" y="4191000"/>
            <a:ext cx="381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00200" y="4191000"/>
            <a:ext cx="381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219200" y="4876800"/>
            <a:ext cx="76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46808477"/>
              </p:ext>
            </p:extLst>
          </p:nvPr>
        </p:nvGraphicFramePr>
        <p:xfrm>
          <a:off x="3505200" y="2743200"/>
          <a:ext cx="2241550" cy="800100"/>
        </p:xfrm>
        <a:graphic>
          <a:graphicData uri="http://schemas.openxmlformats.org/presentationml/2006/ole">
            <p:oleObj spid="_x0000_s145645" name="Equation" r:id="rId3" imgW="1244600" imgH="444500" progId="Equation.3">
              <p:embed/>
            </p:oleObj>
          </a:graphicData>
        </a:graphic>
      </p:graphicFrame>
      <p:sp>
        <p:nvSpPr>
          <p:cNvPr id="5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parametara filtra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5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74611314"/>
              </p:ext>
            </p:extLst>
          </p:nvPr>
        </p:nvGraphicFramePr>
        <p:xfrm>
          <a:off x="2743200" y="1981200"/>
          <a:ext cx="1393825" cy="365125"/>
        </p:xfrm>
        <a:graphic>
          <a:graphicData uri="http://schemas.openxmlformats.org/presentationml/2006/ole">
            <p:oleObj spid="_x0000_s145646" name="Equation" r:id="rId4" imgW="774364" imgH="203112" progId="Equation.3">
              <p:embed/>
            </p:oleObj>
          </a:graphicData>
        </a:graphic>
      </p:graphicFrame>
      <p:graphicFrame>
        <p:nvGraphicFramePr>
          <p:cNvPr id="145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05399457"/>
              </p:ext>
            </p:extLst>
          </p:nvPr>
        </p:nvGraphicFramePr>
        <p:xfrm>
          <a:off x="4846638" y="1981200"/>
          <a:ext cx="1554162" cy="319088"/>
        </p:xfrm>
        <a:graphic>
          <a:graphicData uri="http://schemas.openxmlformats.org/presentationml/2006/ole">
            <p:oleObj spid="_x0000_s145647" name="Microsoft Equation 3.0" r:id="rId5" imgW="863225" imgH="177723" progId="Equation.3">
              <p:embed/>
            </p:oleObj>
          </a:graphicData>
        </a:graphic>
      </p:graphicFrame>
      <p:graphicFrame>
        <p:nvGraphicFramePr>
          <p:cNvPr id="14541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8300324"/>
              </p:ext>
            </p:extLst>
          </p:nvPr>
        </p:nvGraphicFramePr>
        <p:xfrm>
          <a:off x="3657600" y="4648200"/>
          <a:ext cx="1971675" cy="744538"/>
        </p:xfrm>
        <a:graphic>
          <a:graphicData uri="http://schemas.openxmlformats.org/presentationml/2006/ole">
            <p:oleObj spid="_x0000_s145648" name="Equation" r:id="rId6" imgW="1104900" imgH="419100" progId="Equation.3">
              <p:embed/>
            </p:oleObj>
          </a:graphicData>
        </a:graphic>
      </p:graphicFrame>
      <p:graphicFrame>
        <p:nvGraphicFramePr>
          <p:cNvPr id="1454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7341248"/>
              </p:ext>
            </p:extLst>
          </p:nvPr>
        </p:nvGraphicFramePr>
        <p:xfrm>
          <a:off x="3535362" y="5759450"/>
          <a:ext cx="2103438" cy="412750"/>
        </p:xfrm>
        <a:graphic>
          <a:graphicData uri="http://schemas.openxmlformats.org/presentationml/2006/ole">
            <p:oleObj spid="_x0000_s145649" name="Equation" r:id="rId7" imgW="1168400" imgH="228600" progId="Equation.3">
              <p:embed/>
            </p:oleObj>
          </a:graphicData>
        </a:graphic>
      </p:graphicFrame>
      <p:graphicFrame>
        <p:nvGraphicFramePr>
          <p:cNvPr id="1454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52622385"/>
              </p:ext>
            </p:extLst>
          </p:nvPr>
        </p:nvGraphicFramePr>
        <p:xfrm>
          <a:off x="4038600" y="3886200"/>
          <a:ext cx="1223962" cy="360362"/>
        </p:xfrm>
        <a:graphic>
          <a:graphicData uri="http://schemas.openxmlformats.org/presentationml/2006/ole">
            <p:oleObj spid="_x0000_s145650" name="Equation" r:id="rId8" imgW="685800" imgH="203200" progId="Equation.3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 rot="10800000">
            <a:off x="1435842" y="1897676"/>
            <a:ext cx="0" cy="3657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8000000" flipH="1">
            <a:off x="1594221" y="2171996"/>
            <a:ext cx="0" cy="3657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3600000" flipH="1">
            <a:off x="1283441" y="2171995"/>
            <a:ext cx="0" cy="3657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4659067"/>
              </p:ext>
            </p:extLst>
          </p:nvPr>
        </p:nvGraphicFramePr>
        <p:xfrm>
          <a:off x="-2286000" y="1981200"/>
          <a:ext cx="9109076" cy="996950"/>
        </p:xfrm>
        <a:graphic>
          <a:graphicData uri="http://schemas.openxmlformats.org/presentationml/2006/ole">
            <p:oleObj spid="_x0000_s145651" name="Document" r:id="rId9" imgW="5943573" imgH="651053" progId="Word.Document.12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(bez industrijskog pogona)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0530" name="Picture 2" descr="E:\Slike\Deo3\slika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58529"/>
            <a:ext cx="9144000" cy="61994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67000" y="1524000"/>
          <a:ext cx="3810000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87.8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15.5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914400" y="1981200"/>
          <a:ext cx="9155113" cy="479425"/>
        </p:xfrm>
        <a:graphic>
          <a:graphicData uri="http://schemas.openxmlformats.org/presentationml/2006/ole">
            <p:oleObj spid="_x0000_s151770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-914400" y="2362200"/>
          <a:ext cx="9155113" cy="479425"/>
        </p:xfrm>
        <a:graphic>
          <a:graphicData uri="http://schemas.openxmlformats.org/presentationml/2006/ole">
            <p:oleObj spid="_x0000_s151771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-914400" y="2743200"/>
          <a:ext cx="9155113" cy="479425"/>
        </p:xfrm>
        <a:graphic>
          <a:graphicData uri="http://schemas.openxmlformats.org/presentationml/2006/ole">
            <p:oleObj spid="_x0000_s151772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667000" y="4267200"/>
          <a:ext cx="3810000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2.6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10.4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914400" y="4724400"/>
          <a:ext cx="9155113" cy="479425"/>
        </p:xfrm>
        <a:graphic>
          <a:graphicData uri="http://schemas.openxmlformats.org/presentationml/2006/ole">
            <p:oleObj spid="_x0000_s151773" name="Document" r:id="rId6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-914400" y="5105400"/>
          <a:ext cx="9155113" cy="479425"/>
        </p:xfrm>
        <a:graphic>
          <a:graphicData uri="http://schemas.openxmlformats.org/presentationml/2006/ole">
            <p:oleObj spid="_x0000_s151774" name="Document" r:id="rId7" imgW="5940848" imgH="316533" progId="Word.Document.12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-914400" y="5486400"/>
          <a:ext cx="9155113" cy="479425"/>
        </p:xfrm>
        <a:graphic>
          <a:graphicData uri="http://schemas.openxmlformats.org/presentationml/2006/ole">
            <p:oleObj spid="_x0000_s151775" name="Document" r:id="rId8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>
          <a:xfrm>
            <a:off x="0" y="0"/>
            <a:ext cx="9144000" cy="5334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Uticaj industrijskog pogona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81000" y="4343400"/>
            <a:ext cx="84582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nastavku 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će, radi lakšeg poređenja, u zagradama biti napisane vrednosti harmonika koje se imaju kada industrijski pogon nije u funkciji.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- 3.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slika3h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1133061"/>
            <a:ext cx="9144000" cy="572493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7347792"/>
              </p:ext>
            </p:extLst>
          </p:nvPr>
        </p:nvGraphicFramePr>
        <p:xfrm>
          <a:off x="2895600" y="1524000"/>
          <a:ext cx="3429000" cy="74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(13.3)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773113" y="1981200"/>
          <a:ext cx="9155113" cy="479425"/>
        </p:xfrm>
        <a:graphic>
          <a:graphicData uri="http://schemas.openxmlformats.org/presentationml/2006/ole">
            <p:oleObj spid="_x0000_s152652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33574452"/>
              </p:ext>
            </p:extLst>
          </p:nvPr>
        </p:nvGraphicFramePr>
        <p:xfrm>
          <a:off x="2895600" y="4267200"/>
          <a:ext cx="3429000" cy="741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2.6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(2.6)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773113" y="4724400"/>
          <a:ext cx="9155113" cy="479425"/>
        </p:xfrm>
        <a:graphic>
          <a:graphicData uri="http://schemas.openxmlformats.org/presentationml/2006/ole">
            <p:oleObj spid="_x0000_s152653" name="Document" r:id="rId4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5975881"/>
            <a:ext cx="8534400" cy="88211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Zaključak: Uticaj industrijskog pogona je zanemarljiv.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3048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- 5. i 7.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slika5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38679"/>
            <a:ext cx="9144000" cy="54193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46437658"/>
              </p:ext>
            </p:extLst>
          </p:nvPr>
        </p:nvGraphicFramePr>
        <p:xfrm>
          <a:off x="2819400" y="1524000"/>
          <a:ext cx="3429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92.2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(87.8)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17.2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(15.5)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849313" y="1981200"/>
          <a:ext cx="9155113" cy="479425"/>
        </p:xfrm>
        <a:graphic>
          <a:graphicData uri="http://schemas.openxmlformats.org/presentationml/2006/ole">
            <p:oleObj spid="_x0000_s153746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-849313" y="2362200"/>
          <a:ext cx="9155113" cy="479425"/>
        </p:xfrm>
        <a:graphic>
          <a:graphicData uri="http://schemas.openxmlformats.org/presentationml/2006/ole">
            <p:oleObj spid="_x0000_s153747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1209723"/>
              </p:ext>
            </p:extLst>
          </p:nvPr>
        </p:nvGraphicFramePr>
        <p:xfrm>
          <a:off x="2819400" y="4267200"/>
          <a:ext cx="3429000" cy="1112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(10.4)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1.5 </a:t>
                      </a:r>
                      <a:r>
                        <a:rPr lang="sr-Latn-R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(1.3)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849313" y="4724400"/>
          <a:ext cx="9155113" cy="479425"/>
        </p:xfrm>
        <a:graphic>
          <a:graphicData uri="http://schemas.openxmlformats.org/presentationml/2006/ole">
            <p:oleObj spid="_x0000_s153748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-849313" y="5105400"/>
          <a:ext cx="9155113" cy="479425"/>
        </p:xfrm>
        <a:graphic>
          <a:graphicData uri="http://schemas.openxmlformats.org/presentationml/2006/ole">
            <p:oleObj spid="_x0000_s153749" name="Document" r:id="rId6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6858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34290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5791200"/>
            <a:ext cx="8534400" cy="8821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Uticaj industrijskog pogona povećava udeo 5. harmonika struje (napona) za oko 5% (5%), a 7. harmonika za oko 11% (15.5%).</a:t>
            </a:r>
            <a:endParaRPr lang="en-US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Ekvivalentna šema za više harmonike (sa industrijskim pogonom)</a:t>
            </a:r>
          </a:p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- 11, 13, 17. i 19. harmonik -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slika11h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1368087"/>
            <a:ext cx="9144000" cy="548991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19400" y="762000"/>
          <a:ext cx="35052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Struja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[A]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0.35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849313" y="1219200"/>
          <a:ext cx="9155113" cy="479425"/>
        </p:xfrm>
        <a:graphic>
          <a:graphicData uri="http://schemas.openxmlformats.org/presentationml/2006/ole">
            <p:oleObj spid="_x0000_s154914" name="Document" r:id="rId3" imgW="5940848" imgH="316533" progId="Word.Document.12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-849313" y="1600200"/>
          <a:ext cx="9155113" cy="479425"/>
        </p:xfrm>
        <a:graphic>
          <a:graphicData uri="http://schemas.openxmlformats.org/presentationml/2006/ole">
            <p:oleObj spid="_x0000_s154915" name="Document" r:id="rId4" imgW="5940848" imgH="316533" progId="Word.Document.12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-838200" y="1981200"/>
          <a:ext cx="9155113" cy="479425"/>
        </p:xfrm>
        <a:graphic>
          <a:graphicData uri="http://schemas.openxmlformats.org/presentationml/2006/ole">
            <p:oleObj spid="_x0000_s154916" name="Document" r:id="rId5" imgW="5940848" imgH="316533" progId="Word.Documen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895600" y="3429000"/>
          <a:ext cx="3505200" cy="1854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Red 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harmonika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Napon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[V]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-773113" y="3886200"/>
          <a:ext cx="9155113" cy="479425"/>
        </p:xfrm>
        <a:graphic>
          <a:graphicData uri="http://schemas.openxmlformats.org/presentationml/2006/ole">
            <p:oleObj spid="_x0000_s154917" name="Document" r:id="rId6" imgW="5940848" imgH="316533" progId="Word.Document.12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-762000" y="4267200"/>
          <a:ext cx="9155113" cy="479425"/>
        </p:xfrm>
        <a:graphic>
          <a:graphicData uri="http://schemas.openxmlformats.org/presentationml/2006/ole">
            <p:oleObj spid="_x0000_s154918" name="Document" r:id="rId7" imgW="5940848" imgH="316533" progId="Word.Document.12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-773113" y="4648200"/>
          <a:ext cx="9155113" cy="479425"/>
        </p:xfrm>
        <a:graphic>
          <a:graphicData uri="http://schemas.openxmlformats.org/presentationml/2006/ole">
            <p:oleObj spid="_x0000_s154919" name="Document" r:id="rId8" imgW="5940848" imgH="316533" progId="Word.Document.12">
              <p:embed/>
            </p:oleObj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0" y="152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Vrednosti harmonika struje kroz kondenzator</a:t>
            </a:r>
            <a:endParaRPr lang="en-US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281940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Vrednosti harmonika napona na kondenzatoru</a:t>
            </a:r>
            <a:endParaRPr lang="en-US" sz="3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752" name="Object 4"/>
          <p:cNvGraphicFramePr>
            <a:graphicFrameLocks noChangeAspect="1"/>
          </p:cNvGraphicFramePr>
          <p:nvPr/>
        </p:nvGraphicFramePr>
        <p:xfrm>
          <a:off x="-849313" y="2362200"/>
          <a:ext cx="9155113" cy="479425"/>
        </p:xfrm>
        <a:graphic>
          <a:graphicData uri="http://schemas.openxmlformats.org/presentationml/2006/ole">
            <p:oleObj spid="_x0000_s154920" name="Document" r:id="rId9" imgW="5940848" imgH="316533" progId="Word.Document.12">
              <p:embed/>
            </p:oleObj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-773113" y="5029200"/>
          <a:ext cx="9155113" cy="479425"/>
        </p:xfrm>
        <a:graphic>
          <a:graphicData uri="http://schemas.openxmlformats.org/presentationml/2006/ole">
            <p:oleObj spid="_x0000_s154921" name="Document" r:id="rId10" imgW="5940848" imgH="316533" progId="Word.Document.12">
              <p:embed/>
            </p:oleObj>
          </a:graphicData>
        </a:graphic>
      </p:graphicFrame>
      <p:sp>
        <p:nvSpPr>
          <p:cNvPr id="16" name="Subtitle 2"/>
          <p:cNvSpPr txBox="1">
            <a:spLocks/>
          </p:cNvSpPr>
          <p:nvPr/>
        </p:nvSpPr>
        <p:spPr>
          <a:xfrm>
            <a:off x="304800" y="5791200"/>
            <a:ext cx="8534400" cy="8821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Uticaj industrijskog pogona može se zanemariti, što je posledica male impedanse mreže u odnosu na impedansu fabrike.</a:t>
            </a:r>
            <a:endParaRPr lang="en-US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228600"/>
            <a:ext cx="9144000" cy="7620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Zagrevanje kondenzatora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42900" y="1143000"/>
            <a:ext cx="8458200" cy="12954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Prema postupku jednog proizođača, prilikom proračuna zagrevanja kondenzatora u obzir se uzimaju temperatura ambijenta, harmonici napona na kondenzatoru, frekvencija harmonika, kao i karakteristike kondenzatora (kapacitivnost, električna otpornost i termička otpornost).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75" y="2590800"/>
            <a:ext cx="5429250" cy="358140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364671" y="6248400"/>
            <a:ext cx="8458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temperaturnu klasu B kritična temperatura ambijenta iznosi 45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C.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6536"/>
            <a:ext cx="9144000" cy="6431464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0" y="0"/>
            <a:ext cx="9144000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4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Latn-R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Postupak proračuna zagrevanja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027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381000" y="381000"/>
            <a:ext cx="8458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 kataloga očitavamo karakteristike kondenzatora</a:t>
            </a:r>
          </a:p>
          <a:p>
            <a:pPr marL="45720" indent="0" algn="just">
              <a:buNone/>
            </a:pPr>
            <a:endParaRPr lang="sr-Latn-R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9920381"/>
              </p:ext>
            </p:extLst>
          </p:nvPr>
        </p:nvGraphicFramePr>
        <p:xfrm>
          <a:off x="2971800" y="1036638"/>
          <a:ext cx="1325563" cy="366712"/>
        </p:xfrm>
        <a:graphic>
          <a:graphicData uri="http://schemas.openxmlformats.org/presentationml/2006/ole">
            <p:oleObj spid="_x0000_s160844" name="Equation" r:id="rId3" imgW="736560" imgH="203040" progId="Equation.3">
              <p:embed/>
            </p:oleObj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5553749"/>
              </p:ext>
            </p:extLst>
          </p:nvPr>
        </p:nvGraphicFramePr>
        <p:xfrm>
          <a:off x="2971800" y="1568450"/>
          <a:ext cx="1371600" cy="412750"/>
        </p:xfrm>
        <a:graphic>
          <a:graphicData uri="http://schemas.openxmlformats.org/presentationml/2006/ole">
            <p:oleObj spid="_x0000_s160845" name="Equation" r:id="rId4" imgW="761760" imgH="228600" progId="Equation.3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434198"/>
              </p:ext>
            </p:extLst>
          </p:nvPr>
        </p:nvGraphicFramePr>
        <p:xfrm>
          <a:off x="2971800" y="2178050"/>
          <a:ext cx="1670050" cy="412750"/>
        </p:xfrm>
        <a:graphic>
          <a:graphicData uri="http://schemas.openxmlformats.org/presentationml/2006/ole">
            <p:oleObj spid="_x0000_s160846" name="Equation" r:id="rId5" imgW="927000" imgH="228600" progId="Equation.3">
              <p:embed/>
            </p:oleObj>
          </a:graphicData>
        </a:graphic>
      </p:graphicFrame>
      <p:sp>
        <p:nvSpPr>
          <p:cNvPr id="11" name="Subtitle 2"/>
          <p:cNvSpPr txBox="1">
            <a:spLocks/>
          </p:cNvSpPr>
          <p:nvPr/>
        </p:nvSpPr>
        <p:spPr>
          <a:xfrm>
            <a:off x="348343" y="3124200"/>
            <a:ext cx="8458200" cy="1219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Napomena: Izabrani kondenzator nije dovoljan za popravku faktora snage, zbog čega je potrebno vezati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paralelno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 ovakvih kondenzatora. Na primeru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iz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 dela zadatka:</a:t>
            </a:r>
            <a:endParaRPr lang="sr-Latn-R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81000" y="5181600"/>
            <a:ext cx="8458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Ipak, pošto su kondenzatori vezani paralel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svi su na istom naponu, pa je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proračun zagrevanja 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dovoljno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analizirati 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samo jedan kondenzator.</a:t>
            </a:r>
            <a:endParaRPr lang="sr-Latn-R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61454321"/>
              </p:ext>
            </p:extLst>
          </p:nvPr>
        </p:nvGraphicFramePr>
        <p:xfrm>
          <a:off x="-2286000" y="4343400"/>
          <a:ext cx="9029700" cy="762000"/>
        </p:xfrm>
        <a:graphic>
          <a:graphicData uri="http://schemas.openxmlformats.org/presentationml/2006/ole">
            <p:oleObj spid="_x0000_s160847" name="Document" r:id="rId6" imgW="5943573" imgH="513436" progId="Word.Document.12">
              <p:embed/>
            </p:oleObj>
          </a:graphicData>
        </a:graphic>
      </p:graphicFrame>
      <p:cxnSp>
        <p:nvCxnSpPr>
          <p:cNvPr id="14" name="Straight Connector 13"/>
          <p:cNvCxnSpPr/>
          <p:nvPr/>
        </p:nvCxnSpPr>
        <p:spPr>
          <a:xfrm flipV="1">
            <a:off x="609600" y="1447800"/>
            <a:ext cx="381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90600" y="1447800"/>
            <a:ext cx="381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09600" y="2133600"/>
            <a:ext cx="76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62630720"/>
              </p:ext>
            </p:extLst>
          </p:nvPr>
        </p:nvGraphicFramePr>
        <p:xfrm>
          <a:off x="-2438400" y="1593850"/>
          <a:ext cx="9109075" cy="996950"/>
        </p:xfrm>
        <a:graphic>
          <a:graphicData uri="http://schemas.openxmlformats.org/presentationml/2006/ole">
            <p:oleObj spid="_x0000_s160848" name="Document" r:id="rId7" imgW="5943573" imgH="651053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73611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1000" y="3886200"/>
            <a:ext cx="8458200" cy="22860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Zaključak: Najkritičniji slučaj sa aspekta zagrevanja je slučaj kada se za kompenzaciju reaktivne snage koriste kondenzator i antirezonantn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prigušnica za 189 Hz. Razlog je povećanje efektivne vrednosti napona osnovnog harmonika na kondenzatoru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koji dominantno uti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če na temperaturu) koj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se javlja zbog proticanja kapacitivne struje kroz redno vezanu prigušnicu</a:t>
            </a: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sr-Latn-R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svim slučajevima temperatura je manja </a:t>
            </a:r>
            <a:r>
              <a:rPr lang="sr-Latn-RS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 85 °C, što se u katalogu navodi kao granična vrednost najtoplije tačke kondenzatora.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381000" y="914400"/>
            <a:ext cx="8458200" cy="4786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sr-Latn-R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Rezultati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9862855"/>
              </p:ext>
            </p:extLst>
          </p:nvPr>
        </p:nvGraphicFramePr>
        <p:xfrm>
          <a:off x="762000" y="1752600"/>
          <a:ext cx="7607936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9680"/>
                <a:gridCol w="863917"/>
                <a:gridCol w="1105853"/>
                <a:gridCol w="1105853"/>
                <a:gridCol w="1105853"/>
                <a:gridCol w="9067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I deo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II deo</a:t>
                      </a:r>
                      <a:b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deo</a:t>
                      </a:r>
                      <a:b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II deo</a:t>
                      </a:r>
                      <a:b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rešenje 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III deo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Maksimalna</a:t>
                      </a:r>
                      <a:r>
                        <a:rPr lang="sr-Latn-R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temperatura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77.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º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º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9.3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º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º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º</a:t>
                      </a:r>
                      <a:r>
                        <a:rPr lang="sr-Latn-RS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85554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2438400"/>
            <a:ext cx="9144000" cy="441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R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Hvala na saradnji i druženju </a:t>
            </a:r>
          </a:p>
          <a:p>
            <a:pPr algn="ctr"/>
            <a:r>
              <a:rPr lang="sr-Latn-R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prethodnih nekoliko meseci!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lipstream">
  <a:themeElements>
    <a:clrScheme name="Custom 8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7030A0"/>
      </a:accent3>
      <a:accent4>
        <a:srgbClr val="5DCEAF"/>
      </a:accent4>
      <a:accent5>
        <a:srgbClr val="FF0000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zlatna">
  <a:themeElements>
    <a:clrScheme name="Custom 15">
      <a:dk1>
        <a:srgbClr val="000000"/>
      </a:dk1>
      <a:lt1>
        <a:srgbClr val="FFFFFF"/>
      </a:lt1>
      <a:dk2>
        <a:srgbClr val="1F2123"/>
      </a:dk2>
      <a:lt2>
        <a:srgbClr val="D8D8D8"/>
      </a:lt2>
      <a:accent1>
        <a:srgbClr val="0070C0"/>
      </a:accent1>
      <a:accent2>
        <a:srgbClr val="CC8E60"/>
      </a:accent2>
      <a:accent3>
        <a:srgbClr val="00B0F0"/>
      </a:accent3>
      <a:accent4>
        <a:srgbClr val="B4936D"/>
      </a:accent4>
      <a:accent5>
        <a:srgbClr val="FF0000"/>
      </a:accent5>
      <a:accent6>
        <a:srgbClr val="9D936F"/>
      </a:accent6>
      <a:hlink>
        <a:srgbClr val="646464"/>
      </a:hlink>
      <a:folHlink>
        <a:srgbClr val="969696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Apex">
  <a:themeElements>
    <a:clrScheme name="Custom 1">
      <a:dk1>
        <a:srgbClr val="000000"/>
      </a:dk1>
      <a:lt1>
        <a:sysClr val="window" lastClr="FFFFFF"/>
      </a:lt1>
      <a:dk2>
        <a:srgbClr val="FF0000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2329</TotalTime>
  <Words>1679</Words>
  <Application>Microsoft Office PowerPoint</Application>
  <PresentationFormat>On-screen Show (4:3)</PresentationFormat>
  <Paragraphs>384</Paragraphs>
  <Slides>69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69</vt:i4>
      </vt:variant>
    </vt:vector>
  </HeadingPairs>
  <TitlesOfParts>
    <vt:vector size="78" baseType="lpstr">
      <vt:lpstr>Slipstream</vt:lpstr>
      <vt:lpstr>Office Theme</vt:lpstr>
      <vt:lpstr>zlatna</vt:lpstr>
      <vt:lpstr>1_Apex</vt:lpstr>
      <vt:lpstr>1_Flow</vt:lpstr>
      <vt:lpstr>1_Office Theme</vt:lpstr>
      <vt:lpstr>Document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Rezervni</dc:creator>
  <cp:lastModifiedBy>Profa</cp:lastModifiedBy>
  <cp:revision>200</cp:revision>
  <dcterms:created xsi:type="dcterms:W3CDTF">2006-08-16T00:00:00Z</dcterms:created>
  <dcterms:modified xsi:type="dcterms:W3CDTF">2016-04-14T17:19:21Z</dcterms:modified>
</cp:coreProperties>
</file>