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59" r:id="rId4"/>
    <p:sldId id="264" r:id="rId5"/>
    <p:sldId id="288" r:id="rId6"/>
    <p:sldId id="266" r:id="rId7"/>
    <p:sldId id="265" r:id="rId8"/>
    <p:sldId id="267" r:id="rId9"/>
    <p:sldId id="289" r:id="rId10"/>
    <p:sldId id="260" r:id="rId11"/>
    <p:sldId id="262" r:id="rId12"/>
    <p:sldId id="263" r:id="rId13"/>
    <p:sldId id="282" r:id="rId14"/>
    <p:sldId id="270" r:id="rId15"/>
    <p:sldId id="268" r:id="rId16"/>
    <p:sldId id="272" r:id="rId17"/>
    <p:sldId id="269" r:id="rId18"/>
    <p:sldId id="271" r:id="rId19"/>
    <p:sldId id="283" r:id="rId20"/>
    <p:sldId id="274" r:id="rId21"/>
    <p:sldId id="291" r:id="rId22"/>
    <p:sldId id="292" r:id="rId23"/>
    <p:sldId id="294" r:id="rId24"/>
    <p:sldId id="295" r:id="rId25"/>
    <p:sldId id="293" r:id="rId26"/>
    <p:sldId id="296" r:id="rId27"/>
    <p:sldId id="297" r:id="rId28"/>
    <p:sldId id="298" r:id="rId29"/>
    <p:sldId id="275" r:id="rId30"/>
    <p:sldId id="277" r:id="rId31"/>
    <p:sldId id="28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1" autoAdjust="0"/>
    <p:restoredTop sz="94700" autoAdjust="0"/>
  </p:normalViewPr>
  <p:slideViewPr>
    <p:cSldViewPr>
      <p:cViewPr varScale="1">
        <p:scale>
          <a:sx n="88" d="100"/>
          <a:sy n="88" d="100"/>
        </p:scale>
        <p:origin x="-200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10" Type="http://schemas.openxmlformats.org/officeDocument/2006/relationships/image" Target="../media/image11.wmf"/><Relationship Id="rId4" Type="http://schemas.openxmlformats.org/officeDocument/2006/relationships/image" Target="../media/image32.wmf"/><Relationship Id="rId9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0.wmf"/><Relationship Id="rId7" Type="http://schemas.openxmlformats.org/officeDocument/2006/relationships/image" Target="../media/image54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4A8FD-9D93-4CF0-BB32-5328E4806689}" type="datetimeFigureOut">
              <a:rPr lang="en-US" smtClean="0"/>
              <a:pPr/>
              <a:t>3/21/2022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B8CC7-8490-43D0-9B63-24BB2787E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CD74F-AE3F-4FCB-A7D5-8075BE1844F8}" type="datetimeFigureOut">
              <a:rPr lang="en-US" smtClean="0"/>
              <a:pPr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7723F-F229-4209-8E3E-F5A642E57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fld id="{7BF36212-C255-4709-B077-730FBC2BEF6E}" type="datetime5">
              <a:rPr lang="en-US" smtClean="0"/>
              <a:pPr/>
              <a:t>21-Mar-22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</p:spPr>
        <p:txBody>
          <a:bodyPr/>
          <a:lstStyle>
            <a:lvl1pPr>
              <a:defRPr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sr-Latn-RS" noProof="0" dirty="0"/>
              <a:t>Predmetni nastavnik: Prof. dr Zoran Radakovic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BF3A2-0296-4AF0-AA3E-83F03844B407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 dirty="0"/>
              <a:t>Predmetni nastavnik: Prof. dr Zoran Radakovic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 dirty="0"/>
              <a:t>Slajd </a:t>
            </a:r>
            <a:fld id="{3332CA8B-D027-42DE-B6D6-EF569F4760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 dirty="0"/>
              <a:t>Predmetni nastavnik: Prof. dr Zoran Radakovic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 dirty="0"/>
              <a:t>Slajd </a:t>
            </a:r>
            <a:fld id="{3332CA8B-D027-42DE-B6D6-EF569F4760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</a:defRPr>
            </a:lvl1pPr>
          </a:lstStyle>
          <a:p>
            <a:fld id="{946500AD-9540-4BB0-8423-42F02C5FC61C}" type="datetime5">
              <a:rPr lang="en-US" smtClean="0"/>
              <a:pPr/>
              <a:t>21-Mar-22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</a:defRPr>
            </a:lvl1pPr>
          </a:lstStyle>
          <a:p>
            <a:r>
              <a:rPr lang="sr-Latn-RS" noProof="0" dirty="0"/>
              <a:t>Predmetni nastavnik: Prof. dr Zoran Radakovic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</a:defRPr>
            </a:lvl1pPr>
          </a:lstStyle>
          <a:p>
            <a:r>
              <a:rPr lang="sr-Latn-RS"/>
              <a:t> Slajd </a:t>
            </a:r>
            <a:fld id="{3332CA8B-D027-42DE-B6D6-EF569F4760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6.emf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Relationship Id="rId9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4.bin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4.bin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60.png"/><Relationship Id="rId4" Type="http://schemas.openxmlformats.org/officeDocument/2006/relationships/oleObject" Target="../embeddings/oleObject5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5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152400" y="76200"/>
            <a:ext cx="8915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sr-Latn-CS" sz="1400">
                <a:latin typeface="Times New Roman" pitchFamily="18" charset="0"/>
              </a:rPr>
              <a:t>Univerzitet u Beogradu</a:t>
            </a:r>
            <a:r>
              <a:rPr lang="sr-Cyrl-CS" sz="1400">
                <a:latin typeface="Times New Roman" pitchFamily="18" charset="0"/>
              </a:rPr>
              <a:t>, </a:t>
            </a:r>
            <a:r>
              <a:rPr lang="sr-Latn-CS" sz="1400">
                <a:latin typeface="Times New Roman" pitchFamily="18" charset="0"/>
              </a:rPr>
              <a:t>Elektrotehnički fakultet</a:t>
            </a:r>
            <a:r>
              <a:rPr lang="sr-Cyrl-CS" sz="1400">
                <a:latin typeface="Times New Roman" pitchFamily="18" charset="0"/>
              </a:rPr>
              <a:t>, </a:t>
            </a:r>
            <a:r>
              <a:rPr lang="sr-Latn-CS" sz="1400">
                <a:latin typeface="Times New Roman" pitchFamily="18" charset="0"/>
              </a:rPr>
              <a:t>Katedra za energetske pretvarače i pogone</a:t>
            </a:r>
            <a:r>
              <a:rPr lang="sr-Cyrl-CS" sz="1400">
                <a:latin typeface="Times New Roman" pitchFamily="18" charset="0"/>
              </a:rPr>
              <a:t>, </a:t>
            </a:r>
            <a:r>
              <a:rPr lang="sr-Latn-CS" sz="1400">
                <a:latin typeface="Times New Roman" pitchFamily="18" charset="0"/>
              </a:rPr>
              <a:t>Prof.</a:t>
            </a:r>
            <a:r>
              <a:rPr lang="sr-Cyrl-CS" sz="1400">
                <a:latin typeface="Times New Roman" pitchFamily="18" charset="0"/>
              </a:rPr>
              <a:t> </a:t>
            </a:r>
            <a:r>
              <a:rPr lang="sr-Latn-CS" sz="1400">
                <a:latin typeface="Times New Roman" pitchFamily="18" charset="0"/>
              </a:rPr>
              <a:t>Dr Zoran Radakovic</a:t>
            </a:r>
          </a:p>
          <a:p>
            <a:pPr algn="l"/>
            <a:r>
              <a:rPr lang="sr-Latn-CS" sz="1400">
                <a:latin typeface="Times New Roman" pitchFamily="18" charset="0"/>
              </a:rPr>
              <a:t>Kontakt</a:t>
            </a:r>
            <a:r>
              <a:rPr lang="sr-Cyrl-CS" sz="1400">
                <a:latin typeface="Times New Roman" pitchFamily="18" charset="0"/>
              </a:rPr>
              <a:t>: </a:t>
            </a:r>
            <a:r>
              <a:rPr lang="en-US" sz="1400">
                <a:latin typeface="Times New Roman" pitchFamily="18" charset="0"/>
              </a:rPr>
              <a:t>radakovic@etf.rs</a:t>
            </a:r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157163" y="685800"/>
            <a:ext cx="553382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1400" dirty="0">
                <a:latin typeface="Times New Roman" pitchFamily="18" charset="0"/>
              </a:rPr>
              <a:t>Predmet: Specijalne električne instalacije </a:t>
            </a:r>
          </a:p>
          <a:p>
            <a:r>
              <a:rPr lang="sr-Latn-CS" sz="1400" dirty="0">
                <a:latin typeface="Times New Roman" pitchFamily="18" charset="0"/>
              </a:rPr>
              <a:t>(izborni predmet na osnovnim i </a:t>
            </a:r>
            <a:r>
              <a:rPr lang="sr-Latn-CS" sz="1400" dirty="0" err="1">
                <a:latin typeface="Times New Roman" pitchFamily="18" charset="0"/>
              </a:rPr>
              <a:t>master</a:t>
            </a:r>
            <a:r>
              <a:rPr lang="sr-Latn-CS" sz="1400" dirty="0">
                <a:latin typeface="Times New Roman" pitchFamily="18" charset="0"/>
              </a:rPr>
              <a:t> studijama na Energetskom odseku)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19E4-4BE1-4CFD-A9D1-AEA86A3258A8}" type="datetime5">
              <a:rPr lang="en-US" smtClean="0"/>
              <a:pPr/>
              <a:t>21-Mar-22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05200" cy="365125"/>
          </a:xfrm>
        </p:spPr>
        <p:txBody>
          <a:bodyPr/>
          <a:lstStyle/>
          <a:p>
            <a:r>
              <a:rPr lang="sr-Latn-RS" dirty="0"/>
              <a:t>Predmetni nastavnik: Prof. dr Zoran Radakovic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603375"/>
          </a:xfrm>
          <a:solidFill>
            <a:srgbClr val="FFFF99"/>
          </a:solidFill>
          <a:ln>
            <a:solidFill>
              <a:srgbClr val="99CC00"/>
            </a:solidFill>
          </a:ln>
        </p:spPr>
        <p:txBody>
          <a:bodyPr/>
          <a:lstStyle/>
          <a:p>
            <a:pPr eaLnBrk="1" hangingPunct="1"/>
            <a:r>
              <a:rPr lang="sr-Latn-CS">
                <a:latin typeface="Times New Roman" pitchFamily="18" charset="0"/>
              </a:rPr>
              <a:t>Struje kratkog spoja</a:t>
            </a:r>
            <a:endParaRPr lang="sr-Latn-CS" sz="3200">
              <a:latin typeface="Times New Roman" pitchFamily="18" charset="0"/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685800"/>
          </a:xfrm>
        </p:spPr>
        <p:txBody>
          <a:bodyPr/>
          <a:lstStyle/>
          <a:p>
            <a:pPr eaLnBrk="1" hangingPunct="1"/>
            <a:r>
              <a:rPr lang="sr-Latn-CS" sz="2000" dirty="0">
                <a:solidFill>
                  <a:srgbClr val="00B050"/>
                </a:solidFill>
                <a:latin typeface="Times New Roman" pitchFamily="18" charset="0"/>
              </a:rPr>
              <a:t>Školska 20</a:t>
            </a:r>
            <a:r>
              <a:rPr lang="sr-Cyrl-RS" sz="2000" dirty="0">
                <a:solidFill>
                  <a:srgbClr val="00B050"/>
                </a:solidFill>
                <a:latin typeface="Times New Roman" pitchFamily="18" charset="0"/>
              </a:rPr>
              <a:t>2</a:t>
            </a:r>
            <a:r>
              <a:rPr lang="en-US" sz="2000" dirty="0">
                <a:solidFill>
                  <a:srgbClr val="00B050"/>
                </a:solidFill>
                <a:latin typeface="Times New Roman" pitchFamily="18" charset="0"/>
              </a:rPr>
              <a:t>1</a:t>
            </a:r>
            <a:r>
              <a:rPr lang="sr-Latn-CS" sz="2000" dirty="0">
                <a:solidFill>
                  <a:srgbClr val="00B050"/>
                </a:solidFill>
                <a:latin typeface="Times New Roman" pitchFamily="18" charset="0"/>
              </a:rPr>
              <a:t>/ 20</a:t>
            </a:r>
            <a:r>
              <a:rPr lang="en-US" sz="2000" dirty="0">
                <a:solidFill>
                  <a:srgbClr val="00B050"/>
                </a:solidFill>
                <a:latin typeface="Times New Roman" pitchFamily="18" charset="0"/>
              </a:rPr>
              <a:t>22</a:t>
            </a:r>
            <a:r>
              <a:rPr lang="sr-Latn-CS" sz="2000" dirty="0">
                <a:solidFill>
                  <a:srgbClr val="00B050"/>
                </a:solidFill>
                <a:latin typeface="Times New Roman" pitchFamily="18" charset="0"/>
              </a:rPr>
              <a:t> godina</a:t>
            </a:r>
            <a:endParaRPr lang="en-US" sz="2000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81000" y="5638800"/>
            <a:ext cx="1828800" cy="384175"/>
          </a:xfrm>
          <a:prstGeom prst="rect">
            <a:avLst/>
          </a:prstGeom>
          <a:solidFill>
            <a:srgbClr val="CCFFCC"/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sr-Latn-CS" sz="1600">
                <a:latin typeface="Times New Roman" pitchFamily="18" charset="0"/>
              </a:rPr>
              <a:t>Poglavlje</a:t>
            </a:r>
            <a:r>
              <a:rPr lang="en-US" sz="1600">
                <a:latin typeface="Times New Roman" pitchFamily="18" charset="0"/>
              </a:rPr>
              <a:t> 1</a:t>
            </a:r>
            <a:r>
              <a:rPr lang="sr-Latn-CS" sz="16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9125-0FEE-403E-A7E6-D7F1D289CC45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76200" y="76200"/>
            <a:ext cx="89154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sr-Latn-CS" sz="2400" b="0" i="0" u="none" strike="noStrike" kern="1200" cap="none" spc="0" normalizeH="0" baseline="0" noProof="0" dirty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Šta je kratak spoj i zašto je bitan?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kumimoji="0" lang="sr-Latn-C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Direktan spoj između tačaka u električnoj instalaciji između kojih u normalnom radu postoji napon blizak</a:t>
            </a:r>
            <a:r>
              <a:rPr kumimoji="0" lang="sr-Latn-CS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sr-Latn-CS" dirty="0">
                <a:latin typeface="Times New Roman" pitchFamily="18" charset="0"/>
              </a:rPr>
              <a:t>nominalnom za </a:t>
            </a:r>
            <a:r>
              <a:rPr kumimoji="0" lang="sr-Latn-C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koji je instalacija predviđena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r-Latn-C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	</a:t>
            </a:r>
          </a:p>
          <a:p>
            <a:pPr marL="742950" marR="0" lvl="1" indent="-28575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sr-Latn-C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Struje kratkog spoja višestruko prevazilaze normalne radne struje, što izaziva povećana mehanička i termička naprezanja komponenti električne instalacije.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6200" y="2971800"/>
            <a:ext cx="8763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sr-Latn-CS" sz="2200" dirty="0">
                <a:solidFill>
                  <a:srgbClr val="0099FF"/>
                </a:solidFill>
                <a:latin typeface="Times New Roman" pitchFamily="18" charset="0"/>
              </a:rPr>
              <a:t>Zaštitne komponente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Treba da prekinu struju ukoliko je ona veća od projektovane (nominalne) 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Bitni su sledeći tehnički aspekti:</a:t>
            </a:r>
          </a:p>
          <a:p>
            <a:pPr marL="822960" lvl="2" indent="-228600" algn="l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Za instalaciju: da li zaštitna kompоnenta, koliko brzo i na koji način (da li odseca struju kratkog spoja, o čemu će detaljnije biti reči na </a:t>
            </a:r>
            <a:r>
              <a:rPr lang="sr-Latn-CS" dirty="0" err="1">
                <a:solidFill>
                  <a:schemeClr val="tx1"/>
                </a:solidFill>
                <a:latin typeface="Times New Roman" pitchFamily="18" charset="0"/>
              </a:rPr>
              <a:t>slajdovima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dirty="0">
                <a:solidFill>
                  <a:srgbClr val="FF0000"/>
                </a:solidFill>
                <a:latin typeface="Times New Roman" pitchFamily="18" charset="0"/>
              </a:rPr>
              <a:t>23 i 25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) prekida struju kratkog spoja</a:t>
            </a:r>
          </a:p>
          <a:p>
            <a:pPr marL="822960" lvl="2" indent="-228600" algn="l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Za zaštitnu komponentu: da li može da prekine struju kratkog spoja bez da se ošteti</a:t>
            </a:r>
          </a:p>
          <a:p>
            <a:pPr marL="1143000" lvl="2" indent="-228600" algn="l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sr-Latn-CS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E175-3098-41F7-9324-3B4C0E3A5205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CS" dirty="0"/>
              <a:t>Predmetni nastavnik: Prof. dr Zoran </a:t>
            </a:r>
            <a:r>
              <a:rPr lang="sr-Latn-CS" dirty="0" err="1"/>
              <a:t>Radakovic</a:t>
            </a:r>
            <a:endParaRPr lang="sr-Latn-CS" dirty="0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152400" y="152400"/>
            <a:ext cx="8839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sr-Latn-CS" sz="2400" dirty="0">
                <a:solidFill>
                  <a:srgbClr val="0099FF"/>
                </a:solidFill>
                <a:latin typeface="Times New Roman" pitchFamily="18" charset="0"/>
              </a:rPr>
              <a:t>Projektovanje instalacije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Provera efikasnosti zaštite od indirektnog dodira (strujni udar)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Provera mehaničkog i termičkog naprezanja opreme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latin typeface="Times New Roman" pitchFamily="18" charset="0"/>
              </a:rPr>
              <a:t>Provera selektivnosti zaštite</a:t>
            </a:r>
            <a:endParaRPr lang="sr-Latn-CS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endParaRPr lang="sr-Cyrl-RS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</a:pPr>
            <a:r>
              <a:rPr lang="sr-Cyrl-RS" sz="2000" dirty="0">
                <a:latin typeface="Times New Roman" pitchFamily="18" charset="0"/>
              </a:rPr>
              <a:t>	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Za praksu je potrebno imati standardizovan i jednostavan postupak provere</a:t>
            </a:r>
            <a:r>
              <a:rPr lang="sr-Cyrl-RS" sz="2000" dirty="0">
                <a:solidFill>
                  <a:schemeClr val="tx1"/>
                </a:solidFill>
                <a:latin typeface="Times New Roman" pitchFamily="18" charset="0"/>
              </a:rPr>
              <a:t>.</a:t>
            </a:r>
            <a:endParaRPr lang="sr-Latn-CS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endParaRPr lang="sr-Cyrl-RS" sz="2000" dirty="0">
              <a:latin typeface="Times New Roman" pitchFamily="18" charset="0"/>
            </a:endParaRP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</a:pPr>
            <a:r>
              <a:rPr lang="sr-Cyrl-RS" sz="2000" dirty="0">
                <a:latin typeface="Times New Roman" pitchFamily="18" charset="0"/>
              </a:rPr>
              <a:t>	</a:t>
            </a:r>
            <a:r>
              <a:rPr lang="sr-Latn-CS" sz="2000" dirty="0">
                <a:latin typeface="Times New Roman" pitchFamily="18" charset="0"/>
              </a:rPr>
              <a:t>Proveru treba izvršiti za sve potencijalno opasne tipove kvara 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– tropolni, jednopolni itd., kao i za potencijalno opasne maksimalne / minimalne vrednosti struje kratkog spoja (na struju kratkog spoja utiče </a:t>
            </a:r>
            <a:r>
              <a:rPr lang="sr-Latn-CS" sz="2000" dirty="0" err="1">
                <a:solidFill>
                  <a:schemeClr val="tx1"/>
                </a:solidFill>
                <a:latin typeface="Times New Roman" pitchFamily="18" charset="0"/>
              </a:rPr>
              <a:t>uklopno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stanje mreže i još neki faktori, kao što će se prikazati u nastavku poglavlja).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363912"/>
            <a:ext cx="6299200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9AFE8-1B59-4483-B4AD-8BC37041A4D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2627313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6651625" y="4114800"/>
          <a:ext cx="2089150" cy="412750"/>
        </p:xfrm>
        <a:graphic>
          <a:graphicData uri="http://schemas.openxmlformats.org/presentationml/2006/ole">
            <p:oleObj spid="_x0000_s35846" name="Equation" r:id="rId5" imgW="28956000" imgH="5791200" progId="Equation.DSMT4">
              <p:embed/>
            </p:oleObj>
          </a:graphicData>
        </a:graphic>
      </p:graphicFrame>
      <p:graphicFrame>
        <p:nvGraphicFramePr>
          <p:cNvPr id="12" name="Object 9"/>
          <p:cNvGraphicFramePr>
            <a:graphicFrameLocks noChangeAspect="1"/>
          </p:cNvGraphicFramePr>
          <p:nvPr/>
        </p:nvGraphicFramePr>
        <p:xfrm>
          <a:off x="6629400" y="4675187"/>
          <a:ext cx="2209800" cy="630238"/>
        </p:xfrm>
        <a:graphic>
          <a:graphicData uri="http://schemas.openxmlformats.org/presentationml/2006/ole">
            <p:oleObj spid="_x0000_s35847" name="Equation" r:id="rId6" imgW="39319200" imgH="11277600" progId="Equation.3">
              <p:embed/>
            </p:oleObj>
          </a:graphicData>
        </a:graphic>
      </p:graphicFrame>
      <p:graphicFrame>
        <p:nvGraphicFramePr>
          <p:cNvPr id="13" name="Object 10"/>
          <p:cNvGraphicFramePr>
            <a:graphicFrameLocks noChangeAspect="1"/>
          </p:cNvGraphicFramePr>
          <p:nvPr/>
        </p:nvGraphicFramePr>
        <p:xfrm>
          <a:off x="6681788" y="5376862"/>
          <a:ext cx="2257425" cy="660400"/>
        </p:xfrm>
        <a:graphic>
          <a:graphicData uri="http://schemas.openxmlformats.org/presentationml/2006/ole">
            <p:oleObj spid="_x0000_s35848" name="Equation" r:id="rId7" imgW="39624000" imgH="11582400" progId="Equation.3">
              <p:embed/>
            </p:oleObj>
          </a:graphicData>
        </a:graphic>
      </p:graphicFrame>
      <p:graphicFrame>
        <p:nvGraphicFramePr>
          <p:cNvPr id="14" name="Object 11"/>
          <p:cNvGraphicFramePr>
            <a:graphicFrameLocks noChangeAspect="1"/>
          </p:cNvGraphicFramePr>
          <p:nvPr/>
        </p:nvGraphicFramePr>
        <p:xfrm>
          <a:off x="6629400" y="6199187"/>
          <a:ext cx="1752600" cy="354013"/>
        </p:xfrm>
        <a:graphic>
          <a:graphicData uri="http://schemas.openxmlformats.org/presentationml/2006/ole">
            <p:oleObj spid="_x0000_s35849" name="Equation" r:id="rId8" imgW="27127200" imgH="5486400" progId="Equation.3">
              <p:embed/>
            </p:oleObj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76200" y="76200"/>
            <a:ext cx="396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sr-Latn-CS" sz="2400" dirty="0">
                <a:solidFill>
                  <a:srgbClr val="0099FF"/>
                </a:solidFill>
                <a:latin typeface="Times New Roman" pitchFamily="18" charset="0"/>
              </a:rPr>
              <a:t>Vremenski tok struje kvara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2362200" y="1295400"/>
            <a:ext cx="274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algn="l">
              <a:lnSpc>
                <a:spcPct val="150000"/>
              </a:lnSpc>
              <a:spcBef>
                <a:spcPct val="20000"/>
              </a:spcBef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Ekvivalentno kolo kratkog spoja</a:t>
            </a: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76200" y="24384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>
              <a:lnSpc>
                <a:spcPct val="150000"/>
              </a:lnSpc>
            </a:pPr>
            <a:r>
              <a:rPr lang="sr-Latn-RS" dirty="0">
                <a:solidFill>
                  <a:schemeClr val="tx1"/>
                </a:solidFill>
                <a:latin typeface="Times New Roman" pitchFamily="18" charset="0"/>
              </a:rPr>
              <a:t>Slučaj na sledećoj slici: 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kvar daleko od generatora (</a:t>
            </a:r>
            <a:r>
              <a:rPr lang="sr-Latn-CS" i="1" dirty="0">
                <a:solidFill>
                  <a:schemeClr val="tx1"/>
                </a:solidFill>
                <a:latin typeface="Times New Roman" pitchFamily="18" charset="0"/>
              </a:rPr>
              <a:t>E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se ne menja u toku vremena) + </a:t>
            </a:r>
          </a:p>
          <a:p>
            <a:pPr marL="0" lvl="1">
              <a:lnSpc>
                <a:spcPct val="150000"/>
              </a:lnSpc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kratak </a:t>
            </a:r>
            <a:r>
              <a:rPr lang="sr-Latn-CS" dirty="0">
                <a:latin typeface="Times New Roman" pitchFamily="18" charset="0"/>
              </a:rPr>
              <a:t>spoj se desio u trenutku prolaska napona kroz maksimum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6629400" y="2895600"/>
            <a:ext cx="243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l">
              <a:spcBef>
                <a:spcPct val="20000"/>
              </a:spcBef>
            </a:pPr>
            <a:r>
              <a:rPr lang="sr-Latn-CS" sz="1400" dirty="0">
                <a:solidFill>
                  <a:schemeClr val="tx1"/>
                </a:solidFill>
                <a:latin typeface="Times New Roman" pitchFamily="18" charset="0"/>
              </a:rPr>
              <a:t>Radna struja u trenutku nastanka kvara </a:t>
            </a:r>
            <a:r>
              <a:rPr lang="sr-Latn-CS" sz="1400" dirty="0">
                <a:latin typeface="Times New Roman" pitchFamily="18" charset="0"/>
              </a:rPr>
              <a:t>je zanemarljivo mala u odnosu na struju kratkog spoja, pa se može smatrati da je </a:t>
            </a:r>
            <a:r>
              <a:rPr lang="sr-Latn-CS" sz="1400" i="1" dirty="0">
                <a:latin typeface="Times New Roman" pitchFamily="18" charset="0"/>
              </a:rPr>
              <a:t>i</a:t>
            </a:r>
            <a:r>
              <a:rPr lang="en-US" sz="1400" dirty="0">
                <a:latin typeface="Times New Roman" pitchFamily="18" charset="0"/>
              </a:rPr>
              <a:t>(</a:t>
            </a:r>
            <a:r>
              <a:rPr lang="sr-Latn-CS" sz="1400" i="1" dirty="0">
                <a:latin typeface="Times New Roman" pitchFamily="18" charset="0"/>
              </a:rPr>
              <a:t>t</a:t>
            </a:r>
            <a:r>
              <a:rPr lang="en-US" sz="1400" dirty="0">
                <a:latin typeface="Times New Roman" pitchFamily="18" charset="0"/>
              </a:rPr>
              <a:t>=</a:t>
            </a:r>
            <a:r>
              <a:rPr lang="sr-Latn-CS" sz="1400" dirty="0">
                <a:latin typeface="Times New Roman" pitchFamily="18" charset="0"/>
              </a:rPr>
              <a:t>0</a:t>
            </a:r>
            <a:r>
              <a:rPr lang="en-US" sz="1400" dirty="0">
                <a:latin typeface="Times New Roman" pitchFamily="18" charset="0"/>
              </a:rPr>
              <a:t>)</a:t>
            </a:r>
            <a:r>
              <a:rPr lang="sr-Latn-CS" sz="1400" dirty="0">
                <a:latin typeface="Times New Roman" pitchFamily="18" charset="0"/>
              </a:rPr>
              <a:t>=0</a:t>
            </a:r>
            <a:r>
              <a:rPr lang="sr-Latn-CS" sz="1400" dirty="0">
                <a:solidFill>
                  <a:schemeClr val="tx1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5878512" y="1371600"/>
            <a:ext cx="3113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indent="-285750" algn="l">
              <a:spcBef>
                <a:spcPct val="20000"/>
              </a:spcBef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- fazni ugao </a:t>
            </a:r>
            <a:r>
              <a:rPr lang="sr-Latn-CS" dirty="0" err="1">
                <a:solidFill>
                  <a:schemeClr val="tx1"/>
                </a:solidFill>
                <a:latin typeface="Times New Roman" pitchFamily="18" charset="0"/>
              </a:rPr>
              <a:t>impedanse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i="1" dirty="0">
                <a:latin typeface="Times New Roman" pitchFamily="18" charset="0"/>
              </a:rPr>
              <a:t>Z</a:t>
            </a:r>
            <a:r>
              <a:rPr lang="sr-Latn-CS" i="1" baseline="-25000" dirty="0">
                <a:latin typeface="Times New Roman" pitchFamily="18" charset="0"/>
              </a:rPr>
              <a:t>SC</a:t>
            </a:r>
            <a:endParaRPr lang="sr-Latn-CS" baseline="-25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35845" name="Object 9"/>
          <p:cNvGraphicFramePr>
            <a:graphicFrameLocks noChangeAspect="1"/>
          </p:cNvGraphicFramePr>
          <p:nvPr/>
        </p:nvGraphicFramePr>
        <p:xfrm>
          <a:off x="5562600" y="1370012"/>
          <a:ext cx="239713" cy="306388"/>
        </p:xfrm>
        <a:graphic>
          <a:graphicData uri="http://schemas.openxmlformats.org/presentationml/2006/ole">
            <p:oleObj spid="_x0000_s35850" name="Equation" r:id="rId9" imgW="4267200" imgH="5486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6200" y="152400"/>
            <a:ext cx="8991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just">
              <a:lnSpc>
                <a:spcPct val="150000"/>
              </a:lnSpc>
              <a:spcBef>
                <a:spcPct val="20000"/>
              </a:spcBef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Kada je kvar blizu sinhronog generatora, sinhronog motora ili asinhronog motora, dolazi do prelaznog električnog procesa, u toku koga se menja i naizmenična komponenta struje (učestanosti 50 </a:t>
            </a:r>
            <a:r>
              <a:rPr lang="sr-Latn-CS" dirty="0" err="1">
                <a:solidFill>
                  <a:schemeClr val="tx1"/>
                </a:solidFill>
                <a:latin typeface="Times New Roman" pitchFamily="18" charset="0"/>
              </a:rPr>
              <a:t>Hz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).</a:t>
            </a:r>
          </a:p>
          <a:p>
            <a:pPr marL="0" lvl="1" algn="just">
              <a:lnSpc>
                <a:spcPct val="150000"/>
              </a:lnSpc>
              <a:spcBef>
                <a:spcPct val="20000"/>
              </a:spcBef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marL="0" lvl="1" algn="just">
              <a:lnSpc>
                <a:spcPct val="150000"/>
              </a:lnSpc>
              <a:spcBef>
                <a:spcPct val="20000"/>
              </a:spcBef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Jednačine koje opisuju ovaj prelazni proces, u kome se menja i elektromotorna sila </a:t>
            </a:r>
            <a:r>
              <a:rPr lang="sr-Latn-CS" i="1" dirty="0">
                <a:solidFill>
                  <a:schemeClr val="tx1"/>
                </a:solidFill>
                <a:latin typeface="Times New Roman" pitchFamily="18" charset="0"/>
              </a:rPr>
              <a:t>E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i </a:t>
            </a:r>
            <a:r>
              <a:rPr lang="sr-Latn-CS" dirty="0" err="1">
                <a:solidFill>
                  <a:schemeClr val="tx1"/>
                </a:solidFill>
                <a:latin typeface="Times New Roman" pitchFamily="18" charset="0"/>
              </a:rPr>
              <a:t>impedansa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generatora </a:t>
            </a:r>
            <a:r>
              <a:rPr lang="sr-Latn-CS" i="1" u="sng" dirty="0">
                <a:solidFill>
                  <a:schemeClr val="tx1"/>
                </a:solidFill>
                <a:latin typeface="Times New Roman" pitchFamily="18" charset="0"/>
              </a:rPr>
              <a:t>Z</a:t>
            </a:r>
            <a:r>
              <a:rPr lang="sr-Latn-CS" i="1" baseline="-25000" dirty="0">
                <a:solidFill>
                  <a:schemeClr val="tx1"/>
                </a:solidFill>
                <a:latin typeface="Times New Roman" pitchFamily="18" charset="0"/>
              </a:rPr>
              <a:t>SC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, su komplikovane i izučavaju se na drugim predmetima na Energetskom odseku. Uobičajeno je da se posmatraju tri režima: </a:t>
            </a:r>
            <a:r>
              <a:rPr lang="sr-Latn-CS" dirty="0" err="1">
                <a:solidFill>
                  <a:schemeClr val="tx1"/>
                </a:solidFill>
                <a:latin typeface="Times New Roman" pitchFamily="18" charset="0"/>
              </a:rPr>
              <a:t>subtranzijentni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, </a:t>
            </a:r>
            <a:r>
              <a:rPr lang="sr-Latn-CS" dirty="0" err="1">
                <a:solidFill>
                  <a:schemeClr val="tx1"/>
                </a:solidFill>
                <a:latin typeface="Times New Roman" pitchFamily="18" charset="0"/>
              </a:rPr>
              <a:t>tranzijentni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i ustaljeni, sa definisanim </a:t>
            </a:r>
            <a:r>
              <a:rPr lang="sr-Latn-RS" dirty="0">
                <a:solidFill>
                  <a:schemeClr val="tx1"/>
                </a:solidFill>
                <a:latin typeface="Times New Roman" pitchFamily="18" charset="0"/>
              </a:rPr>
              <a:t>vremenskim 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funkcijama </a:t>
            </a:r>
            <a:r>
              <a:rPr lang="sr-Latn-CS" dirty="0" err="1">
                <a:solidFill>
                  <a:schemeClr val="tx1"/>
                </a:solidFill>
                <a:latin typeface="Times New Roman" pitchFamily="18" charset="0"/>
              </a:rPr>
              <a:t>tranzijenata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iz jednog u drugi režim.</a:t>
            </a:r>
          </a:p>
          <a:p>
            <a:pPr marL="0" lvl="1" algn="just">
              <a:lnSpc>
                <a:spcPct val="150000"/>
              </a:lnSpc>
              <a:spcBef>
                <a:spcPct val="20000"/>
              </a:spcBef>
            </a:pPr>
            <a:endParaRPr lang="sr-Latn-CS" dirty="0">
              <a:latin typeface="Times New Roman" pitchFamily="18" charset="0"/>
            </a:endParaRPr>
          </a:p>
          <a:p>
            <a:pPr marL="0" lvl="1" algn="just">
              <a:lnSpc>
                <a:spcPct val="150000"/>
              </a:lnSpc>
              <a:spcBef>
                <a:spcPct val="20000"/>
              </a:spcBef>
            </a:pPr>
            <a:r>
              <a:rPr lang="sr-Latn-CS" dirty="0">
                <a:latin typeface="Times New Roman" pitchFamily="18" charset="0"/>
              </a:rPr>
              <a:t>U inženjerskoj praksi je potrebno imati relativno jednostavne postupke, zadovoljavajuće tačnosti, zasnovane na korišćenju standardno dostupnih parametara mašine.</a:t>
            </a:r>
          </a:p>
          <a:p>
            <a:pPr marL="0" lvl="1" algn="just">
              <a:lnSpc>
                <a:spcPct val="150000"/>
              </a:lnSpc>
              <a:spcBef>
                <a:spcPct val="20000"/>
              </a:spcBef>
            </a:pPr>
            <a:endParaRPr lang="sr-Latn-CS" dirty="0">
              <a:latin typeface="Times New Roman" pitchFamily="18" charset="0"/>
            </a:endParaRPr>
          </a:p>
          <a:p>
            <a:pPr marL="0" lvl="1" algn="just">
              <a:lnSpc>
                <a:spcPct val="150000"/>
              </a:lnSpc>
              <a:spcBef>
                <a:spcPct val="20000"/>
              </a:spcBef>
            </a:pPr>
            <a:r>
              <a:rPr lang="sr-Latn-CS" dirty="0">
                <a:latin typeface="Times New Roman" pitchFamily="18" charset="0"/>
              </a:rPr>
              <a:t>Takav postupak, sadržan u međunarodnom IEC standardima, prikazan je u nastavku predavanja.</a:t>
            </a:r>
          </a:p>
          <a:p>
            <a:pPr marL="0" lvl="1" algn="just">
              <a:lnSpc>
                <a:spcPct val="150000"/>
              </a:lnSpc>
              <a:spcBef>
                <a:spcPct val="20000"/>
              </a:spcBef>
            </a:pP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4872-EB2D-40DF-92DF-12882F885FD6}" type="datetime5">
              <a:rPr lang="en-US" smtClean="0"/>
              <a:pPr/>
              <a:t>21-Mar-22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6200" y="762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sr-Cyrl-CS" sz="2400" dirty="0">
                <a:solidFill>
                  <a:srgbClr val="0099FF"/>
                </a:solidFill>
                <a:latin typeface="Times New Roman" pitchFamily="18" charset="0"/>
              </a:rPr>
              <a:t>Izračunavanje karakterističnih vrednosti struja kratkog spoja prema IEC standardima</a:t>
            </a:r>
            <a:r>
              <a:rPr lang="sr-Latn-RS" sz="2400" dirty="0">
                <a:solidFill>
                  <a:srgbClr val="0099FF"/>
                </a:solidFill>
                <a:latin typeface="Times New Roman" pitchFamily="18" charset="0"/>
              </a:rPr>
              <a:t> (opšti slučaj kvara blizu generatora)</a:t>
            </a:r>
            <a:endParaRPr lang="sr-Latn-CS" sz="2400" dirty="0">
              <a:solidFill>
                <a:srgbClr val="0099FF"/>
              </a:solidFill>
              <a:latin typeface="Times New Roman" pitchFamily="18" charset="0"/>
            </a:endParaRPr>
          </a:p>
        </p:txBody>
      </p:sp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3733800" y="1676400"/>
          <a:ext cx="1066800" cy="993775"/>
        </p:xfrm>
        <a:graphic>
          <a:graphicData uri="http://schemas.openxmlformats.org/presentationml/2006/ole">
            <p:oleObj spid="_x0000_s33798" name="Equation" r:id="rId3" imgW="16764000" imgH="15544800" progId="Equation.3">
              <p:embed/>
            </p:oleObj>
          </a:graphicData>
        </a:graphic>
      </p:graphicFrame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28600" y="1970088"/>
            <a:ext cx="2552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sz="2000" dirty="0" err="1">
                <a:solidFill>
                  <a:schemeClr val="tx1"/>
                </a:solidFill>
                <a:latin typeface="Times New Roman" pitchFamily="18" charset="0"/>
              </a:rPr>
              <a:t>Subtranzijentna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struja</a:t>
            </a:r>
            <a:endParaRPr lang="sr-Cyrl-CS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28600" y="3048000"/>
            <a:ext cx="1709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sr-Cyrl-CS" sz="200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sz="2000">
                <a:solidFill>
                  <a:schemeClr val="tx1"/>
                </a:solidFill>
                <a:latin typeface="Times New Roman" pitchFamily="18" charset="0"/>
              </a:rPr>
              <a:t>Udarna struja</a:t>
            </a:r>
            <a:endParaRPr lang="sr-Cyrl-CS" sz="200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2" name="Object 9"/>
          <p:cNvGraphicFramePr>
            <a:graphicFrameLocks noChangeAspect="1"/>
          </p:cNvGraphicFramePr>
          <p:nvPr/>
        </p:nvGraphicFramePr>
        <p:xfrm>
          <a:off x="3733800" y="3048000"/>
          <a:ext cx="1676400" cy="463550"/>
        </p:xfrm>
        <a:graphic>
          <a:graphicData uri="http://schemas.openxmlformats.org/presentationml/2006/ole">
            <p:oleObj spid="_x0000_s33799" name="Equation" r:id="rId4" imgW="21336000" imgH="6096000" progId="Equation.DSMT4">
              <p:embed/>
            </p:oleObj>
          </a:graphicData>
        </a:graphic>
      </p:graphicFrame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28600" y="4038600"/>
            <a:ext cx="3108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sr-Cyrl-C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Simetrična </a:t>
            </a:r>
            <a:r>
              <a:rPr lang="sr-Latn-CS" sz="2000" dirty="0" err="1">
                <a:solidFill>
                  <a:schemeClr val="tx1"/>
                </a:solidFill>
                <a:latin typeface="Times New Roman" pitchFamily="18" charset="0"/>
              </a:rPr>
              <a:t>rasklopna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struja</a:t>
            </a:r>
            <a:endParaRPr lang="sr-Cyrl-CS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200025" y="5410200"/>
            <a:ext cx="1933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sr-Latn-CS" sz="2000">
                <a:solidFill>
                  <a:schemeClr val="tx1"/>
                </a:solidFill>
                <a:latin typeface="Times New Roman" pitchFamily="18" charset="0"/>
              </a:rPr>
              <a:t> Termička struja</a:t>
            </a:r>
            <a:endParaRPr lang="sr-Cyrl-CS" sz="200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5" name="Object 12"/>
          <p:cNvGraphicFramePr>
            <a:graphicFrameLocks noChangeAspect="1"/>
          </p:cNvGraphicFramePr>
          <p:nvPr/>
        </p:nvGraphicFramePr>
        <p:xfrm>
          <a:off x="3657600" y="4191000"/>
          <a:ext cx="990600" cy="390525"/>
        </p:xfrm>
        <a:graphic>
          <a:graphicData uri="http://schemas.openxmlformats.org/presentationml/2006/ole">
            <p:oleObj spid="_x0000_s33800" name="Equation" r:id="rId5" imgW="14020800" imgH="5486400" progId="Equation.3">
              <p:embed/>
            </p:oleObj>
          </a:graphicData>
        </a:graphic>
      </p:graphicFrame>
      <p:graphicFrame>
        <p:nvGraphicFramePr>
          <p:cNvPr id="16" name="Object 13"/>
          <p:cNvGraphicFramePr>
            <a:graphicFrameLocks noChangeAspect="1"/>
          </p:cNvGraphicFramePr>
          <p:nvPr/>
        </p:nvGraphicFramePr>
        <p:xfrm>
          <a:off x="3657600" y="4724400"/>
          <a:ext cx="1143000" cy="381000"/>
        </p:xfrm>
        <a:graphic>
          <a:graphicData uri="http://schemas.openxmlformats.org/presentationml/2006/ole">
            <p:oleObj spid="_x0000_s33801" name="Equation" r:id="rId6" imgW="16459200" imgH="5486400" progId="Equation.3">
              <p:embed/>
            </p:oleObj>
          </a:graphicData>
        </a:graphic>
      </p:graphicFrame>
      <p:graphicFrame>
        <p:nvGraphicFramePr>
          <p:cNvPr id="17" name="Object 14"/>
          <p:cNvGraphicFramePr>
            <a:graphicFrameLocks noChangeAspect="1"/>
          </p:cNvGraphicFramePr>
          <p:nvPr/>
        </p:nvGraphicFramePr>
        <p:xfrm>
          <a:off x="3721100" y="5410200"/>
          <a:ext cx="1549400" cy="431800"/>
        </p:xfrm>
        <a:graphic>
          <a:graphicData uri="http://schemas.openxmlformats.org/presentationml/2006/ole">
            <p:oleObj spid="_x0000_s33802" name="Equation" r:id="rId7" imgW="22250400" imgH="609600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562600" y="4191000"/>
            <a:ext cx="1998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>
                <a:latin typeface="Times New Roman" pitchFamily="18" charset="0"/>
                <a:cs typeface="Times New Roman" pitchFamily="18" charset="0"/>
              </a:rPr>
              <a:t>za sinhronu mašinu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62600" y="472440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>
                <a:latin typeface="Times New Roman" pitchFamily="18" charset="0"/>
                <a:cs typeface="Times New Roman" pitchFamily="18" charset="0"/>
              </a:rPr>
              <a:t>za asinhronu mašinu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8600" y="9906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Times New Roman" pitchFamily="18" charset="0"/>
                <a:cs typeface="Times New Roman" pitchFamily="18" charset="0"/>
              </a:rPr>
              <a:t>Izrazi za elementarni slučaj da se kvar napaja sa jednog izvora električne energije, pri čemu postoji redna električna impedansa između izvora i mesta kratkog spoja.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027D1-B351-46AB-B333-57BB179CFB4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6200" y="76200"/>
            <a:ext cx="891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sr-Latn-CS" sz="2400" dirty="0">
                <a:solidFill>
                  <a:schemeClr val="hlink"/>
                </a:solidFill>
                <a:latin typeface="Times New Roman" pitchFamily="18" charset="0"/>
              </a:rPr>
              <a:t>Udarna struja (maksimalna trenutna vrednost struje kratkog spoja)</a:t>
            </a:r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457200" y="762000"/>
          <a:ext cx="2057400" cy="536575"/>
        </p:xfrm>
        <a:graphic>
          <a:graphicData uri="http://schemas.openxmlformats.org/presentationml/2006/ole">
            <p:oleObj spid="_x0000_s34821" name="Equation" r:id="rId3" imgW="21031200" imgH="5486400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76200" y="1371600"/>
            <a:ext cx="891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sr-Latn-CS" sz="2400">
                <a:solidFill>
                  <a:schemeClr val="hlink"/>
                </a:solidFill>
                <a:latin typeface="Times New Roman" pitchFamily="18" charset="0"/>
              </a:rPr>
              <a:t>Praktični postupak za određivanje udarne struje</a:t>
            </a:r>
          </a:p>
        </p:txBody>
      </p:sp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1981200"/>
            <a:ext cx="35814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Object 14"/>
          <p:cNvGraphicFramePr>
            <a:graphicFrameLocks noChangeAspect="1"/>
          </p:cNvGraphicFramePr>
          <p:nvPr/>
        </p:nvGraphicFramePr>
        <p:xfrm>
          <a:off x="6172200" y="3932238"/>
          <a:ext cx="2640013" cy="563562"/>
        </p:xfrm>
        <a:graphic>
          <a:graphicData uri="http://schemas.openxmlformats.org/presentationml/2006/ole">
            <p:oleObj spid="_x0000_s34822" name="Equation" r:id="rId5" imgW="31089600" imgH="6705600" progId="Equation.3">
              <p:embed/>
            </p:oleObj>
          </a:graphicData>
        </a:graphic>
      </p:graphicFrame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152400" y="5638800"/>
            <a:ext cx="8839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30000"/>
              </a:lnSpc>
              <a:spcBef>
                <a:spcPct val="20000"/>
              </a:spcBef>
            </a:pPr>
            <a:r>
              <a:rPr lang="sr-Latn-CS" dirty="0">
                <a:latin typeface="Times New Roman" pitchFamily="18" charset="0"/>
              </a:rPr>
              <a:t>Jednostavno je teorijski dokazati da je za </a:t>
            </a:r>
            <a:r>
              <a:rPr lang="en-US" i="1" dirty="0">
                <a:latin typeface="Times New Roman" pitchFamily="18" charset="0"/>
              </a:rPr>
              <a:t>R</a:t>
            </a:r>
            <a:r>
              <a:rPr lang="sr-Latn-CS" i="1" dirty="0">
                <a:latin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</a:rPr>
              <a:t>= 0 </a:t>
            </a:r>
          </a:p>
          <a:p>
            <a:pPr algn="l">
              <a:lnSpc>
                <a:spcPct val="130000"/>
              </a:lnSpc>
              <a:spcBef>
                <a:spcPct val="20000"/>
              </a:spcBef>
            </a:pPr>
            <a:r>
              <a:rPr lang="sr-Latn-CS" dirty="0">
                <a:latin typeface="Times New Roman" pitchFamily="18" charset="0"/>
              </a:rPr>
              <a:t>(tada nema opadanja jednosmerne komponente), </a:t>
            </a:r>
            <a:r>
              <a:rPr lang="sr-Latn-CS" i="1" dirty="0">
                <a:latin typeface="Times New Roman" pitchFamily="18" charset="0"/>
              </a:rPr>
              <a:t>K</a:t>
            </a:r>
            <a:r>
              <a:rPr lang="sr-Latn-CS" dirty="0">
                <a:latin typeface="Times New Roman" pitchFamily="18" charset="0"/>
              </a:rPr>
              <a:t> = 2.</a:t>
            </a:r>
          </a:p>
        </p:txBody>
      </p:sp>
      <p:graphicFrame>
        <p:nvGraphicFramePr>
          <p:cNvPr id="34820" name="Object 9"/>
          <p:cNvGraphicFramePr>
            <a:graphicFrameLocks noChangeAspect="1"/>
          </p:cNvGraphicFramePr>
          <p:nvPr/>
        </p:nvGraphicFramePr>
        <p:xfrm>
          <a:off x="6172200" y="3422650"/>
          <a:ext cx="1652587" cy="463550"/>
        </p:xfrm>
        <a:graphic>
          <a:graphicData uri="http://schemas.openxmlformats.org/presentationml/2006/ole">
            <p:oleObj spid="_x0000_s34823" name="Equation" r:id="rId6" imgW="21031200" imgH="6096000" progId="Equation.DSMT4">
              <p:embed/>
            </p:oleObj>
          </a:graphicData>
        </a:graphic>
      </p:graphicFrame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76200" y="4495800"/>
            <a:ext cx="9067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just">
              <a:lnSpc>
                <a:spcPct val="150000"/>
              </a:lnSpc>
              <a:spcBef>
                <a:spcPct val="20000"/>
              </a:spcBef>
            </a:pPr>
            <a:r>
              <a:rPr lang="sr-Latn-CS" i="1" dirty="0" err="1">
                <a:solidFill>
                  <a:schemeClr val="tx1"/>
                </a:solidFill>
                <a:latin typeface="Times New Roman" pitchFamily="18" charset="0"/>
              </a:rPr>
              <a:t>i</a:t>
            </a:r>
            <a:r>
              <a:rPr lang="sr-Latn-CS" i="1" baseline="-25000" dirty="0" err="1">
                <a:solidFill>
                  <a:schemeClr val="tx1"/>
                </a:solidFill>
                <a:latin typeface="Times New Roman" pitchFamily="18" charset="0"/>
              </a:rPr>
              <a:t>ud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zavisi od jednosmerne komponente struje (</a:t>
            </a:r>
            <a:r>
              <a:rPr lang="sr-Latn-CS" i="1" dirty="0" err="1">
                <a:latin typeface="Times New Roman" pitchFamily="18" charset="0"/>
              </a:rPr>
              <a:t>i</a:t>
            </a:r>
            <a:r>
              <a:rPr lang="sr-Latn-CS" i="1" baseline="-25000" dirty="0" err="1">
                <a:latin typeface="Times New Roman" pitchFamily="18" charset="0"/>
              </a:rPr>
              <a:t>dc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)–</a:t>
            </a:r>
            <a:r>
              <a:rPr lang="sr-Latn-CS" i="1" dirty="0" err="1">
                <a:latin typeface="Times New Roman" pitchFamily="18" charset="0"/>
              </a:rPr>
              <a:t>i</a:t>
            </a:r>
            <a:r>
              <a:rPr lang="sr-Latn-CS" i="1" baseline="-25000" dirty="0" err="1">
                <a:latin typeface="Times New Roman" pitchFamily="18" charset="0"/>
              </a:rPr>
              <a:t>dc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ima najveću vrednost kada se kvar desi u trenutku u kome je trenutna vrednost napona </a:t>
            </a:r>
            <a:r>
              <a:rPr lang="sr-Latn-CS" dirty="0">
                <a:latin typeface="Times New Roman" pitchFamily="18" charset="0"/>
                <a:sym typeface="Symbol"/>
              </a:rPr>
              <a:t>2 </a:t>
            </a:r>
            <a:r>
              <a:rPr lang="sr-Latn-CS" i="1" dirty="0">
                <a:latin typeface="Times New Roman" pitchFamily="18" charset="0"/>
                <a:sym typeface="Symbol"/>
              </a:rPr>
              <a:t>E</a:t>
            </a:r>
            <a:r>
              <a:rPr lang="sr-Latn-CS" dirty="0">
                <a:latin typeface="Times New Roman" pitchFamily="18" charset="0"/>
                <a:sym typeface="Symbol"/>
              </a:rPr>
              <a:t> </a:t>
            </a:r>
            <a:r>
              <a:rPr lang="sr-Latn-CS" dirty="0" err="1">
                <a:latin typeface="Times New Roman" pitchFamily="18" charset="0"/>
                <a:sym typeface="Symbol"/>
              </a:rPr>
              <a:t>cos</a:t>
            </a:r>
            <a:r>
              <a:rPr lang="sr-Latn-CS" dirty="0">
                <a:latin typeface="Times New Roman" pitchFamily="18" charset="0"/>
                <a:sym typeface="Symbol"/>
              </a:rPr>
              <a:t>(</a:t>
            </a:r>
            <a:r>
              <a:rPr lang="sr-Latn-CS" i="1" dirty="0">
                <a:solidFill>
                  <a:schemeClr val="tx1"/>
                </a:solidFill>
                <a:latin typeface="Times New Roman" pitchFamily="18" charset="0"/>
                <a:sym typeface="Symbol"/>
              </a:rPr>
              <a:t>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  <a:sym typeface="Symbol"/>
              </a:rPr>
              <a:t>), gde je</a:t>
            </a:r>
            <a:r>
              <a:rPr lang="sr-Latn-CS" i="1" dirty="0">
                <a:solidFill>
                  <a:schemeClr val="tx1"/>
                </a:solidFill>
                <a:latin typeface="Times New Roman" pitchFamily="18" charset="0"/>
                <a:sym typeface="Symbol"/>
              </a:rPr>
              <a:t> </a:t>
            </a:r>
            <a:r>
              <a:rPr lang="sr-Latn-CS" i="1" dirty="0">
                <a:latin typeface="Times New Roman" pitchFamily="18" charset="0"/>
                <a:sym typeface="Symbol"/>
              </a:rPr>
              <a:t> </a:t>
            </a:r>
            <a:r>
              <a:rPr lang="sr-Latn-CS" dirty="0">
                <a:latin typeface="Times New Roman" pitchFamily="18" charset="0"/>
                <a:sym typeface="Symbol"/>
              </a:rPr>
              <a:t>= </a:t>
            </a:r>
            <a:r>
              <a:rPr lang="sr-Latn-CS" i="1" dirty="0">
                <a:latin typeface="Times New Roman" pitchFamily="18" charset="0"/>
                <a:sym typeface="Symbol"/>
              </a:rPr>
              <a:t></a:t>
            </a:r>
            <a:r>
              <a:rPr lang="sr-Latn-CS" i="1" baseline="-25000" dirty="0">
                <a:latin typeface="Times New Roman" pitchFamily="18" charset="0"/>
                <a:sym typeface="Symbol"/>
              </a:rPr>
              <a:t>k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dirty="0">
                <a:latin typeface="Times New Roman" pitchFamily="18" charset="0"/>
              </a:rPr>
              <a:t>(tada je </a:t>
            </a:r>
            <a:r>
              <a:rPr lang="sr-Latn-CS" i="1" dirty="0" err="1">
                <a:latin typeface="Times New Roman" pitchFamily="18" charset="0"/>
              </a:rPr>
              <a:t>i</a:t>
            </a:r>
            <a:r>
              <a:rPr lang="sr-Latn-CS" i="1" baseline="-25000" dirty="0" err="1">
                <a:latin typeface="Times New Roman" pitchFamily="18" charset="0"/>
              </a:rPr>
              <a:t>dc</a:t>
            </a:r>
            <a:r>
              <a:rPr lang="sr-Latn-CS" dirty="0">
                <a:latin typeface="Times New Roman" pitchFamily="18" charset="0"/>
              </a:rPr>
              <a:t>(</a:t>
            </a:r>
            <a:r>
              <a:rPr lang="sr-Latn-CS" i="1" dirty="0">
                <a:latin typeface="Times New Roman" pitchFamily="18" charset="0"/>
              </a:rPr>
              <a:t>t</a:t>
            </a:r>
            <a:r>
              <a:rPr lang="sr-Latn-CS" dirty="0">
                <a:latin typeface="Times New Roman" pitchFamily="18" charset="0"/>
              </a:rPr>
              <a:t>=0)=</a:t>
            </a:r>
            <a:r>
              <a:rPr lang="sr-Latn-CS" dirty="0">
                <a:latin typeface="Times New Roman" pitchFamily="18" charset="0"/>
                <a:sym typeface="Symbol"/>
              </a:rPr>
              <a:t>2 </a:t>
            </a:r>
            <a:r>
              <a:rPr lang="sr-Latn-CS" i="1" dirty="0" err="1">
                <a:latin typeface="Times New Roman" pitchFamily="18" charset="0"/>
                <a:sym typeface="Symbol"/>
              </a:rPr>
              <a:t>I</a:t>
            </a:r>
            <a:r>
              <a:rPr lang="sr-Latn-CS" i="1" baseline="-25000" dirty="0" err="1">
                <a:latin typeface="Times New Roman" pitchFamily="18" charset="0"/>
                <a:sym typeface="Symbol"/>
              </a:rPr>
              <a:t>k</a:t>
            </a:r>
            <a:r>
              <a:rPr lang="sr-Latn-CS" i="1" dirty="0">
                <a:latin typeface="Times New Roman" pitchFamily="18" charset="0"/>
                <a:sym typeface="Symbol"/>
              </a:rPr>
              <a:t>”</a:t>
            </a:r>
            <a:r>
              <a:rPr lang="sr-Latn-CS" dirty="0">
                <a:latin typeface="Times New Roman" pitchFamily="18" charset="0"/>
              </a:rPr>
              <a:t>).</a:t>
            </a:r>
            <a:endParaRPr lang="sr-Latn-CS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5791200" y="2057400"/>
            <a:ext cx="3200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30000"/>
              </a:lnSpc>
              <a:spcBef>
                <a:spcPct val="20000"/>
              </a:spcBef>
            </a:pPr>
            <a:r>
              <a:rPr lang="sr-Latn-CS" dirty="0">
                <a:latin typeface="Times New Roman" pitchFamily="18" charset="0"/>
              </a:rPr>
              <a:t>Maksimalna vrednost udarne struje koja može da se pojavi u instalaciji </a:t>
            </a:r>
            <a:r>
              <a:rPr lang="sr-Latn-RS" dirty="0">
                <a:latin typeface="Times New Roman" pitchFamily="18" charset="0"/>
              </a:rPr>
              <a:t>iznosi</a:t>
            </a:r>
            <a:endParaRPr lang="sr-Latn-C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B673-4D89-4C09-8BC4-CE296A1184F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76200" y="76200"/>
            <a:ext cx="3886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sr-Latn-CS" sz="2400" dirty="0">
                <a:solidFill>
                  <a:schemeClr val="hlink"/>
                </a:solidFill>
                <a:latin typeface="Times New Roman" pitchFamily="18" charset="0"/>
              </a:rPr>
              <a:t>Opšti slučaj kratkog spoja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52400" y="762000"/>
            <a:ext cx="79591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Koristi se </a:t>
            </a:r>
            <a:r>
              <a:rPr lang="sr-Latn-CS" sz="2000" dirty="0" err="1">
                <a:solidFill>
                  <a:schemeClr val="tx1"/>
                </a:solidFill>
                <a:latin typeface="Times New Roman" pitchFamily="18" charset="0"/>
              </a:rPr>
              <a:t>Tevenenova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teorema, primenjena na mesto kvara (kratkog spoja)</a:t>
            </a:r>
          </a:p>
        </p:txBody>
      </p:sp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4495800" y="1828800"/>
          <a:ext cx="892175" cy="642938"/>
        </p:xfrm>
        <a:graphic>
          <a:graphicData uri="http://schemas.openxmlformats.org/presentationml/2006/ole">
            <p:oleObj spid="_x0000_s32770" name="Equation" r:id="rId3" imgW="14020800" imgH="10058400" progId="Equation.3">
              <p:embed/>
            </p:oleObj>
          </a:graphicData>
        </a:graphic>
      </p:graphicFrame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52400" y="1828800"/>
            <a:ext cx="4235390" cy="42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sz="2000" dirty="0" err="1">
                <a:solidFill>
                  <a:schemeClr val="tx1"/>
                </a:solidFill>
                <a:latin typeface="Times New Roman" pitchFamily="18" charset="0"/>
              </a:rPr>
              <a:t>Tevenenov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idealni naponski generator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152400" y="2514600"/>
            <a:ext cx="5777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Koeficijent c obuhvata sledeće uticaje na vrednost </a:t>
            </a:r>
            <a:r>
              <a:rPr lang="sr-Latn-CS" sz="2000" i="1" dirty="0">
                <a:solidFill>
                  <a:schemeClr val="tx1"/>
                </a:solidFill>
                <a:latin typeface="Times New Roman" pitchFamily="18" charset="0"/>
              </a:rPr>
              <a:t>E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:</a:t>
            </a:r>
            <a:endParaRPr lang="sr-Latn-CS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76200" y="2955925"/>
            <a:ext cx="8756650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700" dirty="0">
                <a:solidFill>
                  <a:schemeClr val="tx1"/>
                </a:solidFill>
                <a:latin typeface="Times New Roman" pitchFamily="18" charset="0"/>
              </a:rPr>
              <a:t>- </a:t>
            </a:r>
            <a:r>
              <a:rPr lang="sr-Latn-CS" sz="1700" dirty="0">
                <a:latin typeface="Times New Roman" pitchFamily="18" charset="0"/>
              </a:rPr>
              <a:t>Vrednost napona u tački kvara zavisi od raspodele snaga u mreži i promenljiv je u vremenu</a:t>
            </a:r>
          </a:p>
          <a:p>
            <a:pPr algn="l">
              <a:lnSpc>
                <a:spcPct val="130000"/>
              </a:lnSpc>
            </a:pPr>
            <a:r>
              <a:rPr lang="sr-Latn-CS" sz="1700" dirty="0">
                <a:latin typeface="Times New Roman" pitchFamily="18" charset="0"/>
              </a:rPr>
              <a:t>- Karakteristike transformatora (prenosni odnos i </a:t>
            </a:r>
            <a:r>
              <a:rPr lang="sr-Latn-CS" sz="1700" dirty="0" err="1">
                <a:latin typeface="Times New Roman" pitchFamily="18" charset="0"/>
              </a:rPr>
              <a:t>impedansa</a:t>
            </a:r>
            <a:r>
              <a:rPr lang="sr-Latn-CS" sz="1700" dirty="0">
                <a:latin typeface="Times New Roman" pitchFamily="18" charset="0"/>
              </a:rPr>
              <a:t>) zavise od položaja regulatora napona</a:t>
            </a:r>
          </a:p>
          <a:p>
            <a:pPr algn="l">
              <a:lnSpc>
                <a:spcPct val="130000"/>
              </a:lnSpc>
            </a:pPr>
            <a:r>
              <a:rPr lang="sr-Latn-CS" sz="1700" dirty="0">
                <a:latin typeface="Times New Roman" pitchFamily="18" charset="0"/>
              </a:rPr>
              <a:t>- </a:t>
            </a:r>
            <a:r>
              <a:rPr lang="sr-Latn-CS" sz="1700" dirty="0" err="1">
                <a:latin typeface="Times New Roman" pitchFamily="18" charset="0"/>
              </a:rPr>
              <a:t>Subtranzijentno</a:t>
            </a:r>
            <a:r>
              <a:rPr lang="sr-Latn-CS" sz="1700" dirty="0">
                <a:latin typeface="Times New Roman" pitchFamily="18" charset="0"/>
              </a:rPr>
              <a:t> ponašanje generatora i motora zavisi od njihovog opterećenja u trenutku kvara </a:t>
            </a:r>
          </a:p>
        </p:txBody>
      </p:sp>
      <p:graphicFrame>
        <p:nvGraphicFramePr>
          <p:cNvPr id="17" name="Group 98"/>
          <p:cNvGraphicFramePr>
            <a:graphicFrameLocks noGrp="1"/>
          </p:cNvGraphicFramePr>
          <p:nvPr/>
        </p:nvGraphicFramePr>
        <p:xfrm>
          <a:off x="190500" y="4146550"/>
          <a:ext cx="6438900" cy="2104074"/>
        </p:xfrm>
        <a:graphic>
          <a:graphicData uri="http://schemas.openxmlformats.org/drawingml/2006/table">
            <a:tbl>
              <a:tblPr/>
              <a:tblGrid>
                <a:gridCol w="2146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6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46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4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Nazivni</a:t>
                      </a:r>
                      <a:r>
                        <a:rPr kumimoji="0" lang="sr-Cyrl-C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napon </a:t>
                      </a:r>
                      <a:r>
                        <a:rPr kumimoji="0" lang="sr-Cyrl-C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sr-Cyrl-CS" sz="1200" b="0" i="1" u="none" strike="noStrike" cap="none" normalizeH="0" baseline="-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sr-Cyrl-C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Naponski koeficijent </a:t>
                      </a:r>
                      <a:r>
                        <a:rPr kumimoji="0" lang="sr-Cyrl-C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Maksimalna struja kratkog spoja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sr-Cyrl-CS" sz="1200" b="0" i="1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Minimalna struja kratkog spoja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sr-Cyrl-CS" sz="1200" b="0" i="1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Niski napon 100 V do  1000 V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 V/400 V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drugi naponi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1.05</a:t>
                      </a:r>
                      <a:endParaRPr kumimoji="0" lang="sr-Cyrl-C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0.95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sr-Cyrl-C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Srednji napon 1 kV do 35 kV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1.10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Visoki napon 35 kV do 230 kV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1.10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</a:t>
                      </a:r>
                      <a:endParaRPr kumimoji="0" lang="sr-Cyrl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6172200" y="1447800"/>
            <a:ext cx="2400300" cy="457200"/>
          </a:xfrm>
          <a:prstGeom prst="rect">
            <a:avLst/>
          </a:prstGeom>
          <a:solidFill>
            <a:srgbClr val="FFCC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lang="sr-Latn-CS" sz="2000">
                <a:solidFill>
                  <a:schemeClr val="tx1"/>
                </a:solidFill>
                <a:latin typeface="Times New Roman" pitchFamily="18" charset="0"/>
              </a:rPr>
              <a:t>Subtranzijentna struja</a:t>
            </a:r>
            <a:endParaRPr lang="sr-Cyrl-CS" sz="200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" y="418344"/>
            <a:ext cx="8991600" cy="40534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30000"/>
              </a:lnSpc>
              <a:buFont typeface="Arial" pitchFamily="34" charset="0"/>
              <a:buChar char="•"/>
            </a:pPr>
            <a:r>
              <a:rPr lang="sr-Latn-CS" dirty="0">
                <a:latin typeface="Times New Roman" pitchFamily="18" charset="0"/>
              </a:rPr>
              <a:t> </a:t>
            </a:r>
            <a:r>
              <a:rPr lang="sr-Latn-CS" dirty="0" err="1">
                <a:latin typeface="Times New Roman" pitchFamily="18" charset="0"/>
              </a:rPr>
              <a:t>Impedansa</a:t>
            </a:r>
            <a:r>
              <a:rPr lang="sr-Latn-CS" dirty="0">
                <a:latin typeface="Times New Roman" pitchFamily="18" charset="0"/>
              </a:rPr>
              <a:t> </a:t>
            </a:r>
            <a:r>
              <a:rPr lang="sr-Latn-CS" dirty="0" err="1">
                <a:latin typeface="Times New Roman" pitchFamily="18" charset="0"/>
              </a:rPr>
              <a:t>Tevenenovog</a:t>
            </a:r>
            <a:r>
              <a:rPr lang="sr-Latn-CS" dirty="0">
                <a:latin typeface="Times New Roman" pitchFamily="18" charset="0"/>
              </a:rPr>
              <a:t> generatora</a:t>
            </a:r>
          </a:p>
          <a:p>
            <a:pPr algn="l">
              <a:lnSpc>
                <a:spcPct val="130000"/>
              </a:lnSpc>
              <a:buFont typeface="Arial" pitchFamily="34" charset="0"/>
              <a:buChar char="•"/>
            </a:pPr>
            <a:endParaRPr lang="sr-Latn-CS" dirty="0">
              <a:latin typeface="Times New Roman" pitchFamily="18" charset="0"/>
            </a:endParaRPr>
          </a:p>
          <a:p>
            <a:pPr algn="l">
              <a:lnSpc>
                <a:spcPct val="130000"/>
              </a:lnSpc>
              <a:buFontTx/>
              <a:buChar char="-"/>
            </a:pPr>
            <a:r>
              <a:rPr lang="sr-Latn-CS" dirty="0">
                <a:latin typeface="Times New Roman" pitchFamily="18" charset="0"/>
              </a:rPr>
              <a:t> Ekvivalentna </a:t>
            </a:r>
            <a:r>
              <a:rPr lang="sr-Latn-CS" dirty="0" err="1">
                <a:latin typeface="Times New Roman" pitchFamily="18" charset="0"/>
              </a:rPr>
              <a:t>impedansa</a:t>
            </a:r>
            <a:r>
              <a:rPr lang="sr-Latn-CS" dirty="0">
                <a:latin typeface="Times New Roman" pitchFamily="18" charset="0"/>
              </a:rPr>
              <a:t> redno-paralelne veze </a:t>
            </a:r>
            <a:r>
              <a:rPr lang="sr-Latn-CS" dirty="0" err="1">
                <a:latin typeface="Times New Roman" pitchFamily="18" charset="0"/>
              </a:rPr>
              <a:t>subtranzijentnih</a:t>
            </a:r>
            <a:r>
              <a:rPr lang="sr-Latn-CS" dirty="0">
                <a:latin typeface="Times New Roman" pitchFamily="18" charset="0"/>
              </a:rPr>
              <a:t> </a:t>
            </a:r>
            <a:r>
              <a:rPr lang="sr-Latn-CS" dirty="0" err="1">
                <a:latin typeface="Times New Roman" pitchFamily="18" charset="0"/>
              </a:rPr>
              <a:t>impedansi</a:t>
            </a:r>
            <a:r>
              <a:rPr lang="sr-Latn-CS" dirty="0">
                <a:latin typeface="Times New Roman" pitchFamily="18" charset="0"/>
              </a:rPr>
              <a:t>: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§"/>
            </a:pPr>
            <a:r>
              <a:rPr lang="sr-Latn-CS" dirty="0">
                <a:latin typeface="Times New Roman" pitchFamily="18" charset="0"/>
              </a:rPr>
              <a:t> Izvorišta energije (mreža sa koje se razmatrana instalacija napaja i/ili generatori),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§"/>
            </a:pPr>
            <a:r>
              <a:rPr lang="sr-Latn-CS" dirty="0">
                <a:latin typeface="Times New Roman" pitchFamily="18" charset="0"/>
              </a:rPr>
              <a:t> Motora (zbog akumulisane energije, i motori utiču na struju kvara)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§"/>
            </a:pPr>
            <a:r>
              <a:rPr lang="sr-Latn-CS" dirty="0">
                <a:latin typeface="Times New Roman" pitchFamily="18" charset="0"/>
              </a:rPr>
              <a:t> Elemenata mreže: transformatori, električni provodnici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§"/>
            </a:pPr>
            <a:endParaRPr lang="sr-Latn-CS" dirty="0">
              <a:latin typeface="Times New Roman" pitchFamily="18" charset="0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sr-Latn-CS" dirty="0">
                <a:latin typeface="Times New Roman" pitchFamily="18" charset="0"/>
              </a:rPr>
              <a:t> Sve </a:t>
            </a:r>
            <a:r>
              <a:rPr lang="sr-Latn-CS" dirty="0" err="1">
                <a:latin typeface="Times New Roman" pitchFamily="18" charset="0"/>
              </a:rPr>
              <a:t>impedanse</a:t>
            </a:r>
            <a:r>
              <a:rPr lang="sr-Latn-CS" dirty="0">
                <a:latin typeface="Times New Roman" pitchFamily="18" charset="0"/>
              </a:rPr>
              <a:t> se svode na naponski nivo mesta kvara, množenjem sa odnosom kvadrata nominalnih napona (Napon na mestu kratkog spoja / Napon na mestu elementa)</a:t>
            </a:r>
            <a:endParaRPr lang="en-US" baseline="30000" dirty="0">
              <a:latin typeface="Times New Roman" pitchFamily="18" charset="0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en-US" dirty="0">
                <a:latin typeface="Times New Roman" pitchFamily="18" charset="0"/>
              </a:rPr>
              <a:t> </a:t>
            </a:r>
            <a:r>
              <a:rPr lang="sr-Latn-RS" dirty="0">
                <a:latin typeface="Times New Roman" pitchFamily="18" charset="0"/>
              </a:rPr>
              <a:t>Po pravilu, prenosni odnosi i impedanse transformatora se određuju za nominalni položaj regulatora napona</a:t>
            </a:r>
            <a:endParaRPr lang="sr-Latn-CS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B96-A8BF-411D-9F22-49B86CB319B3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6200" y="76200"/>
            <a:ext cx="8915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sr-Latn-RS" sz="2200" dirty="0">
                <a:solidFill>
                  <a:schemeClr val="hlink"/>
                </a:solidFill>
                <a:latin typeface="Times New Roman" pitchFamily="18" charset="0"/>
              </a:rPr>
              <a:t>Maksimalne struje kvara se koriste kada se proverava: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RS" sz="2000" dirty="0">
                <a:solidFill>
                  <a:schemeClr val="tx1"/>
                </a:solidFill>
                <a:latin typeface="Times New Roman" pitchFamily="18" charset="0"/>
              </a:rPr>
              <a:t>Potrebna sposobnost zaštitne komponente da prekine struju kratkog spoja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RS" sz="2000" dirty="0">
                <a:solidFill>
                  <a:schemeClr val="tx1"/>
                </a:solidFill>
                <a:latin typeface="Times New Roman" pitchFamily="18" charset="0"/>
              </a:rPr>
              <a:t>Potrebna sposobnost zaštitne komponente da pri uključenju na kratak spoj uspostavi struju 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RS" sz="2000" dirty="0">
                <a:solidFill>
                  <a:schemeClr val="tx1"/>
                </a:solidFill>
                <a:latin typeface="Times New Roman" pitchFamily="18" charset="0"/>
              </a:rPr>
              <a:t>Potrebna sposobnost svih komponenti da izdrže elektro-dinamička (mehanička) naprezanja u trenutku kada struja dostiže maksimalnu vrednost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RS" sz="2000" dirty="0">
                <a:solidFill>
                  <a:schemeClr val="tx1"/>
                </a:solidFill>
                <a:latin typeface="Times New Roman" pitchFamily="18" charset="0"/>
              </a:rPr>
              <a:t>Potrebna sposobnost svih komponenti da izdrže termička naprezanja (za termička naprezanja je relevantna vrednost I</a:t>
            </a:r>
            <a:r>
              <a:rPr lang="sr-Latn-RS" sz="2000" baseline="30000" dirty="0">
                <a:solidFill>
                  <a:schemeClr val="tx1"/>
                </a:solidFill>
                <a:latin typeface="Times New Roman" pitchFamily="18" charset="0"/>
              </a:rPr>
              <a:t>2</a:t>
            </a:r>
            <a:r>
              <a:rPr lang="sr-Latn-RS" sz="2000" dirty="0">
                <a:solidFill>
                  <a:schemeClr val="tx1"/>
                </a:solidFill>
                <a:latin typeface="Times New Roman" pitchFamily="18" charset="0"/>
              </a:rPr>
              <a:t> t; pri maksimalnoj struji kvara vreme reagovanja zaštite je minimalno, a struja kvara maksimalna)</a:t>
            </a: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endParaRPr lang="sr-Latn-RS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150000"/>
              </a:lnSpc>
              <a:spcBef>
                <a:spcPct val="20000"/>
              </a:spcBef>
              <a:buFontTx/>
              <a:buChar char="–"/>
            </a:pPr>
            <a:r>
              <a:rPr lang="sr-Latn-RS" sz="2000" dirty="0">
                <a:solidFill>
                  <a:schemeClr val="tx1"/>
                </a:solidFill>
                <a:latin typeface="Times New Roman" pitchFamily="18" charset="0"/>
              </a:rPr>
              <a:t>Napomena: Maksimalna struja se javlja pri kvaru na početku instalacionog voda, uz minimalnu aktivnu otpornost vodova, koja se ima pri temperaturi ambijenta.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E818-F69C-406B-9DD3-28153EE81EEF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6200" y="76200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sr-Latn-RS" sz="2200" dirty="0">
                <a:solidFill>
                  <a:schemeClr val="hlink"/>
                </a:solidFill>
                <a:latin typeface="Times New Roman" pitchFamily="18" charset="0"/>
              </a:rPr>
              <a:t>Minimalne struje kvara se koriste kada se proverava:</a:t>
            </a:r>
            <a:endParaRPr lang="sr-Latn-CS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latin typeface="Times New Roman" pitchFamily="18" charset="0"/>
              </a:rPr>
              <a:t>Efikasnost zaštite od indirektnog dodira napona (objašnjenje: ovo je kritičan slučaj jer vreme trajanja kvara ima dominantan uticaj na efikasnost zaštite)</a:t>
            </a:r>
            <a:endParaRPr lang="sr-Latn-CS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Potrebna sposobnost svih komponenti da izdrže termička naprezanja (pri minimalnoj struji kvara vreme reagovanja zaštite je maksimalno). Osim toga, početna temperatura je maksimalna, a posledično dozvoljeni toplotni impuls koji stvara struja kratkog spoja (</a:t>
            </a:r>
            <a:r>
              <a:rPr lang="sr-Latn-CS" sz="2000" i="1" dirty="0" err="1">
                <a:solidFill>
                  <a:schemeClr val="tx1"/>
                </a:solidFill>
                <a:latin typeface="Times New Roman" pitchFamily="18" charset="0"/>
              </a:rPr>
              <a:t>A</a:t>
            </a:r>
            <a:r>
              <a:rPr lang="sr-Latn-CS" sz="2000" i="1" baseline="-25000" dirty="0" err="1">
                <a:solidFill>
                  <a:schemeClr val="tx1"/>
                </a:solidFill>
                <a:latin typeface="Times New Roman" pitchFamily="18" charset="0"/>
              </a:rPr>
              <a:t>doz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) je minimalan – kriterijum koji mora biti ispunjen je </a:t>
            </a:r>
            <a:r>
              <a:rPr lang="sr-Latn-RS" sz="2000" dirty="0">
                <a:latin typeface="Times New Roman" pitchFamily="18" charset="0"/>
              </a:rPr>
              <a:t>I</a:t>
            </a:r>
            <a:r>
              <a:rPr lang="sr-Latn-RS" sz="2000" baseline="-25000" dirty="0">
                <a:latin typeface="Times New Roman" pitchFamily="18" charset="0"/>
              </a:rPr>
              <a:t>min</a:t>
            </a:r>
            <a:r>
              <a:rPr lang="sr-Latn-RS" sz="2000" baseline="30000" dirty="0">
                <a:latin typeface="Times New Roman" pitchFamily="18" charset="0"/>
              </a:rPr>
              <a:t>2</a:t>
            </a:r>
            <a:r>
              <a:rPr lang="sr-Latn-RS" sz="2000" dirty="0">
                <a:latin typeface="Times New Roman" pitchFamily="18" charset="0"/>
              </a:rPr>
              <a:t> t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&lt;</a:t>
            </a:r>
            <a:r>
              <a:rPr lang="sr-Latn-R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sz="2000" i="1" dirty="0" err="1">
                <a:latin typeface="Times New Roman" pitchFamily="18" charset="0"/>
              </a:rPr>
              <a:t>A</a:t>
            </a:r>
            <a:r>
              <a:rPr lang="sr-Latn-CS" sz="2000" i="1" baseline="-25000" dirty="0" err="1">
                <a:latin typeface="Times New Roman" pitchFamily="18" charset="0"/>
              </a:rPr>
              <a:t>doz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.</a:t>
            </a:r>
          </a:p>
          <a:p>
            <a:pPr marL="742950" lvl="1" indent="-285750" algn="l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endParaRPr lang="sr-Latn-CS" sz="20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Napomena: Minimalna struja se javlja pri kvaru na kraju instalacionog voda, uz maksimalnu aktivnu otpornost vodova, koja se ima pri radnoj temperaturi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190E-D1AD-4445-851A-357295A3FEF3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76200" y="76200"/>
            <a:ext cx="8915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l">
              <a:lnSpc>
                <a:spcPct val="130000"/>
              </a:lnSpc>
              <a:spcBef>
                <a:spcPct val="20000"/>
              </a:spcBef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Pored mesta kvara i temperature komponenti, struja kvara zavisi od:</a:t>
            </a:r>
          </a:p>
          <a:p>
            <a:pPr marL="742950" lvl="1" indent="-285750" algn="l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Tipa kvara (jednopolni kratak spoj, tropolni kratak spoj itd.) </a:t>
            </a:r>
            <a:r>
              <a:rPr lang="sr-Latn-CS" sz="2000" dirty="0">
                <a:latin typeface="Times New Roman" pitchFamily="18" charset="0"/>
              </a:rPr>
              <a:t>– slajd </a:t>
            </a:r>
            <a:r>
              <a:rPr lang="sr-Cyrl-RS" sz="2000" dirty="0">
                <a:latin typeface="Times New Roman" pitchFamily="18" charset="0"/>
              </a:rPr>
              <a:t>21</a:t>
            </a:r>
            <a:endParaRPr lang="sr-Latn-CS" sz="2000" dirty="0">
              <a:latin typeface="Times New Roman" pitchFamily="18" charset="0"/>
            </a:endParaRPr>
          </a:p>
          <a:p>
            <a:pPr marL="742950" lvl="1" indent="-285750" algn="l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Konfiguracije mreže (na primer broj i snaga paralelno vezanih transformatora)</a:t>
            </a:r>
          </a:p>
          <a:p>
            <a:pPr marL="742950" lvl="1" indent="-285750" algn="l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Ostalih parametara koji utiču na </a:t>
            </a:r>
            <a:r>
              <a:rPr lang="sr-Latn-RS" sz="2000" dirty="0">
                <a:solidFill>
                  <a:schemeClr val="tx1"/>
                </a:solidFill>
                <a:latin typeface="Times New Roman" pitchFamily="18" charset="0"/>
              </a:rPr>
              <a:t>vrednosti elemenata </a:t>
            </a:r>
            <a:r>
              <a:rPr lang="sr-Latn-CS" sz="2000" dirty="0" err="1">
                <a:solidFill>
                  <a:schemeClr val="tx1"/>
                </a:solidFill>
                <a:latin typeface="Times New Roman" pitchFamily="18" charset="0"/>
              </a:rPr>
              <a:t>Tevenenovog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generatora kojim se predstavlja mreža na mestu kvara (slajd 8).</a:t>
            </a:r>
            <a:r>
              <a:rPr lang="sr-Cyrl-R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endParaRPr lang="sr-Latn-CS" sz="2000" i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76200" y="3810000"/>
            <a:ext cx="8915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sr-Latn-CS" sz="2400" dirty="0">
                <a:solidFill>
                  <a:schemeClr val="hlink"/>
                </a:solidFill>
                <a:latin typeface="Times New Roman" pitchFamily="18" charset="0"/>
              </a:rPr>
              <a:t>Selektivnost zaštite bi morala biti ispunjena i pri minimalnoj i pri maksimalnoj struji kvara</a:t>
            </a:r>
          </a:p>
          <a:p>
            <a:pPr marL="742950" lvl="1" indent="-285750" algn="l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Pojam selektivnosti zaštite: reaguje zaštitna komponenta najbliža mestu kvara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21C-262A-4955-9665-443AA2E372C5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2" descr="Slika1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669668" cy="6629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779CE-702C-4F2B-923D-C51D13F7FC95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6200" y="76200"/>
            <a:ext cx="3138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en-US" sz="200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sz="2000">
                <a:solidFill>
                  <a:schemeClr val="tx1"/>
                </a:solidFill>
                <a:latin typeface="Times New Roman" pitchFamily="18" charset="0"/>
              </a:rPr>
              <a:t>Subtranzijentna impedansa</a:t>
            </a:r>
            <a:r>
              <a:rPr lang="sr-Latn-CS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773112"/>
            <a:ext cx="3016250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1" algn="l">
              <a:lnSpc>
                <a:spcPct val="130000"/>
              </a:lnSpc>
              <a:buFontTx/>
              <a:buChar char="-"/>
            </a:pPr>
            <a:r>
              <a:rPr lang="sr-Latn-CS" sz="1700" dirty="0">
                <a:latin typeface="Times New Roman" pitchFamily="18" charset="0"/>
              </a:rPr>
              <a:t> </a:t>
            </a:r>
            <a:r>
              <a:rPr lang="sr-Latn-CS" sz="1700" dirty="0" err="1">
                <a:latin typeface="Times New Roman" pitchFamily="18" charset="0"/>
              </a:rPr>
              <a:t>Impedansa</a:t>
            </a:r>
            <a:r>
              <a:rPr lang="sr-Latn-CS" sz="1700" dirty="0">
                <a:latin typeface="Times New Roman" pitchFamily="18" charset="0"/>
              </a:rPr>
              <a:t> napojne mreže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3792538" y="696912"/>
          <a:ext cx="795337" cy="719138"/>
        </p:xfrm>
        <a:graphic>
          <a:graphicData uri="http://schemas.openxmlformats.org/presentationml/2006/ole">
            <p:oleObj spid="_x0000_s31750" name="Equation" r:id="rId3" imgW="12192000" imgH="10972800" progId="Equation.3">
              <p:embed/>
            </p:oleObj>
          </a:graphicData>
        </a:graphic>
      </p:graphicFrame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4953000" y="619125"/>
            <a:ext cx="3263900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Latn-CS" i="1">
                <a:latin typeface="Times New Roman" pitchFamily="18" charset="0"/>
              </a:rPr>
              <a:t>R</a:t>
            </a:r>
            <a:r>
              <a:rPr lang="sr-Latn-CS">
                <a:latin typeface="Times New Roman" pitchFamily="18" charset="0"/>
              </a:rPr>
              <a:t> </a:t>
            </a:r>
            <a:r>
              <a:rPr lang="en-US">
                <a:latin typeface="Times New Roman" pitchFamily="18" charset="0"/>
              </a:rPr>
              <a:t>/</a:t>
            </a:r>
            <a:r>
              <a:rPr lang="sr-Latn-CS">
                <a:latin typeface="Times New Roman" pitchFamily="18" charset="0"/>
              </a:rPr>
              <a:t> </a:t>
            </a:r>
            <a:r>
              <a:rPr lang="sr-Latn-CS" i="1">
                <a:latin typeface="Times New Roman" pitchFamily="18" charset="0"/>
              </a:rPr>
              <a:t>X</a:t>
            </a:r>
            <a:r>
              <a:rPr lang="sr-Latn-CS">
                <a:latin typeface="Times New Roman" pitchFamily="18" charset="0"/>
              </a:rPr>
              <a:t> </a:t>
            </a:r>
            <a:r>
              <a:rPr lang="en-US">
                <a:latin typeface="Times New Roman" pitchFamily="18" charset="0"/>
              </a:rPr>
              <a:t>= 	</a:t>
            </a:r>
            <a:r>
              <a:rPr lang="sr-Cyrl-CS">
                <a:latin typeface="Times New Roman" pitchFamily="18" charset="0"/>
              </a:rPr>
              <a:t>30 % za mrežu 6 kV, </a:t>
            </a:r>
            <a:endParaRPr lang="en-US">
              <a:latin typeface="Times New Roman" pitchFamily="18" charset="0"/>
            </a:endParaRPr>
          </a:p>
          <a:p>
            <a:pPr algn="l"/>
            <a:r>
              <a:rPr lang="en-US">
                <a:latin typeface="Times New Roman" pitchFamily="18" charset="0"/>
              </a:rPr>
              <a:t>	</a:t>
            </a:r>
            <a:r>
              <a:rPr lang="sr-Cyrl-CS">
                <a:latin typeface="Times New Roman" pitchFamily="18" charset="0"/>
              </a:rPr>
              <a:t>20 % za mrežu 20 kV i </a:t>
            </a:r>
            <a:endParaRPr lang="en-US">
              <a:latin typeface="Times New Roman" pitchFamily="18" charset="0"/>
            </a:endParaRPr>
          </a:p>
          <a:p>
            <a:pPr algn="l"/>
            <a:r>
              <a:rPr lang="en-US">
                <a:latin typeface="Times New Roman" pitchFamily="18" charset="0"/>
              </a:rPr>
              <a:t>	</a:t>
            </a:r>
            <a:r>
              <a:rPr lang="sr-Cyrl-CS">
                <a:latin typeface="Times New Roman" pitchFamily="18" charset="0"/>
              </a:rPr>
              <a:t>10 % za mrežu 150 kV</a:t>
            </a:r>
            <a:r>
              <a:rPr lang="en-US">
                <a:latin typeface="Times New Roman" pitchFamily="18" charset="0"/>
              </a:rPr>
              <a:t> </a:t>
            </a: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25400" y="2895600"/>
            <a:ext cx="3022600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1" algn="l">
              <a:lnSpc>
                <a:spcPct val="130000"/>
              </a:lnSpc>
              <a:buFontTx/>
              <a:buChar char="-"/>
            </a:pPr>
            <a:r>
              <a:rPr lang="sr-Latn-CS" sz="1700" dirty="0">
                <a:latin typeface="Times New Roman" pitchFamily="18" charset="0"/>
              </a:rPr>
              <a:t> </a:t>
            </a:r>
            <a:r>
              <a:rPr lang="sr-Latn-CS" sz="1700" dirty="0" err="1">
                <a:latin typeface="Times New Roman" pitchFamily="18" charset="0"/>
              </a:rPr>
              <a:t>Impedansa</a:t>
            </a:r>
            <a:r>
              <a:rPr lang="sr-Latn-CS" sz="1700" dirty="0">
                <a:latin typeface="Times New Roman" pitchFamily="18" charset="0"/>
              </a:rPr>
              <a:t> transformatora</a:t>
            </a: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0" y="29908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" name="Object 12"/>
          <p:cNvGraphicFramePr>
            <a:graphicFrameLocks noChangeAspect="1"/>
          </p:cNvGraphicFramePr>
          <p:nvPr/>
        </p:nvGraphicFramePr>
        <p:xfrm>
          <a:off x="3722688" y="2895600"/>
          <a:ext cx="1165225" cy="712788"/>
        </p:xfrm>
        <a:graphic>
          <a:graphicData uri="http://schemas.openxmlformats.org/presentationml/2006/ole">
            <p:oleObj spid="_x0000_s31751" name="Equation" r:id="rId4" imgW="16459200" imgH="10058400" progId="Equation.3">
              <p:embed/>
            </p:oleObj>
          </a:graphicData>
        </a:graphic>
      </p:graphicFrame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0" y="29765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1" name="Object 14"/>
          <p:cNvGraphicFramePr>
            <a:graphicFrameLocks noChangeAspect="1"/>
          </p:cNvGraphicFramePr>
          <p:nvPr/>
        </p:nvGraphicFramePr>
        <p:xfrm>
          <a:off x="5334000" y="2895600"/>
          <a:ext cx="914400" cy="728663"/>
        </p:xfrm>
        <a:graphic>
          <a:graphicData uri="http://schemas.openxmlformats.org/presentationml/2006/ole">
            <p:oleObj spid="_x0000_s31752" name="Microsoft Formel-Editor 3.0" r:id="rId5" imgW="13411200" imgH="10668000" progId="Equation.3">
              <p:embed/>
            </p:oleObj>
          </a:graphicData>
        </a:graphic>
      </p:graphicFrame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49212" y="3840162"/>
            <a:ext cx="2389188" cy="428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1" algn="l">
              <a:lnSpc>
                <a:spcPct val="130000"/>
              </a:lnSpc>
              <a:buFontTx/>
              <a:buChar char="-"/>
            </a:pPr>
            <a:r>
              <a:rPr lang="sr-Latn-CS" sz="1700" dirty="0">
                <a:latin typeface="Times New Roman" pitchFamily="18" charset="0"/>
              </a:rPr>
              <a:t> </a:t>
            </a:r>
            <a:r>
              <a:rPr lang="sr-Latn-CS" sz="1700" dirty="0" err="1">
                <a:latin typeface="Times New Roman" pitchFamily="18" charset="0"/>
              </a:rPr>
              <a:t>Impedansa</a:t>
            </a:r>
            <a:r>
              <a:rPr lang="sr-Latn-CS" sz="1700" dirty="0">
                <a:latin typeface="Times New Roman" pitchFamily="18" charset="0"/>
              </a:rPr>
              <a:t> vodova</a:t>
            </a:r>
          </a:p>
        </p:txBody>
      </p:sp>
      <p:graphicFrame>
        <p:nvGraphicFramePr>
          <p:cNvPr id="23" name="Object 17"/>
          <p:cNvGraphicFramePr>
            <a:graphicFrameLocks noChangeAspect="1"/>
          </p:cNvGraphicFramePr>
          <p:nvPr/>
        </p:nvGraphicFramePr>
        <p:xfrm>
          <a:off x="3740150" y="3733800"/>
          <a:ext cx="747713" cy="646112"/>
        </p:xfrm>
        <a:graphic>
          <a:graphicData uri="http://schemas.openxmlformats.org/presentationml/2006/ole">
            <p:oleObj spid="_x0000_s31753" name="Equation" r:id="rId6" imgW="10972800" imgH="9448800" progId="Equation.3">
              <p:embed/>
            </p:oleObj>
          </a:graphicData>
        </a:graphic>
      </p:graphicFrame>
      <p:sp>
        <p:nvSpPr>
          <p:cNvPr id="28" name="Rectangle 208"/>
          <p:cNvSpPr>
            <a:spLocks noChangeArrowheads="1"/>
          </p:cNvSpPr>
          <p:nvPr/>
        </p:nvSpPr>
        <p:spPr bwMode="auto">
          <a:xfrm>
            <a:off x="0" y="30051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9" name="Object 207"/>
          <p:cNvGraphicFramePr>
            <a:graphicFrameLocks noChangeAspect="1"/>
          </p:cNvGraphicFramePr>
          <p:nvPr/>
        </p:nvGraphicFramePr>
        <p:xfrm>
          <a:off x="3505200" y="5715000"/>
          <a:ext cx="3397250" cy="661987"/>
        </p:xfrm>
        <a:graphic>
          <a:graphicData uri="http://schemas.openxmlformats.org/presentationml/2006/ole">
            <p:oleObj spid="_x0000_s31754" name="Equation" r:id="rId7" imgW="48158400" imgH="9448800" progId="Equation.3">
              <p:embed/>
            </p:oleObj>
          </a:graphicData>
        </a:graphic>
      </p:graphicFrame>
      <p:sp>
        <p:nvSpPr>
          <p:cNvPr id="30" name="Rectangle 209"/>
          <p:cNvSpPr>
            <a:spLocks noChangeArrowheads="1"/>
          </p:cNvSpPr>
          <p:nvPr/>
        </p:nvSpPr>
        <p:spPr bwMode="auto">
          <a:xfrm>
            <a:off x="4800600" y="3811587"/>
            <a:ext cx="41973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Latn-CS" dirty="0">
                <a:latin typeface="Times New Roman" pitchFamily="18" charset="0"/>
              </a:rPr>
              <a:t>Uprošćeno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: bez </a:t>
            </a:r>
            <a:r>
              <a:rPr lang="sr-Latn-CS" dirty="0" err="1">
                <a:solidFill>
                  <a:schemeClr val="tx1"/>
                </a:solidFill>
                <a:latin typeface="Times New Roman" pitchFamily="18" charset="0"/>
              </a:rPr>
              <a:t>skin</a:t>
            </a:r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 efekta i efekta blizine, </a:t>
            </a:r>
          </a:p>
          <a:p>
            <a:pPr algn="l"/>
            <a:r>
              <a:rPr lang="sr-Latn-CS" dirty="0">
                <a:solidFill>
                  <a:schemeClr val="tx1"/>
                </a:solidFill>
                <a:latin typeface="Times New Roman" pitchFamily="18" charset="0"/>
              </a:rPr>
              <a:t>koji povećavaju otpornost</a:t>
            </a:r>
            <a:endParaRPr lang="en-US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1" name="Rectangle 210"/>
          <p:cNvSpPr>
            <a:spLocks noChangeArrowheads="1"/>
          </p:cNvSpPr>
          <p:nvPr/>
        </p:nvSpPr>
        <p:spPr bwMode="auto">
          <a:xfrm>
            <a:off x="3429000" y="4489362"/>
            <a:ext cx="357662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Latn-CS" dirty="0" err="1">
                <a:latin typeface="Times New Roman" pitchFamily="18" charset="0"/>
              </a:rPr>
              <a:t>Podužna</a:t>
            </a:r>
            <a:r>
              <a:rPr lang="sr-Latn-CS" dirty="0">
                <a:latin typeface="Times New Roman" pitchFamily="18" charset="0"/>
              </a:rPr>
              <a:t> reaktivna otpornost po fazi </a:t>
            </a:r>
          </a:p>
          <a:p>
            <a:pPr algn="l"/>
            <a:r>
              <a:rPr lang="sr-Latn-CS" dirty="0">
                <a:latin typeface="Times New Roman" pitchFamily="18" charset="0"/>
              </a:rPr>
              <a:t>za simetričan vazdušni </a:t>
            </a:r>
            <a:r>
              <a:rPr lang="sr-Latn-CS" dirty="0" err="1">
                <a:latin typeface="Times New Roman" pitchFamily="18" charset="0"/>
              </a:rPr>
              <a:t>trofazni</a:t>
            </a:r>
            <a:r>
              <a:rPr lang="sr-Latn-CS" dirty="0">
                <a:latin typeface="Times New Roman" pitchFamily="18" charset="0"/>
              </a:rPr>
              <a:t> vod:</a:t>
            </a:r>
          </a:p>
          <a:p>
            <a:pPr algn="l"/>
            <a:r>
              <a:rPr lang="sr-Latn-CS" dirty="0">
                <a:latin typeface="Times New Roman" pitchFamily="18" charset="0"/>
              </a:rPr>
              <a:t>d - rastojanje između provodnika, </a:t>
            </a:r>
          </a:p>
          <a:p>
            <a:pPr algn="l"/>
            <a:r>
              <a:rPr lang="sr-Latn-CS" dirty="0">
                <a:latin typeface="Times New Roman" pitchFamily="18" charset="0"/>
              </a:rPr>
              <a:t>r - poluprečnik provodnika</a:t>
            </a:r>
          </a:p>
        </p:txBody>
      </p:sp>
      <p:sp>
        <p:nvSpPr>
          <p:cNvPr id="32" name="Rectangle 210"/>
          <p:cNvSpPr>
            <a:spLocks noChangeArrowheads="1"/>
          </p:cNvSpPr>
          <p:nvPr/>
        </p:nvSpPr>
        <p:spPr bwMode="auto">
          <a:xfrm>
            <a:off x="533400" y="1906488"/>
            <a:ext cx="8534400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sr-Latn-CS" sz="1700" dirty="0">
                <a:latin typeface="Times New Roman" pitchFamily="18" charset="0"/>
              </a:rPr>
              <a:t>“U pozadini” prethodnog izraza je da se mreža na mestu priključka zamenjuje </a:t>
            </a:r>
            <a:r>
              <a:rPr lang="sr-Latn-CS" sz="1700" dirty="0" err="1">
                <a:latin typeface="Times New Roman" pitchFamily="18" charset="0"/>
              </a:rPr>
              <a:t>Tevenonovim</a:t>
            </a:r>
            <a:r>
              <a:rPr lang="sr-Latn-CS" sz="1700" dirty="0">
                <a:latin typeface="Times New Roman" pitchFamily="18" charset="0"/>
              </a:rPr>
              <a:t> generatorom (napon idealnog naponskog izvora U/</a:t>
            </a:r>
            <a:r>
              <a:rPr lang="sr-Latn-CS" sz="1700" dirty="0">
                <a:latin typeface="Times New Roman" pitchFamily="18" charset="0"/>
                <a:sym typeface="Symbol"/>
              </a:rPr>
              <a:t>3 i </a:t>
            </a:r>
            <a:r>
              <a:rPr lang="sr-Latn-CS" sz="1700" dirty="0" err="1">
                <a:latin typeface="Times New Roman" pitchFamily="18" charset="0"/>
                <a:sym typeface="Symbol"/>
              </a:rPr>
              <a:t>impedansa</a:t>
            </a:r>
            <a:r>
              <a:rPr lang="sr-Latn-CS" sz="1700" dirty="0">
                <a:latin typeface="Times New Roman" pitchFamily="18" charset="0"/>
                <a:sym typeface="Symbol"/>
              </a:rPr>
              <a:t> Z); </a:t>
            </a:r>
            <a:r>
              <a:rPr lang="sr-Latn-CS" sz="1700" dirty="0" err="1">
                <a:latin typeface="Times New Roman" pitchFamily="18" charset="0"/>
                <a:sym typeface="Symbol"/>
              </a:rPr>
              <a:t>S</a:t>
            </a:r>
            <a:r>
              <a:rPr lang="sr-Latn-CS" sz="1700" baseline="-25000" dirty="0" err="1">
                <a:latin typeface="Times New Roman" pitchFamily="18" charset="0"/>
                <a:sym typeface="Symbol"/>
              </a:rPr>
              <a:t>ks</a:t>
            </a:r>
            <a:r>
              <a:rPr lang="sr-Latn-CS" sz="1700" dirty="0">
                <a:latin typeface="Times New Roman" pitchFamily="18" charset="0"/>
                <a:sym typeface="Symbol"/>
              </a:rPr>
              <a:t>=3 (</a:t>
            </a:r>
            <a:r>
              <a:rPr lang="sr-Latn-CS" sz="1700" dirty="0">
                <a:latin typeface="Times New Roman" pitchFamily="18" charset="0"/>
              </a:rPr>
              <a:t>U/</a:t>
            </a:r>
            <a:r>
              <a:rPr lang="sr-Latn-CS" sz="1700" dirty="0">
                <a:latin typeface="Times New Roman" pitchFamily="18" charset="0"/>
                <a:sym typeface="Symbol"/>
              </a:rPr>
              <a:t>3)</a:t>
            </a:r>
            <a:r>
              <a:rPr lang="sr-Latn-CS" sz="1700" baseline="30000" dirty="0">
                <a:latin typeface="Times New Roman" pitchFamily="18" charset="0"/>
                <a:sym typeface="Symbol"/>
              </a:rPr>
              <a:t>2</a:t>
            </a:r>
            <a:r>
              <a:rPr lang="sr-Latn-CS" sz="1700" dirty="0">
                <a:latin typeface="Times New Roman" pitchFamily="18" charset="0"/>
                <a:sym typeface="Symbol"/>
              </a:rPr>
              <a:t>/Z</a:t>
            </a:r>
            <a:endParaRPr lang="sr-Latn-CS" sz="1700" dirty="0">
              <a:latin typeface="Times New Roman" pitchFamily="18" charset="0"/>
            </a:endParaRPr>
          </a:p>
        </p:txBody>
      </p:sp>
      <p:sp>
        <p:nvSpPr>
          <p:cNvPr id="24" name="Rectangle 209"/>
          <p:cNvSpPr>
            <a:spLocks noChangeArrowheads="1"/>
          </p:cNvSpPr>
          <p:nvPr/>
        </p:nvSpPr>
        <p:spPr bwMode="auto">
          <a:xfrm>
            <a:off x="685801" y="4248577"/>
            <a:ext cx="21336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/>
            <a:r>
              <a:rPr lang="sr-Latn-CS" sz="1600" dirty="0">
                <a:latin typeface="Times New Roman" pitchFamily="18" charset="0"/>
              </a:rPr>
              <a:t>Opcija</a:t>
            </a:r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</a:rPr>
              <a:t>: podaci iz kataloga proizvođača ili priručnika </a:t>
            </a:r>
            <a:endParaRPr lang="en-US" sz="16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41E70-4954-47C4-95BF-EEC78604BF8F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pic>
        <p:nvPicPr>
          <p:cNvPr id="10" name="Picture 49" descr="Drawin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304925"/>
            <a:ext cx="4476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0" descr="Drawin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1238250"/>
            <a:ext cx="5524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1" descr="Drawing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1162050"/>
            <a:ext cx="20955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2" descr="kablov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5450" y="1276350"/>
            <a:ext cx="1047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Group 57"/>
          <p:cNvGraphicFramePr>
            <a:graphicFrameLocks noGrp="1"/>
          </p:cNvGraphicFramePr>
          <p:nvPr/>
        </p:nvGraphicFramePr>
        <p:xfrm>
          <a:off x="304800" y="304800"/>
          <a:ext cx="6297613" cy="3289618"/>
        </p:xfrm>
        <a:graphic>
          <a:graphicData uri="http://schemas.openxmlformats.org/drawingml/2006/table">
            <a:tbl>
              <a:tblPr/>
              <a:tblGrid>
                <a:gridCol w="847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6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73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31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31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Tip provodnika</a:t>
                      </a:r>
                      <a:endParaRPr kumimoji="0" lang="sr-Latn-C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Sabirnice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Trofazni kabl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Razmaknuti </a:t>
                      </a:r>
                      <a:r>
                        <a:rPr kumimoji="0" lang="sr-Latn-C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jednožilni</a:t>
                      </a:r>
                      <a:r>
                        <a:rPr kumimoji="0" lang="sr-Latn-C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kablovi</a:t>
                      </a:r>
                      <a:endParaRPr kumimoji="0" lang="sr-Latn-C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Razmaknuti jednožilni kablovi postavljeni u trougao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Jednožilni kablovi u ravni koji se dodiruju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Jednožilni kablovi postavljeni u ravni, razmaknuti za 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d=2r       i          d=4r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8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Skica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Prosečna podužna reaktansa (mΩ/m)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0.15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0.08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0.15</a:t>
                      </a:r>
                      <a:endParaRPr kumimoji="0" lang="sr-Latn-C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0.085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0.095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0.145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0.19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Opseg promene podužne reaktanse (mΩ/m)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0.12-0.18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0.06-0.1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0.1-0.2</a:t>
                      </a:r>
                      <a:endParaRPr kumimoji="0" lang="sr-Latn-C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0.08-0.09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0.09-0.1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0.14-0.15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0.18-0.20</a:t>
                      </a:r>
                      <a:endParaRPr kumimoji="0" lang="sr-Latn-C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5" name="Rectangle 58"/>
          <p:cNvSpPr>
            <a:spLocks noChangeArrowheads="1"/>
          </p:cNvSpPr>
          <p:nvPr/>
        </p:nvSpPr>
        <p:spPr bwMode="auto">
          <a:xfrm>
            <a:off x="101600" y="3814763"/>
            <a:ext cx="5126038" cy="727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1" algn="l">
              <a:lnSpc>
                <a:spcPct val="130000"/>
              </a:lnSpc>
              <a:buFontTx/>
              <a:buChar char="-"/>
            </a:pPr>
            <a:r>
              <a:rPr lang="sr-Latn-CS" sz="1600">
                <a:latin typeface="Times New Roman" pitchFamily="18" charset="0"/>
              </a:rPr>
              <a:t> Impedansa rotacionih mašina (sinhronih i asinhronih)</a:t>
            </a:r>
          </a:p>
          <a:p>
            <a:pPr lvl="2" algn="l">
              <a:lnSpc>
                <a:spcPct val="130000"/>
              </a:lnSpc>
            </a:pPr>
            <a:r>
              <a:rPr lang="sr-Latn-CS" sz="1600">
                <a:latin typeface="Times New Roman" pitchFamily="18" charset="0"/>
              </a:rPr>
              <a:t>Forma slična formi za transformatore</a:t>
            </a:r>
          </a:p>
        </p:txBody>
      </p:sp>
      <p:graphicFrame>
        <p:nvGraphicFramePr>
          <p:cNvPr id="16" name="Object 59"/>
          <p:cNvGraphicFramePr>
            <a:graphicFrameLocks noChangeAspect="1"/>
          </p:cNvGraphicFramePr>
          <p:nvPr/>
        </p:nvGraphicFramePr>
        <p:xfrm>
          <a:off x="5975350" y="4087813"/>
          <a:ext cx="1100138" cy="712787"/>
        </p:xfrm>
        <a:graphic>
          <a:graphicData uri="http://schemas.openxmlformats.org/presentationml/2006/ole">
            <p:oleObj spid="_x0000_s30722" name="Equation" r:id="rId7" imgW="15544800" imgH="10058400" progId="Equation.3">
              <p:embed/>
            </p:oleObj>
          </a:graphicData>
        </a:graphic>
      </p:graphicFrame>
      <p:sp>
        <p:nvSpPr>
          <p:cNvPr id="17" name="Rectangle 61"/>
          <p:cNvSpPr>
            <a:spLocks noChangeArrowheads="1"/>
          </p:cNvSpPr>
          <p:nvPr/>
        </p:nvSpPr>
        <p:spPr bwMode="auto">
          <a:xfrm>
            <a:off x="152400" y="5805488"/>
            <a:ext cx="85725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Latn-CS" i="1">
                <a:latin typeface="Times New Roman" pitchFamily="18" charset="0"/>
              </a:rPr>
              <a:t>R</a:t>
            </a:r>
            <a:r>
              <a:rPr lang="sr-Latn-CS">
                <a:latin typeface="Times New Roman" pitchFamily="18" charset="0"/>
              </a:rPr>
              <a:t> / </a:t>
            </a:r>
            <a:r>
              <a:rPr lang="sr-Latn-CS" i="1">
                <a:latin typeface="Times New Roman" pitchFamily="18" charset="0"/>
              </a:rPr>
              <a:t>X</a:t>
            </a:r>
            <a:r>
              <a:rPr lang="sr-Latn-CS">
                <a:latin typeface="Times New Roman" pitchFamily="18" charset="0"/>
              </a:rPr>
              <a:t> orijentaciono: 5-10 % za srednjenaponske mašine, 10-20 % za niskonaponske mašine </a:t>
            </a:r>
          </a:p>
        </p:txBody>
      </p:sp>
      <p:sp>
        <p:nvSpPr>
          <p:cNvPr id="18" name="Rectangle 62"/>
          <p:cNvSpPr>
            <a:spLocks noChangeArrowheads="1"/>
          </p:cNvSpPr>
          <p:nvPr/>
        </p:nvSpPr>
        <p:spPr bwMode="auto">
          <a:xfrm>
            <a:off x="152400" y="5029200"/>
            <a:ext cx="7745413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Cyrl-CS" sz="1600">
                <a:latin typeface="Times New Roman" pitchFamily="18" charset="0"/>
              </a:rPr>
              <a:t>Za asinhrone motore, subtranzijentna impedansa je jednaka impedansi kratkog spoja motora </a:t>
            </a:r>
            <a:endParaRPr lang="sr-Latn-CS" sz="1600">
              <a:latin typeface="Times New Roman" pitchFamily="18" charset="0"/>
            </a:endParaRPr>
          </a:p>
          <a:p>
            <a:pPr algn="l"/>
            <a:r>
              <a:rPr lang="sr-Cyrl-CS" sz="1600">
                <a:latin typeface="Times New Roman" pitchFamily="18" charset="0"/>
              </a:rPr>
              <a:t>(impedansi motora sa ukočenim rotorom), koja definiše polaznu struju asinhronog motora.</a:t>
            </a:r>
            <a:r>
              <a:rPr lang="en-US" sz="16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EA02D-E683-41CF-BB6F-3D81FC5B01AB}" type="datetime5">
              <a:rPr lang="en-US" smtClean="0"/>
              <a:pPr/>
              <a:t>21-Mar-22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943600" y="543580"/>
            <a:ext cx="2955925" cy="457200"/>
          </a:xfrm>
          <a:prstGeom prst="rect">
            <a:avLst/>
          </a:prstGeom>
          <a:solidFill>
            <a:srgbClr val="FFCC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Simetrična </a:t>
            </a:r>
            <a:r>
              <a:rPr lang="sr-Latn-CS" sz="2000" dirty="0" err="1">
                <a:solidFill>
                  <a:schemeClr val="tx1"/>
                </a:solidFill>
                <a:latin typeface="Times New Roman" pitchFamily="18" charset="0"/>
              </a:rPr>
              <a:t>rasklopna</a:t>
            </a: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 struja</a:t>
            </a:r>
            <a:endParaRPr lang="sr-Cyrl-CS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228600" y="1066800"/>
          <a:ext cx="2194560" cy="457200"/>
        </p:xfrm>
        <a:graphic>
          <a:graphicData uri="http://schemas.openxmlformats.org/presentationml/2006/ole">
            <p:oleObj spid="_x0000_s29707" name="Equation" r:id="rId3" imgW="38404800" imgH="7924800" progId="Equation.3">
              <p:embed/>
            </p:oleObj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228600" y="1524000"/>
          <a:ext cx="2155371" cy="457200"/>
        </p:xfrm>
        <a:graphic>
          <a:graphicData uri="http://schemas.openxmlformats.org/presentationml/2006/ole">
            <p:oleObj spid="_x0000_s29708" name="Equation" r:id="rId4" imgW="37795200" imgH="7924800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228600" y="1981200"/>
          <a:ext cx="1981200" cy="412750"/>
        </p:xfrm>
        <a:graphic>
          <a:graphicData uri="http://schemas.openxmlformats.org/presentationml/2006/ole">
            <p:oleObj spid="_x0000_s29709" name="Equation" r:id="rId5" imgW="38404800" imgH="7924800" progId="Equation.3">
              <p:embed/>
            </p:oleObj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/>
        </p:nvGraphicFramePr>
        <p:xfrm>
          <a:off x="228600" y="2438400"/>
          <a:ext cx="1905000" cy="396875"/>
        </p:xfrm>
        <a:graphic>
          <a:graphicData uri="http://schemas.openxmlformats.org/presentationml/2006/ole">
            <p:oleObj spid="_x0000_s29710" name="Equation" r:id="rId6" imgW="38404800" imgH="7924800" progId="Equation.3">
              <p:embed/>
            </p:oleObj>
          </a:graphicData>
        </a:graphic>
      </p:graphicFrame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0" y="17097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438400" y="1066800"/>
            <a:ext cx="137160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/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Cyrl-CS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r-Cyrl-CS" sz="1400" i="1" baseline="-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0.02 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2362200" y="1524000"/>
            <a:ext cx="123944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Cyrl-CS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r-Cyrl-CS" sz="1400" i="1" baseline="-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0.05 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2362200" y="1981200"/>
            <a:ext cx="123944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Cyrl-CS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r-Cyrl-CS" sz="1400" i="1" baseline="-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0.10 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2362200" y="2438400"/>
            <a:ext cx="123623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Cyrl-CS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r-Cyrl-CS" sz="1400" i="1" baseline="-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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0.25 s</a:t>
            </a:r>
            <a:endParaRPr lang="sr-Cyrl-CS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125586" y="2909193"/>
            <a:ext cx="269381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Vrednost </a:t>
            </a:r>
            <a:r>
              <a:rPr lang="sr-Cyrl-CS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ne može biti veća od 1.</a:t>
            </a:r>
            <a:endParaRPr lang="sr-Cyrl-CS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76200" y="364431"/>
            <a:ext cx="496321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kvar daleko od generatora i daleko od asinhronog motora: </a:t>
            </a:r>
            <a:r>
              <a:rPr lang="sr-Cyrl-CS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sr-Latn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sr-Cyrl-CS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62943" y="669231"/>
            <a:ext cx="199445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kvar blizu generatora:</a:t>
            </a:r>
            <a:endParaRPr lang="sr-Cyrl-CS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155632" y="3834706"/>
            <a:ext cx="258756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kvar blizu asinhronog motora:</a:t>
            </a:r>
            <a:endParaRPr lang="sr-Cyrl-CS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95642" y="4215706"/>
            <a:ext cx="8133958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sr-Latn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kao kod generatora (pri čemu umesto nominalne struje generatora u izrazu figuriše nominalna struja motora)</a:t>
            </a:r>
            <a:endParaRPr lang="sr-Latn-CS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" name="Object 28"/>
          <p:cNvGraphicFramePr>
            <a:graphicFrameLocks noChangeAspect="1"/>
          </p:cNvGraphicFramePr>
          <p:nvPr/>
        </p:nvGraphicFramePr>
        <p:xfrm>
          <a:off x="152401" y="4689476"/>
          <a:ext cx="1981199" cy="303688"/>
        </p:xfrm>
        <a:graphic>
          <a:graphicData uri="http://schemas.openxmlformats.org/presentationml/2006/ole">
            <p:oleObj spid="_x0000_s29711" name="Equation" r:id="rId7" imgW="31394400" imgH="4876800" progId="Equation.3">
              <p:embed/>
            </p:oleObj>
          </a:graphicData>
        </a:graphic>
      </p:graphicFrame>
      <p:graphicFrame>
        <p:nvGraphicFramePr>
          <p:cNvPr id="26" name="Object 29"/>
          <p:cNvGraphicFramePr>
            <a:graphicFrameLocks noChangeAspect="1"/>
          </p:cNvGraphicFramePr>
          <p:nvPr/>
        </p:nvGraphicFramePr>
        <p:xfrm>
          <a:off x="152399" y="5059363"/>
          <a:ext cx="1830913" cy="274637"/>
        </p:xfrm>
        <a:graphic>
          <a:graphicData uri="http://schemas.openxmlformats.org/presentationml/2006/ole">
            <p:oleObj spid="_x0000_s29712" name="Equation" r:id="rId8" imgW="32004000" imgH="4876800" progId="Equation.3">
              <p:embed/>
            </p:oleObj>
          </a:graphicData>
        </a:graphic>
      </p:graphicFrame>
      <p:graphicFrame>
        <p:nvGraphicFramePr>
          <p:cNvPr id="27" name="Object 30"/>
          <p:cNvGraphicFramePr>
            <a:graphicFrameLocks noChangeAspect="1"/>
          </p:cNvGraphicFramePr>
          <p:nvPr/>
        </p:nvGraphicFramePr>
        <p:xfrm>
          <a:off x="152399" y="5440363"/>
          <a:ext cx="1830913" cy="274637"/>
        </p:xfrm>
        <a:graphic>
          <a:graphicData uri="http://schemas.openxmlformats.org/presentationml/2006/ole">
            <p:oleObj spid="_x0000_s29713" name="Equation" r:id="rId9" imgW="32004000" imgH="4876800" progId="Equation.3">
              <p:embed/>
            </p:oleObj>
          </a:graphicData>
        </a:graphic>
      </p:graphicFrame>
      <p:graphicFrame>
        <p:nvGraphicFramePr>
          <p:cNvPr id="28" name="Object 31"/>
          <p:cNvGraphicFramePr>
            <a:graphicFrameLocks noChangeAspect="1"/>
          </p:cNvGraphicFramePr>
          <p:nvPr/>
        </p:nvGraphicFramePr>
        <p:xfrm>
          <a:off x="152399" y="5794375"/>
          <a:ext cx="2010833" cy="301625"/>
        </p:xfrm>
        <a:graphic>
          <a:graphicData uri="http://schemas.openxmlformats.org/presentationml/2006/ole">
            <p:oleObj spid="_x0000_s29714" name="Equation" r:id="rId10" imgW="32004000" imgH="4876800" progId="Equation.3">
              <p:embed/>
            </p:oleObj>
          </a:graphicData>
        </a:graphic>
      </p:graphicFrame>
      <p:sp>
        <p:nvSpPr>
          <p:cNvPr id="29" name="Rectangle 32"/>
          <p:cNvSpPr>
            <a:spLocks noChangeArrowheads="1"/>
          </p:cNvSpPr>
          <p:nvPr/>
        </p:nvSpPr>
        <p:spPr bwMode="auto">
          <a:xfrm>
            <a:off x="2209800" y="4585593"/>
            <a:ext cx="123944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Cyrl-CS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r-Cyrl-CS" sz="1400" i="1" baseline="-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0.02 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>
            <a:off x="2209800" y="4968181"/>
            <a:ext cx="123944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Cyrl-CS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r-Cyrl-CS" sz="1400" i="1" baseline="-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0.05 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4"/>
          <p:cNvSpPr>
            <a:spLocks noChangeArrowheads="1"/>
          </p:cNvSpPr>
          <p:nvPr/>
        </p:nvSpPr>
        <p:spPr bwMode="auto">
          <a:xfrm>
            <a:off x="2189558" y="5361881"/>
            <a:ext cx="123944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Cyrl-CS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r-Cyrl-CS" sz="1400" i="1" baseline="-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0.10 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2" name="Rectangle 35"/>
          <p:cNvSpPr>
            <a:spLocks noChangeArrowheads="1"/>
          </p:cNvSpPr>
          <p:nvPr/>
        </p:nvSpPr>
        <p:spPr bwMode="auto">
          <a:xfrm>
            <a:off x="2196915" y="5728593"/>
            <a:ext cx="123623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Cyrl-CS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r-Cyrl-CS" sz="1400" i="1" baseline="-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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0.25 s</a:t>
            </a:r>
            <a:endParaRPr lang="sr-Latn-C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" name="Rectangle 37"/>
          <p:cNvSpPr>
            <a:spLocks noChangeArrowheads="1"/>
          </p:cNvSpPr>
          <p:nvPr/>
        </p:nvSpPr>
        <p:spPr bwMode="auto">
          <a:xfrm>
            <a:off x="3657600" y="1524000"/>
            <a:ext cx="5486400" cy="1362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600" i="1" dirty="0" err="1">
                <a:latin typeface="Times New Roman" pitchFamily="18" charset="0"/>
              </a:rPr>
              <a:t>t</a:t>
            </a:r>
            <a:r>
              <a:rPr lang="sr-Latn-CS" sz="1600" i="1" baseline="-25000" dirty="0" err="1">
                <a:latin typeface="Times New Roman" pitchFamily="18" charset="0"/>
              </a:rPr>
              <a:t>min</a:t>
            </a:r>
            <a:r>
              <a:rPr lang="sr-Latn-CS" sz="1600" dirty="0">
                <a:latin typeface="Times New Roman" pitchFamily="18" charset="0"/>
              </a:rPr>
              <a:t> - vreme minimalnog zatezanja merodavne </a:t>
            </a:r>
            <a:r>
              <a:rPr lang="sr-Latn-CS" sz="1600" dirty="0" err="1">
                <a:latin typeface="Times New Roman" pitchFamily="18" charset="0"/>
              </a:rPr>
              <a:t>podesive</a:t>
            </a:r>
            <a:endParaRPr lang="sr-Latn-CS" sz="1600" dirty="0">
              <a:latin typeface="Times New Roman" pitchFamily="18" charset="0"/>
            </a:endParaRPr>
          </a:p>
          <a:p>
            <a:pPr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         zaštitne komponente (njeno minimalno vreme reagovanja)</a:t>
            </a:r>
          </a:p>
          <a:p>
            <a:pPr algn="l">
              <a:lnSpc>
                <a:spcPct val="130000"/>
              </a:lnSpc>
            </a:pPr>
            <a:r>
              <a:rPr lang="sr-Latn-CS" sz="1600" i="1" dirty="0" err="1">
                <a:latin typeface="Times New Roman" pitchFamily="18" charset="0"/>
              </a:rPr>
              <a:t>I</a:t>
            </a:r>
            <a:r>
              <a:rPr lang="sr-Latn-CS" sz="1600" i="1" baseline="-25000" dirty="0" err="1">
                <a:latin typeface="Times New Roman" pitchFamily="18" charset="0"/>
              </a:rPr>
              <a:t>k</a:t>
            </a:r>
            <a:r>
              <a:rPr lang="sr-Latn-CS" sz="1600" dirty="0">
                <a:latin typeface="Times New Roman" pitchFamily="18" charset="0"/>
              </a:rPr>
              <a:t>“ - </a:t>
            </a:r>
            <a:r>
              <a:rPr lang="sr-Latn-CS" sz="1600" dirty="0" err="1">
                <a:latin typeface="Times New Roman" pitchFamily="18" charset="0"/>
              </a:rPr>
              <a:t>Subtranzijentna</a:t>
            </a:r>
            <a:r>
              <a:rPr lang="sr-Latn-CS" sz="1600" dirty="0">
                <a:latin typeface="Times New Roman" pitchFamily="18" charset="0"/>
              </a:rPr>
              <a:t> struja</a:t>
            </a:r>
          </a:p>
          <a:p>
            <a:pPr algn="l">
              <a:lnSpc>
                <a:spcPct val="130000"/>
              </a:lnSpc>
            </a:pPr>
            <a:r>
              <a:rPr lang="sr-Latn-CS" sz="1600" i="1" dirty="0" err="1">
                <a:latin typeface="Times New Roman" pitchFamily="18" charset="0"/>
              </a:rPr>
              <a:t>I</a:t>
            </a:r>
            <a:r>
              <a:rPr lang="sr-Latn-CS" sz="1600" i="1" baseline="-25000" dirty="0" err="1">
                <a:latin typeface="Times New Roman" pitchFamily="18" charset="0"/>
              </a:rPr>
              <a:t>nG</a:t>
            </a:r>
            <a:r>
              <a:rPr lang="sr-Latn-CS" sz="1600" dirty="0">
                <a:latin typeface="Times New Roman" pitchFamily="18" charset="0"/>
              </a:rPr>
              <a:t> – Nominalna struja generatora</a:t>
            </a:r>
            <a:r>
              <a:rPr lang="en-US" sz="1600" dirty="0">
                <a:latin typeface="Times New Roman" pitchFamily="18" charset="0"/>
              </a:rPr>
              <a:t> </a:t>
            </a:r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3657600" y="5105400"/>
            <a:ext cx="45720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/>
            <a:r>
              <a:rPr lang="sr-Latn-CS" sz="1600" i="1" dirty="0">
                <a:latin typeface="Times New Roman" pitchFamily="18" charset="0"/>
              </a:rPr>
              <a:t>m</a:t>
            </a:r>
            <a:r>
              <a:rPr lang="sr-Latn-CS" sz="1600" dirty="0">
                <a:latin typeface="Times New Roman" pitchFamily="18" charset="0"/>
              </a:rPr>
              <a:t> – Nominalna snaga motora (u MW) podeljena sa brojem pari polova </a:t>
            </a:r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76200" y="60811"/>
            <a:ext cx="694773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Faktorom </a:t>
            </a:r>
            <a:r>
              <a:rPr lang="sr-Cyrl-CS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sr-Cyrl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</a:t>
            </a:r>
            <a:r>
              <a:rPr lang="sr-Latn-C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se uzima u obzir eventualno opadanje naizmenične komponente (50Hz) struje.</a:t>
            </a:r>
            <a:endParaRPr lang="sr-Cyrl-CS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867400" y="1000780"/>
            <a:ext cx="32004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/>
            <a:r>
              <a:rPr lang="sr-Latn-CS" sz="1400" dirty="0">
                <a:latin typeface="Times New Roman" pitchFamily="18" charset="0"/>
              </a:rPr>
              <a:t>Naizmenična komponenta struje kvara </a:t>
            </a:r>
          </a:p>
          <a:p>
            <a:pPr algn="l"/>
            <a:r>
              <a:rPr lang="sr-Latn-CS" sz="1400" dirty="0">
                <a:latin typeface="Times New Roman" pitchFamily="18" charset="0"/>
              </a:rPr>
              <a:t>u trenutku otvaranja kontakta prekidača</a:t>
            </a:r>
          </a:p>
        </p:txBody>
      </p:sp>
      <p:graphicFrame>
        <p:nvGraphicFramePr>
          <p:cNvPr id="29705" name="Object 12"/>
          <p:cNvGraphicFramePr>
            <a:graphicFrameLocks noChangeAspect="1"/>
          </p:cNvGraphicFramePr>
          <p:nvPr/>
        </p:nvGraphicFramePr>
        <p:xfrm>
          <a:off x="4038600" y="990600"/>
          <a:ext cx="990600" cy="390525"/>
        </p:xfrm>
        <a:graphic>
          <a:graphicData uri="http://schemas.openxmlformats.org/presentationml/2006/ole">
            <p:oleObj spid="_x0000_s29715" name="Equation" r:id="rId11" imgW="14020800" imgH="5486400" progId="Equation.3">
              <p:embed/>
            </p:oleObj>
          </a:graphicData>
        </a:graphic>
      </p:graphicFrame>
      <p:graphicFrame>
        <p:nvGraphicFramePr>
          <p:cNvPr id="29706" name="Object 13"/>
          <p:cNvGraphicFramePr>
            <a:graphicFrameLocks noChangeAspect="1"/>
          </p:cNvGraphicFramePr>
          <p:nvPr/>
        </p:nvGraphicFramePr>
        <p:xfrm>
          <a:off x="3733800" y="4613275"/>
          <a:ext cx="1143000" cy="381000"/>
        </p:xfrm>
        <a:graphic>
          <a:graphicData uri="http://schemas.openxmlformats.org/presentationml/2006/ole">
            <p:oleObj spid="_x0000_s29716" name="Equation" r:id="rId12" imgW="16459200" imgH="5486400" progId="Equation.3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5D6-FA52-4E1A-8CC5-4871A0F62BAE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20685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569075" y="76200"/>
            <a:ext cx="2422525" cy="457200"/>
          </a:xfrm>
          <a:prstGeom prst="rect">
            <a:avLst/>
          </a:prstGeom>
          <a:solidFill>
            <a:srgbClr val="FFCC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lang="sr-Latn-CS" sz="2000" dirty="0">
                <a:solidFill>
                  <a:schemeClr val="tx1"/>
                </a:solidFill>
                <a:latin typeface="Times New Roman" pitchFamily="18" charset="0"/>
              </a:rPr>
              <a:t>Više paralelnih izvora</a:t>
            </a:r>
            <a:endParaRPr lang="sr-Cyrl-CS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80963" y="606125"/>
            <a:ext cx="8834437" cy="24390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2" algn="l">
              <a:lnSpc>
                <a:spcPct val="130000"/>
              </a:lnSpc>
              <a:buFontTx/>
              <a:buChar char="•"/>
            </a:pPr>
            <a:r>
              <a:rPr lang="sr-Latn-CS" sz="1700" dirty="0">
                <a:latin typeface="Times New Roman" pitchFamily="18" charset="0"/>
              </a:rPr>
              <a:t> Prethodni izrazi za udarnu i simetričnu </a:t>
            </a:r>
            <a:r>
              <a:rPr lang="sr-Latn-CS" sz="1700" dirty="0" err="1">
                <a:latin typeface="Times New Roman" pitchFamily="18" charset="0"/>
              </a:rPr>
              <a:t>rasklopnu</a:t>
            </a:r>
            <a:r>
              <a:rPr lang="sr-Latn-CS" sz="1700" dirty="0">
                <a:latin typeface="Times New Roman" pitchFamily="18" charset="0"/>
              </a:rPr>
              <a:t> struju su dati za mesto kvara napajano iz jednog izvora.</a:t>
            </a:r>
          </a:p>
          <a:p>
            <a:pPr lvl="2" algn="l">
              <a:lnSpc>
                <a:spcPct val="130000"/>
              </a:lnSpc>
              <a:buFontTx/>
              <a:buChar char="•"/>
            </a:pPr>
            <a:r>
              <a:rPr lang="sr-Latn-CS" sz="1700" dirty="0">
                <a:latin typeface="Times New Roman" pitchFamily="18" charset="0"/>
              </a:rPr>
              <a:t> U slučaju napajanja mesta kvara iz više izvora paralelno vezanih na mesto kvara, udarne, odnosno simetrične </a:t>
            </a:r>
            <a:r>
              <a:rPr lang="sr-Latn-CS" sz="1700" dirty="0" err="1">
                <a:latin typeface="Times New Roman" pitchFamily="18" charset="0"/>
              </a:rPr>
              <a:t>rasklopne</a:t>
            </a:r>
            <a:r>
              <a:rPr lang="sr-Latn-CS" sz="1700" dirty="0">
                <a:latin typeface="Times New Roman" pitchFamily="18" charset="0"/>
              </a:rPr>
              <a:t> struje se dobijaju sabiranjem vrednosti koje potiču od svakog od izvora (mreža, generator ili asinhroni motor). </a:t>
            </a:r>
          </a:p>
          <a:p>
            <a:pPr lvl="2" algn="l">
              <a:lnSpc>
                <a:spcPct val="130000"/>
              </a:lnSpc>
              <a:buFontTx/>
              <a:buChar char="•"/>
            </a:pPr>
            <a:r>
              <a:rPr lang="sr-Latn-CS" sz="1700" dirty="0">
                <a:latin typeface="Times New Roman" pitchFamily="18" charset="0"/>
              </a:rPr>
              <a:t> Postupak proračuna za slučaj da između tačke paralelnog spoja više izvora i mesta kvara postoji redna </a:t>
            </a:r>
            <a:r>
              <a:rPr lang="sr-Latn-CS" sz="1700" dirty="0" err="1">
                <a:latin typeface="Times New Roman" pitchFamily="18" charset="0"/>
              </a:rPr>
              <a:t>impedansa</a:t>
            </a:r>
            <a:r>
              <a:rPr lang="sr-Latn-CS" sz="1700" dirty="0">
                <a:latin typeface="Times New Roman" pitchFamily="18" charset="0"/>
              </a:rPr>
              <a:t> može </a:t>
            </a:r>
            <a:r>
              <a:rPr lang="en-US" sz="1700" dirty="0">
                <a:latin typeface="Times New Roman" pitchFamily="18" charset="0"/>
              </a:rPr>
              <a:t>se </a:t>
            </a:r>
            <a:r>
              <a:rPr lang="sr-Latn-CS" sz="1700" dirty="0">
                <a:latin typeface="Times New Roman" pitchFamily="18" charset="0"/>
              </a:rPr>
              <a:t>naći u standardu IEC 60909.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6524625" y="3048000"/>
            <a:ext cx="1781175" cy="457200"/>
          </a:xfrm>
          <a:prstGeom prst="rect">
            <a:avLst/>
          </a:prstGeom>
          <a:solidFill>
            <a:srgbClr val="FFCC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lang="sr-Latn-CS" sz="2000">
                <a:solidFill>
                  <a:schemeClr val="tx1"/>
                </a:solidFill>
                <a:latin typeface="Times New Roman" pitchFamily="18" charset="0"/>
              </a:rPr>
              <a:t>Termička struja</a:t>
            </a:r>
            <a:endParaRPr lang="sr-Cyrl-CS" sz="20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273051" y="4572000"/>
            <a:ext cx="8642350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Cyrl-CS" sz="1700" dirty="0">
                <a:latin typeface="Times New Roman" pitchFamily="18" charset="0"/>
              </a:rPr>
              <a:t>S obzirom na kratka vremena trajanja struja kratkog spoja smatra se da su procesi zagrevanja </a:t>
            </a:r>
            <a:r>
              <a:rPr lang="sr-Cyrl-CS" sz="1700" dirty="0" err="1">
                <a:latin typeface="Times New Roman" pitchFamily="18" charset="0"/>
              </a:rPr>
              <a:t>adijabatski</a:t>
            </a:r>
            <a:r>
              <a:rPr lang="sr-Cyrl-CS" sz="1700" dirty="0">
                <a:latin typeface="Times New Roman" pitchFamily="18" charset="0"/>
              </a:rPr>
              <a:t>.</a:t>
            </a:r>
            <a:endParaRPr lang="en-US" sz="1700" dirty="0">
              <a:latin typeface="Times New Roman" pitchFamily="18" charset="0"/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228600" y="3733800"/>
            <a:ext cx="8763000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sr-Latn-CS" sz="1700" dirty="0">
                <a:latin typeface="Times New Roman" pitchFamily="18" charset="0"/>
              </a:rPr>
              <a:t>Termička struja (</a:t>
            </a:r>
            <a:r>
              <a:rPr lang="sr-Latn-CS" sz="1700" i="1" dirty="0" err="1">
                <a:latin typeface="Times New Roman" pitchFamily="18" charset="0"/>
              </a:rPr>
              <a:t>I</a:t>
            </a:r>
            <a:r>
              <a:rPr lang="sr-Latn-CS" sz="1700" i="1" baseline="-25000" dirty="0" err="1">
                <a:latin typeface="Times New Roman" pitchFamily="18" charset="0"/>
              </a:rPr>
              <a:t>t</a:t>
            </a:r>
            <a:r>
              <a:rPr lang="sr-Latn-CS" sz="1700" dirty="0">
                <a:latin typeface="Times New Roman" pitchFamily="18" charset="0"/>
              </a:rPr>
              <a:t>) predstavlja ekvivalentnu naizmeničnu struju konstantne efektivne vrednosti koja dovodi do istog efekta zagrevanja kao stvarna struja kratkog spoja.</a:t>
            </a:r>
            <a:endParaRPr lang="en-US" sz="1700" dirty="0">
              <a:latin typeface="Times New Roman" pitchFamily="18" charset="0"/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300037" y="5334000"/>
          <a:ext cx="2115625" cy="990600"/>
        </p:xfrm>
        <a:graphic>
          <a:graphicData uri="http://schemas.openxmlformats.org/presentationml/2006/ole">
            <p:oleObj spid="_x0000_s28674" name="Equation" r:id="rId3" imgW="27736800" imgH="12801600" progId="Equation.3">
              <p:embed/>
            </p:oleObj>
          </a:graphicData>
        </a:graphic>
      </p:graphicFrame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2667000" y="5553075"/>
            <a:ext cx="5943600" cy="7325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700" i="1" dirty="0">
                <a:latin typeface="Times New Roman" pitchFamily="18" charset="0"/>
              </a:rPr>
              <a:t>i</a:t>
            </a:r>
            <a:r>
              <a:rPr lang="sr-Latn-CS" sz="1700" dirty="0">
                <a:latin typeface="Times New Roman" pitchFamily="18" charset="0"/>
              </a:rPr>
              <a:t> (</a:t>
            </a:r>
            <a:r>
              <a:rPr lang="sr-Latn-CS" sz="1700" i="1" dirty="0">
                <a:latin typeface="Times New Roman" pitchFamily="18" charset="0"/>
              </a:rPr>
              <a:t>t)</a:t>
            </a:r>
            <a:r>
              <a:rPr lang="sr-Latn-CS" sz="1700" dirty="0">
                <a:latin typeface="Times New Roman" pitchFamily="18" charset="0"/>
              </a:rPr>
              <a:t> – vremenska promena struje zaštitne komponente</a:t>
            </a:r>
          </a:p>
          <a:p>
            <a:pPr algn="l">
              <a:lnSpc>
                <a:spcPct val="130000"/>
              </a:lnSpc>
            </a:pPr>
            <a:r>
              <a:rPr lang="sr-Latn-CS" sz="1700" i="1" dirty="0" err="1">
                <a:latin typeface="Times New Roman" pitchFamily="18" charset="0"/>
              </a:rPr>
              <a:t>T</a:t>
            </a:r>
            <a:r>
              <a:rPr lang="sr-Latn-CS" sz="1700" i="1" baseline="-25000" dirty="0" err="1">
                <a:latin typeface="Times New Roman" pitchFamily="18" charset="0"/>
              </a:rPr>
              <a:t>k</a:t>
            </a:r>
            <a:r>
              <a:rPr lang="sr-Latn-CS" sz="1700" dirty="0">
                <a:latin typeface="Times New Roman" pitchFamily="18" charset="0"/>
              </a:rPr>
              <a:t> – vreme trajanja kvara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62CF9-076A-465C-AD63-4E5E5A99FD4D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Predmetni</a:t>
            </a:r>
            <a:r>
              <a:rPr lang="en-US" dirty="0"/>
              <a:t> </a:t>
            </a:r>
            <a:r>
              <a:rPr lang="en-US" dirty="0" err="1"/>
              <a:t>nastavnik</a:t>
            </a:r>
            <a:r>
              <a:rPr lang="en-US" dirty="0"/>
              <a:t>: Prof.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Zoran</a:t>
            </a:r>
            <a:r>
              <a:rPr lang="en-US" dirty="0"/>
              <a:t> </a:t>
            </a:r>
            <a:r>
              <a:rPr lang="en-US" dirty="0" err="1"/>
              <a:t>Radakovic</a:t>
            </a:r>
            <a:endParaRPr lang="en-US" dirty="0"/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223838" y="112713"/>
          <a:ext cx="1760537" cy="490537"/>
        </p:xfrm>
        <a:graphic>
          <a:graphicData uri="http://schemas.openxmlformats.org/presentationml/2006/ole">
            <p:oleObj spid="_x0000_s27662" name="Equation" r:id="rId3" imgW="22250400" imgH="6096000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228600" y="784225"/>
          <a:ext cx="3048000" cy="668337"/>
        </p:xfrm>
        <a:graphic>
          <a:graphicData uri="http://schemas.openxmlformats.org/presentationml/2006/ole">
            <p:oleObj spid="_x0000_s27663" name="Equation" r:id="rId4" imgW="61569600" imgH="13411200" progId="Equation.3">
              <p:embed/>
            </p:oleObj>
          </a:graphicData>
        </a:graphic>
      </p:graphicFrame>
      <p:graphicFrame>
        <p:nvGraphicFramePr>
          <p:cNvPr id="14" name="Object 9"/>
          <p:cNvGraphicFramePr>
            <a:graphicFrameLocks noChangeAspect="1"/>
          </p:cNvGraphicFramePr>
          <p:nvPr/>
        </p:nvGraphicFramePr>
        <p:xfrm>
          <a:off x="3124200" y="1752600"/>
          <a:ext cx="762000" cy="700484"/>
        </p:xfrm>
        <a:graphic>
          <a:graphicData uri="http://schemas.openxmlformats.org/presentationml/2006/ole">
            <p:oleObj spid="_x0000_s27664" name="Equation" r:id="rId5" imgW="11277600" imgH="10363200" progId="Equation.3">
              <p:embed/>
            </p:oleObj>
          </a:graphicData>
        </a:graphic>
      </p:graphicFrame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4038600" y="1820104"/>
            <a:ext cx="1066800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sr-Cyrl-C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17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sr-Cyrl-C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= 1</a:t>
            </a:r>
            <a:endParaRPr lang="sr-Cyrl-CS" sz="17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152400" y="2417674"/>
            <a:ext cx="8686800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sr-Cyrl-C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Pretpostavka na stranu sigurnosti je da se usvoji  da je i u slučaju kvara blizu generatora, kada je</a:t>
            </a:r>
          </a:p>
        </p:txBody>
      </p:sp>
      <p:graphicFrame>
        <p:nvGraphicFramePr>
          <p:cNvPr id="35" name="Object 9"/>
          <p:cNvGraphicFramePr>
            <a:graphicFrameLocks noChangeAspect="1"/>
          </p:cNvGraphicFramePr>
          <p:nvPr/>
        </p:nvGraphicFramePr>
        <p:xfrm>
          <a:off x="373063" y="2868613"/>
          <a:ext cx="846137" cy="760016"/>
        </p:xfrm>
        <a:graphic>
          <a:graphicData uri="http://schemas.openxmlformats.org/presentationml/2006/ole">
            <p:oleObj spid="_x0000_s27665" name="Equation" r:id="rId6" imgW="11582400" imgH="10363200" progId="Equation.DSMT4">
              <p:embed/>
            </p:oleObj>
          </a:graphicData>
        </a:graphic>
      </p:graphicFrame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152400" y="3692352"/>
            <a:ext cx="7848600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sr-Cyrl-C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vrednost koeficiejnta n jednaka 1.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505200" y="756047"/>
            <a:ext cx="5029200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sr-Cyrl-C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Uvažavanje udela jednosmerne komponente struje kratkog spoja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581400" y="74712"/>
            <a:ext cx="5410200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sr-Cyrl-C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 - Uvažavanje udela naizmenične komponente struje kratkog spoja</a:t>
            </a: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228600" y="1821106"/>
            <a:ext cx="2971800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sr-Latn-R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kvar daleko od generatora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566311" y="1383268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dirty="0">
                <a:solidFill>
                  <a:srgbClr val="FF0000"/>
                </a:solidFill>
                <a:latin typeface="Times New Roman" pitchFamily="18" charset="0"/>
              </a:rPr>
              <a:t>Ne treba za ispit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152400" y="547688"/>
          <a:ext cx="838200" cy="554037"/>
        </p:xfrm>
        <a:graphic>
          <a:graphicData uri="http://schemas.openxmlformats.org/presentationml/2006/ole">
            <p:oleObj spid="_x0000_s51208" name="Equation" r:id="rId3" imgW="15544800" imgH="10363200" progId="Equation.3">
              <p:embed/>
            </p:oleObj>
          </a:graphicData>
        </a:graphic>
      </p:graphicFrame>
      <p:graphicFrame>
        <p:nvGraphicFramePr>
          <p:cNvPr id="6" name="Object 12"/>
          <p:cNvGraphicFramePr>
            <a:graphicFrameLocks noChangeAspect="1"/>
          </p:cNvGraphicFramePr>
          <p:nvPr/>
        </p:nvGraphicFramePr>
        <p:xfrm>
          <a:off x="1143000" y="457200"/>
          <a:ext cx="6996113" cy="1330325"/>
        </p:xfrm>
        <a:graphic>
          <a:graphicData uri="http://schemas.openxmlformats.org/presentationml/2006/ole">
            <p:oleObj spid="_x0000_s51209" name="Equation" r:id="rId4" imgW="154838400" imgH="24384000" progId="Equation.3">
              <p:embed/>
            </p:oleObj>
          </a:graphicData>
        </a:graphic>
      </p:graphicFrame>
      <p:graphicFrame>
        <p:nvGraphicFramePr>
          <p:cNvPr id="7" name="Object 14"/>
          <p:cNvGraphicFramePr>
            <a:graphicFrameLocks noChangeAspect="1"/>
          </p:cNvGraphicFramePr>
          <p:nvPr/>
        </p:nvGraphicFramePr>
        <p:xfrm>
          <a:off x="1143000" y="2657475"/>
          <a:ext cx="2133600" cy="649288"/>
        </p:xfrm>
        <a:graphic>
          <a:graphicData uri="http://schemas.openxmlformats.org/presentationml/2006/ole">
            <p:oleObj spid="_x0000_s51210" name="Equation" r:id="rId5" imgW="33832800" imgH="10363200" progId="Equation.3">
              <p:embed/>
            </p:oleObj>
          </a:graphicData>
        </a:graphic>
      </p:graphicFrame>
      <p:graphicFrame>
        <p:nvGraphicFramePr>
          <p:cNvPr id="8" name="Object 16"/>
          <p:cNvGraphicFramePr>
            <a:graphicFrameLocks noChangeAspect="1"/>
          </p:cNvGraphicFramePr>
          <p:nvPr/>
        </p:nvGraphicFramePr>
        <p:xfrm>
          <a:off x="3810000" y="2687638"/>
          <a:ext cx="990600" cy="600075"/>
        </p:xfrm>
        <a:graphic>
          <a:graphicData uri="http://schemas.openxmlformats.org/presentationml/2006/ole">
            <p:oleObj spid="_x0000_s51211" name="Equation" r:id="rId6" imgW="17068800" imgH="10363200" progId="Equation.3">
              <p:embed/>
            </p:oleObj>
          </a:graphicData>
        </a:graphic>
      </p:graphicFrame>
      <p:graphicFrame>
        <p:nvGraphicFramePr>
          <p:cNvPr id="9" name="Object 18"/>
          <p:cNvGraphicFramePr>
            <a:graphicFrameLocks noChangeAspect="1"/>
          </p:cNvGraphicFramePr>
          <p:nvPr/>
        </p:nvGraphicFramePr>
        <p:xfrm>
          <a:off x="1143000" y="3832225"/>
          <a:ext cx="914400" cy="344488"/>
        </p:xfrm>
        <a:graphic>
          <a:graphicData uri="http://schemas.openxmlformats.org/presentationml/2006/ole">
            <p:oleObj spid="_x0000_s51212" name="Equation" r:id="rId7" imgW="17678400" imgH="6705600" progId="Equation.3">
              <p:embed/>
            </p:oleObj>
          </a:graphicData>
        </a:graphic>
      </p:graphicFrame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2362200" y="5203825"/>
            <a:ext cx="6705600" cy="1044575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U opštem slučaju: koeficijent </a:t>
            </a:r>
            <a:r>
              <a:rPr lang="sr-Cyrl-CS" sz="1600" i="1" dirty="0">
                <a:latin typeface="Times New Roman" pitchFamily="18" charset="0"/>
                <a:sym typeface="Symbol" pitchFamily="18" charset="2"/>
              </a:rPr>
              <a:t></a:t>
            </a:r>
            <a:r>
              <a:rPr lang="sr-Cyrl-CS" sz="1600" dirty="0">
                <a:latin typeface="Times New Roman" pitchFamily="18" charset="0"/>
              </a:rPr>
              <a:t> zavisi od odnosa </a:t>
            </a:r>
            <a:r>
              <a:rPr lang="sr-Cyrl-CS" sz="1600" dirty="0" err="1">
                <a:latin typeface="Times New Roman" pitchFamily="18" charset="0"/>
              </a:rPr>
              <a:t>subtranzijentne</a:t>
            </a:r>
            <a:r>
              <a:rPr lang="sr-Cyrl-CS" sz="1600" dirty="0">
                <a:latin typeface="Times New Roman" pitchFamily="18" charset="0"/>
              </a:rPr>
              <a:t> struje kratkog spoja i </a:t>
            </a:r>
            <a:r>
              <a:rPr lang="sr-Cyrl-CS" sz="1600" dirty="0" err="1">
                <a:latin typeface="Times New Roman" pitchFamily="18" charset="0"/>
              </a:rPr>
              <a:t>nazivne</a:t>
            </a:r>
            <a:r>
              <a:rPr lang="sr-Cyrl-CS" sz="1600" dirty="0">
                <a:latin typeface="Times New Roman" pitchFamily="18" charset="0"/>
              </a:rPr>
              <a:t> struje generatora (</a:t>
            </a:r>
            <a:r>
              <a:rPr lang="sr-Cyrl-CS" sz="1600" i="1" dirty="0" err="1">
                <a:latin typeface="Times New Roman" pitchFamily="18" charset="0"/>
              </a:rPr>
              <a:t>I</a:t>
            </a:r>
            <a:r>
              <a:rPr lang="sr-Cyrl-CS" sz="1600" i="1" baseline="-25000" dirty="0" err="1">
                <a:latin typeface="Times New Roman" pitchFamily="18" charset="0"/>
              </a:rPr>
              <a:t>k</a:t>
            </a:r>
            <a:r>
              <a:rPr lang="sr-Cyrl-CS" sz="1600" i="1" dirty="0">
                <a:latin typeface="Times New Roman" pitchFamily="18" charset="0"/>
              </a:rPr>
              <a:t>”/I</a:t>
            </a:r>
            <a:r>
              <a:rPr lang="sr-Cyrl-CS" sz="1600" i="1" baseline="-25000" dirty="0">
                <a:latin typeface="Times New Roman" pitchFamily="18" charset="0"/>
              </a:rPr>
              <a:t>ng</a:t>
            </a:r>
            <a:r>
              <a:rPr lang="sr-Cyrl-CS" sz="1600" dirty="0">
                <a:latin typeface="Times New Roman" pitchFamily="18" charset="0"/>
              </a:rPr>
              <a:t>), od pobude i od zasićene </a:t>
            </a:r>
            <a:r>
              <a:rPr lang="sr-Cyrl-CS" sz="1600" dirty="0" err="1">
                <a:latin typeface="Times New Roman" pitchFamily="18" charset="0"/>
              </a:rPr>
              <a:t>reaktanse</a:t>
            </a:r>
            <a:r>
              <a:rPr lang="sr-Cyrl-CS" sz="1600" dirty="0">
                <a:latin typeface="Times New Roman" pitchFamily="18" charset="0"/>
              </a:rPr>
              <a:t> generatora. 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2362200" y="3752850"/>
            <a:ext cx="6629400" cy="1069975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sr-Latn-CS" sz="1600" dirty="0">
                <a:latin typeface="Times New Roman" pitchFamily="18" charset="0"/>
              </a:rPr>
              <a:t>Ilustracija za turbo generatore (sa valjkastim rotorom)</a:t>
            </a:r>
            <a:r>
              <a:rPr lang="sr-Latn-CS" sz="1600" dirty="0">
                <a:latin typeface="Times New Roman" pitchFamily="18" charset="0"/>
                <a:sym typeface="Symbol" pitchFamily="18" charset="2"/>
              </a:rPr>
              <a:t> koji se koriste kod </a:t>
            </a:r>
            <a:r>
              <a:rPr lang="sr-Latn-CS" sz="1600" dirty="0">
                <a:latin typeface="Times New Roman" pitchFamily="18" charset="0"/>
              </a:rPr>
              <a:t>dizel-električnih agregata: za slučaj da zasićena </a:t>
            </a:r>
            <a:r>
              <a:rPr lang="sr-Latn-CS" sz="1600" dirty="0" err="1">
                <a:latin typeface="Times New Roman" pitchFamily="18" charset="0"/>
              </a:rPr>
              <a:t>reaktansa</a:t>
            </a:r>
            <a:r>
              <a:rPr lang="sr-Latn-CS" sz="1600" dirty="0">
                <a:latin typeface="Times New Roman" pitchFamily="18" charset="0"/>
              </a:rPr>
              <a:t> ima najveću vrednost predviđenu standardom maksimalna vrednost koeficijenata </a:t>
            </a:r>
            <a:r>
              <a:rPr lang="sr-Latn-CS" sz="1600" i="1" dirty="0">
                <a:latin typeface="Times New Roman" pitchFamily="18" charset="0"/>
                <a:sym typeface="Symbol" pitchFamily="18" charset="2"/>
              </a:rPr>
              <a:t></a:t>
            </a:r>
            <a:r>
              <a:rPr lang="sr-Latn-CS" sz="1600" dirty="0">
                <a:latin typeface="Times New Roman" pitchFamily="18" charset="0"/>
                <a:sym typeface="Symbol" pitchFamily="18" charset="2"/>
              </a:rPr>
              <a:t> se izračunava prema izrazu</a:t>
            </a:r>
            <a:endParaRPr lang="sr-Latn-CS" sz="1600" i="1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2" name="Object 22"/>
          <p:cNvGraphicFramePr>
            <a:graphicFrameLocks noChangeAspect="1"/>
          </p:cNvGraphicFramePr>
          <p:nvPr/>
        </p:nvGraphicFramePr>
        <p:xfrm>
          <a:off x="2438400" y="4899025"/>
          <a:ext cx="6553200" cy="292100"/>
        </p:xfrm>
        <a:graphic>
          <a:graphicData uri="http://schemas.openxmlformats.org/presentationml/2006/ole">
            <p:oleObj spid="_x0000_s51213" name="Equation" r:id="rId8" imgW="138684000" imgH="6096000" progId="Equation.3">
              <p:embed/>
            </p:oleObj>
          </a:graphicData>
        </a:graphic>
      </p:graphicFrame>
      <p:sp>
        <p:nvSpPr>
          <p:cNvPr id="16" name="Text Box 27"/>
          <p:cNvSpPr txBox="1">
            <a:spLocks noChangeArrowheads="1"/>
          </p:cNvSpPr>
          <p:nvPr/>
        </p:nvSpPr>
        <p:spPr bwMode="auto">
          <a:xfrm>
            <a:off x="6096000" y="2339975"/>
            <a:ext cx="1981200" cy="412421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600" i="1" dirty="0" err="1">
                <a:latin typeface="Times New Roman" pitchFamily="18" charset="0"/>
              </a:rPr>
              <a:t>I</a:t>
            </a:r>
            <a:r>
              <a:rPr lang="sr-Latn-CS" sz="1600" i="1" baseline="-25000" dirty="0" err="1">
                <a:latin typeface="Times New Roman" pitchFamily="18" charset="0"/>
              </a:rPr>
              <a:t>k</a:t>
            </a:r>
            <a:r>
              <a:rPr lang="sr-Latn-CS" sz="1600" i="1" dirty="0">
                <a:latin typeface="Times New Roman" pitchFamily="18" charset="0"/>
              </a:rPr>
              <a:t>”</a:t>
            </a:r>
            <a:r>
              <a:rPr lang="sr-Latn-CS" sz="1600" dirty="0">
                <a:latin typeface="Times New Roman" pitchFamily="18" charset="0"/>
              </a:rPr>
              <a:t> </a:t>
            </a:r>
            <a:r>
              <a:rPr lang="sr-Latn-CS" sz="1600" dirty="0" err="1">
                <a:latin typeface="Times New Roman" pitchFamily="18" charset="0"/>
              </a:rPr>
              <a:t>Subtranzijentnom</a:t>
            </a:r>
            <a:r>
              <a:rPr lang="sr-Latn-CS" sz="1600" dirty="0">
                <a:latin typeface="Times New Roman" pitchFamily="18" charset="0"/>
              </a:rPr>
              <a:t> 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6096000" y="2765754"/>
            <a:ext cx="1600200" cy="412421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1600" i="1" dirty="0" err="1">
                <a:latin typeface="Times New Roman" pitchFamily="18" charset="0"/>
              </a:rPr>
              <a:t>I</a:t>
            </a:r>
            <a:r>
              <a:rPr lang="sr-Latn-CS" sz="1600" i="1" baseline="-25000" dirty="0" err="1">
                <a:latin typeface="Times New Roman" pitchFamily="18" charset="0"/>
              </a:rPr>
              <a:t>k</a:t>
            </a:r>
            <a:r>
              <a:rPr lang="sr-Latn-CS" sz="1600" i="1" dirty="0">
                <a:latin typeface="Times New Roman" pitchFamily="18" charset="0"/>
              </a:rPr>
              <a:t>’</a:t>
            </a:r>
            <a:r>
              <a:rPr lang="sr-Latn-CS" sz="1600" dirty="0">
                <a:latin typeface="Times New Roman" pitchFamily="18" charset="0"/>
              </a:rPr>
              <a:t> </a:t>
            </a:r>
            <a:r>
              <a:rPr lang="sr-Latn-CS" sz="1600" dirty="0" err="1">
                <a:latin typeface="Times New Roman" pitchFamily="18" charset="0"/>
              </a:rPr>
              <a:t>tranzijentnom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auto">
          <a:xfrm>
            <a:off x="6096000" y="3178175"/>
            <a:ext cx="1447800" cy="380489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1600" i="1" dirty="0" err="1">
                <a:latin typeface="Times New Roman" pitchFamily="18" charset="0"/>
              </a:rPr>
              <a:t>I</a:t>
            </a:r>
            <a:r>
              <a:rPr lang="sr-Latn-CS" sz="1600" i="1" baseline="-25000" dirty="0" err="1">
                <a:latin typeface="Times New Roman" pitchFamily="18" charset="0"/>
              </a:rPr>
              <a:t>k</a:t>
            </a:r>
            <a:r>
              <a:rPr lang="sr-Latn-CS" sz="1600" dirty="0">
                <a:latin typeface="Times New Roman" pitchFamily="18" charset="0"/>
              </a:rPr>
              <a:t> Ustaljenom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19" name="Text Box 30"/>
          <p:cNvSpPr txBox="1">
            <a:spLocks noChangeArrowheads="1"/>
          </p:cNvSpPr>
          <p:nvPr/>
        </p:nvSpPr>
        <p:spPr bwMode="auto">
          <a:xfrm>
            <a:off x="8229600" y="2667000"/>
            <a:ext cx="762000" cy="409575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režimu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6096000" y="1905000"/>
            <a:ext cx="1752600" cy="409575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Početna struja u: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87868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dirty="0">
                <a:solidFill>
                  <a:srgbClr val="FF0000"/>
                </a:solidFill>
                <a:latin typeface="Times New Roman" pitchFamily="18" charset="0"/>
              </a:rPr>
              <a:t>Ne treba za ispit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43418-7898-4DA2-B16E-14EEE90A13C6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6200" y="76200"/>
            <a:ext cx="746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sr-Latn-CS" sz="2400">
                <a:solidFill>
                  <a:schemeClr val="hlink"/>
                </a:solidFill>
                <a:latin typeface="Times New Roman" pitchFamily="18" charset="0"/>
              </a:rPr>
              <a:t>Tipovi kratkih spojeva i proračun subtranzijentne struje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52400" y="685800"/>
            <a:ext cx="8839200" cy="3984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RS" sz="1700" dirty="0">
                <a:latin typeface="Times New Roman" pitchFamily="18" charset="0"/>
              </a:rPr>
              <a:t>Primenom teorije simetričnih komponenti, za nesimetrične kratke spojeve se dobijaju sledeći izrazi: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28600" y="5456238"/>
            <a:ext cx="8610600" cy="7725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700" baseline="30000" dirty="0">
                <a:latin typeface="Times New Roman" pitchFamily="18" charset="0"/>
              </a:rPr>
              <a:t>*</a:t>
            </a:r>
            <a:r>
              <a:rPr lang="sr-Latn-CS" sz="1700" dirty="0">
                <a:latin typeface="Times New Roman" pitchFamily="18" charset="0"/>
              </a:rPr>
              <a:t> Kvar daleko od generatora:</a:t>
            </a:r>
          </a:p>
          <a:p>
            <a:pPr algn="l">
              <a:lnSpc>
                <a:spcPct val="130000"/>
              </a:lnSpc>
            </a:pPr>
            <a:r>
              <a:rPr lang="sr-Latn-CS" sz="1700" dirty="0">
                <a:latin typeface="Times New Roman" pitchFamily="18" charset="0"/>
              </a:rPr>
              <a:t>Ukupne </a:t>
            </a:r>
            <a:r>
              <a:rPr lang="sr-Latn-CS" sz="1700" dirty="0" err="1">
                <a:latin typeface="Times New Roman" pitchFamily="18" charset="0"/>
              </a:rPr>
              <a:t>impedanse</a:t>
            </a:r>
            <a:r>
              <a:rPr lang="sr-Latn-CS" sz="1700" dirty="0">
                <a:latin typeface="Times New Roman" pitchFamily="18" charset="0"/>
              </a:rPr>
              <a:t> direktnog sistema (</a:t>
            </a:r>
            <a:r>
              <a:rPr lang="sr-Latn-CS" sz="1700" i="1" u="sng" dirty="0">
                <a:latin typeface="Times New Roman" pitchFamily="18" charset="0"/>
              </a:rPr>
              <a:t>Z</a:t>
            </a:r>
            <a:r>
              <a:rPr lang="sr-Latn-CS" sz="1700" i="1" baseline="-25000" dirty="0">
                <a:latin typeface="Times New Roman" pitchFamily="18" charset="0"/>
              </a:rPr>
              <a:t>(1)</a:t>
            </a:r>
            <a:r>
              <a:rPr lang="sr-Latn-CS" sz="1700" dirty="0">
                <a:latin typeface="Times New Roman" pitchFamily="18" charset="0"/>
              </a:rPr>
              <a:t>) i inverznog sistema (</a:t>
            </a:r>
            <a:r>
              <a:rPr lang="sr-Latn-CS" sz="1700" i="1" u="sng" dirty="0">
                <a:latin typeface="Times New Roman" pitchFamily="18" charset="0"/>
              </a:rPr>
              <a:t>Z</a:t>
            </a:r>
            <a:r>
              <a:rPr lang="sr-Latn-CS" sz="1700" i="1" baseline="-25000" dirty="0">
                <a:latin typeface="Times New Roman" pitchFamily="18" charset="0"/>
              </a:rPr>
              <a:t>(2)</a:t>
            </a:r>
            <a:r>
              <a:rPr lang="sr-Latn-CS" sz="1700" dirty="0">
                <a:latin typeface="Times New Roman" pitchFamily="18" charset="0"/>
              </a:rPr>
              <a:t>) su približno jednake </a:t>
            </a:r>
          </a:p>
        </p:txBody>
      </p:sp>
      <p:graphicFrame>
        <p:nvGraphicFramePr>
          <p:cNvPr id="12" name="Group 179"/>
          <p:cNvGraphicFramePr>
            <a:graphicFrameLocks noGrp="1"/>
          </p:cNvGraphicFramePr>
          <p:nvPr/>
        </p:nvGraphicFramePr>
        <p:xfrm>
          <a:off x="838200" y="1600200"/>
          <a:ext cx="7543800" cy="3549651"/>
        </p:xfrm>
        <a:graphic>
          <a:graphicData uri="http://schemas.openxmlformats.org/drawingml/2006/table">
            <a:tbl>
              <a:tblPr/>
              <a:tblGrid>
                <a:gridCol w="20199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238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39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Tip kratkog spoja</a:t>
                      </a:r>
                      <a:endParaRPr kumimoji="0" lang="sr-Latn-C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Subtranzijentna</a:t>
                      </a:r>
                      <a:r>
                        <a:rPr kumimoji="0" lang="sr-Latn-C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struja kvara </a:t>
                      </a:r>
                      <a:r>
                        <a:rPr kumimoji="0" lang="sr-Latn-CS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sr-Latn-CS" sz="1600" b="0" i="1" u="none" strike="noStrike" cap="none" normalizeH="0" baseline="-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sr-Latn-C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”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Opšti slučaj                                      Kvar daleko od generatora</a:t>
                      </a:r>
                      <a:r>
                        <a:rPr kumimoji="0" lang="sr-Latn-C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kumimoji="0" lang="en-US" sz="1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(kvar blizu generatora)</a:t>
                      </a:r>
                      <a:endParaRPr kumimoji="0" lang="sr-Latn-C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36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sr-Latn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Dvofazni bez zemljospoja 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=                                                                                            =</a:t>
                      </a:r>
                      <a:endParaRPr kumimoji="0" lang="sr-Latn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Jednofazni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=                                                                                            =</a:t>
                      </a:r>
                      <a:endParaRPr kumimoji="0" lang="sr-Latn-C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Dvofazni </a:t>
                      </a:r>
                      <a:r>
                        <a:rPr kumimoji="0" lang="sr-Latn-C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zemljospoj</a:t>
                      </a:r>
                      <a:endParaRPr kumimoji="0" lang="sr-Latn-C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=                                                                                            = </a:t>
                      </a:r>
                      <a:endParaRPr kumimoji="0" lang="sr-Latn-C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3" name="Rectangle 159"/>
          <p:cNvSpPr>
            <a:spLocks noChangeArrowheads="1"/>
          </p:cNvSpPr>
          <p:nvPr/>
        </p:nvSpPr>
        <p:spPr bwMode="auto">
          <a:xfrm>
            <a:off x="2895600" y="2438400"/>
            <a:ext cx="5105400" cy="977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sr-Latn-CS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=                                                                    </a:t>
            </a:r>
            <a:r>
              <a:rPr lang="en-US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sr-Latn-CS" sz="1000" dirty="0">
                <a:latin typeface="Times New Roman" pitchFamily="18" charset="0"/>
                <a:cs typeface="Times New Roman" pitchFamily="18" charset="0"/>
              </a:rPr>
              <a:t>= </a:t>
            </a: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0" hangingPunct="0"/>
            <a:endParaRPr lang="sr-Latn-C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0" hangingPunct="0"/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oba slučaja, struja kratkog spoja zavisi samo od </a:t>
            </a:r>
          </a:p>
          <a:p>
            <a:pPr algn="l" eaLnBrk="0" hangingPunct="0"/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ukupne direktne </a:t>
            </a:r>
            <a:r>
              <a:rPr lang="sr-Latn-CS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subtranzijentne</a:t>
            </a:r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impedanse</a:t>
            </a:r>
            <a:r>
              <a:rPr lang="sr-Latn-CS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r-Latn-CS" dirty="0">
              <a:solidFill>
                <a:schemeClr val="tx1"/>
              </a:solidFill>
            </a:endParaRPr>
          </a:p>
        </p:txBody>
      </p:sp>
      <p:sp>
        <p:nvSpPr>
          <p:cNvPr id="14" name="Rectangle 168"/>
          <p:cNvSpPr>
            <a:spLocks noChangeArrowheads="1"/>
          </p:cNvSpPr>
          <p:nvPr/>
        </p:nvSpPr>
        <p:spPr bwMode="auto">
          <a:xfrm>
            <a:off x="838200" y="2514600"/>
            <a:ext cx="1981200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sr-Latn-CS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Trofazni</a:t>
            </a:r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(nezavisno od spoja sa zemljom)</a:t>
            </a:r>
            <a:endParaRPr lang="en-US" sz="16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5" name="Rectangle 170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" name="Object 169"/>
          <p:cNvGraphicFramePr>
            <a:graphicFrameLocks noChangeAspect="1"/>
          </p:cNvGraphicFramePr>
          <p:nvPr/>
        </p:nvGraphicFramePr>
        <p:xfrm>
          <a:off x="6677025" y="3124200"/>
          <a:ext cx="257175" cy="238125"/>
        </p:xfrm>
        <a:graphic>
          <a:graphicData uri="http://schemas.openxmlformats.org/presentationml/2006/ole">
            <p:oleObj spid="_x0000_s25610" name="Microsoft Formel-Editor 3.0" r:id="rId3" imgW="6096000" imgH="5791200" progId="Equation.3">
              <p:embed/>
            </p:oleObj>
          </a:graphicData>
        </a:graphic>
      </p:graphicFrame>
      <p:sp>
        <p:nvSpPr>
          <p:cNvPr id="17" name="Rectangle 172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" name="Object 171"/>
          <p:cNvGraphicFramePr>
            <a:graphicFrameLocks noChangeAspect="1"/>
          </p:cNvGraphicFramePr>
          <p:nvPr/>
        </p:nvGraphicFramePr>
        <p:xfrm>
          <a:off x="3124200" y="2438400"/>
          <a:ext cx="533400" cy="485775"/>
        </p:xfrm>
        <a:graphic>
          <a:graphicData uri="http://schemas.openxmlformats.org/presentationml/2006/ole">
            <p:oleObj spid="_x0000_s25611" name="Microsoft Formel-Editor 3.0" r:id="rId4" imgW="12801600" imgH="11582400" progId="Equation.3">
              <p:embed/>
            </p:oleObj>
          </a:graphicData>
        </a:graphic>
      </p:graphicFrame>
      <p:sp>
        <p:nvSpPr>
          <p:cNvPr id="19" name="Rectangle 174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" name="Object 173"/>
          <p:cNvGraphicFramePr>
            <a:graphicFrameLocks noChangeAspect="1"/>
          </p:cNvGraphicFramePr>
          <p:nvPr/>
        </p:nvGraphicFramePr>
        <p:xfrm>
          <a:off x="3248025" y="3505200"/>
          <a:ext cx="733425" cy="504825"/>
        </p:xfrm>
        <a:graphic>
          <a:graphicData uri="http://schemas.openxmlformats.org/presentationml/2006/ole">
            <p:oleObj spid="_x0000_s25612" name="Microsoft Formel-Editor 3.0" r:id="rId5" imgW="17678400" imgH="12192000" progId="Equation.3">
              <p:embed/>
            </p:oleObj>
          </a:graphicData>
        </a:graphic>
      </p:graphicFrame>
      <p:sp>
        <p:nvSpPr>
          <p:cNvPr id="21" name="Rectangle 176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2" name="Object 175"/>
          <p:cNvGraphicFramePr>
            <a:graphicFrameLocks noChangeAspect="1"/>
          </p:cNvGraphicFramePr>
          <p:nvPr/>
        </p:nvGraphicFramePr>
        <p:xfrm>
          <a:off x="6248400" y="3505200"/>
          <a:ext cx="447675" cy="466725"/>
        </p:xfrm>
        <a:graphic>
          <a:graphicData uri="http://schemas.openxmlformats.org/presentationml/2006/ole">
            <p:oleObj spid="_x0000_s25613" name="Microsoft Formel-Editor 3.0" r:id="rId6" imgW="10668000" imgH="11277600" progId="Equation.3">
              <p:embed/>
            </p:oleObj>
          </a:graphicData>
        </a:graphic>
      </p:graphicFrame>
      <p:sp>
        <p:nvSpPr>
          <p:cNvPr id="23" name="Rectangle 17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4" name="Object 177"/>
          <p:cNvGraphicFramePr>
            <a:graphicFrameLocks noChangeAspect="1"/>
          </p:cNvGraphicFramePr>
          <p:nvPr/>
        </p:nvGraphicFramePr>
        <p:xfrm>
          <a:off x="3171825" y="4067175"/>
          <a:ext cx="1114425" cy="504825"/>
        </p:xfrm>
        <a:graphic>
          <a:graphicData uri="http://schemas.openxmlformats.org/presentationml/2006/ole">
            <p:oleObj spid="_x0000_s25614" name="Microsoft Formel-Editor 3.0" r:id="rId7" imgW="26822400" imgH="12192000" progId="Equation.3">
              <p:embed/>
            </p:oleObj>
          </a:graphicData>
        </a:graphic>
      </p:graphicFrame>
      <p:sp>
        <p:nvSpPr>
          <p:cNvPr id="25" name="Rectangle 181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6" name="Object 180"/>
          <p:cNvGraphicFramePr>
            <a:graphicFrameLocks noChangeAspect="1"/>
          </p:cNvGraphicFramePr>
          <p:nvPr/>
        </p:nvGraphicFramePr>
        <p:xfrm>
          <a:off x="6172200" y="4067175"/>
          <a:ext cx="828675" cy="504825"/>
        </p:xfrm>
        <a:graphic>
          <a:graphicData uri="http://schemas.openxmlformats.org/presentationml/2006/ole">
            <p:oleObj spid="_x0000_s25615" name="Microsoft Formel-Editor 3.0" r:id="rId8" imgW="19812000" imgH="12192000" progId="Equation.3">
              <p:embed/>
            </p:oleObj>
          </a:graphicData>
        </a:graphic>
      </p:graphicFrame>
      <p:sp>
        <p:nvSpPr>
          <p:cNvPr id="27" name="Rectangle 183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8" name="Object 182"/>
          <p:cNvGraphicFramePr>
            <a:graphicFrameLocks noChangeAspect="1"/>
          </p:cNvGraphicFramePr>
          <p:nvPr/>
        </p:nvGraphicFramePr>
        <p:xfrm>
          <a:off x="3171825" y="4572000"/>
          <a:ext cx="1781175" cy="542925"/>
        </p:xfrm>
        <a:graphic>
          <a:graphicData uri="http://schemas.openxmlformats.org/presentationml/2006/ole">
            <p:oleObj spid="_x0000_s25616" name="Microsoft Formel-Editor 3.0" r:id="rId9" imgW="42672000" imgH="13106400" progId="Equation.3">
              <p:embed/>
            </p:oleObj>
          </a:graphicData>
        </a:graphic>
      </p:graphicFrame>
      <p:sp>
        <p:nvSpPr>
          <p:cNvPr id="29" name="Rectangle 185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0" name="Object 184"/>
          <p:cNvGraphicFramePr>
            <a:graphicFrameLocks noChangeAspect="1"/>
          </p:cNvGraphicFramePr>
          <p:nvPr/>
        </p:nvGraphicFramePr>
        <p:xfrm>
          <a:off x="6200775" y="4572000"/>
          <a:ext cx="809625" cy="504825"/>
        </p:xfrm>
        <a:graphic>
          <a:graphicData uri="http://schemas.openxmlformats.org/presentationml/2006/ole">
            <p:oleObj spid="_x0000_s25617" name="Microsoft Formel-Editor 3.0" r:id="rId10" imgW="19507200" imgH="12192000" progId="Equation.3">
              <p:embed/>
            </p:oleObj>
          </a:graphicData>
        </a:graphic>
      </p:graphicFrame>
      <p:graphicFrame>
        <p:nvGraphicFramePr>
          <p:cNvPr id="25609" name="Object 171"/>
          <p:cNvGraphicFramePr>
            <a:graphicFrameLocks noChangeAspect="1"/>
          </p:cNvGraphicFramePr>
          <p:nvPr/>
        </p:nvGraphicFramePr>
        <p:xfrm>
          <a:off x="6172200" y="2438400"/>
          <a:ext cx="533400" cy="485775"/>
        </p:xfrm>
        <a:graphic>
          <a:graphicData uri="http://schemas.openxmlformats.org/presentationml/2006/ole">
            <p:oleObj spid="_x0000_s25618" name="Microsoft Formel-Editor 3.0" r:id="rId11" imgW="12801600" imgH="1158240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6200" y="58758"/>
            <a:ext cx="8839200" cy="7766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RS" dirty="0">
                <a:latin typeface="Times New Roman" pitchFamily="18" charset="0"/>
              </a:rPr>
              <a:t>Metodologija primene će se prikazati na primeru jednog tronamotajnog transformatora 110/6/6kV, 68/40/40MVA, sprega YNd5d5.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1447800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Normalan pogon, napajanje sa 110kV 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mreže (VN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C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6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sr-Latn-CS" sz="1600" i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- r</a:t>
            </a:r>
            <a:r>
              <a:rPr lang="sr-Latn-CS" sz="1600" dirty="0" err="1" smtClean="0">
                <a:latin typeface="Times New Roman" pitchFamily="18" charset="0"/>
                <a:cs typeface="Times New Roman" pitchFamily="18" charset="0"/>
              </a:rPr>
              <a:t>edn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1600" dirty="0" err="1" smtClean="0">
                <a:latin typeface="Times New Roman" pitchFamily="18" charset="0"/>
                <a:cs typeface="Times New Roman" pitchFamily="18" charset="0"/>
              </a:rPr>
              <a:t>impedans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 transformatora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6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Latn-CS" sz="1600" dirty="0" err="1" smtClean="0">
                <a:latin typeface="Times New Roman" pitchFamily="18" charset="0"/>
                <a:cs typeface="Times New Roman" pitchFamily="18" charset="0"/>
              </a:rPr>
              <a:t>impedanse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 sistema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6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Latn-CS" sz="1600" dirty="0" err="1" smtClean="0">
                <a:latin typeface="Times New Roman" pitchFamily="18" charset="0"/>
                <a:cs typeface="Times New Roman" pitchFamily="18" charset="0"/>
              </a:rPr>
              <a:t>impedanse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 opterećenja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C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sr-Latn-C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sr-Latn-CS" sz="16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mesta potencijalnog kratkog spoja (na priključcima transformatora)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876300" y="3657600"/>
          <a:ext cx="3771900" cy="2849563"/>
        </p:xfrm>
        <a:graphic>
          <a:graphicData uri="http://schemas.openxmlformats.org/presentationml/2006/ole">
            <p:oleObj spid="_x0000_s56324" name="Visio" r:id="rId3" imgW="3771581" imgH="2849659" progId="Visio.Drawing.15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29200" y="3962400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(b</a:t>
            </a:r>
            <a:r>
              <a:rPr lang="sr-Latn-RS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sz="1600" dirty="0" smtClean="0">
                <a:latin typeface="Times New Roman" pitchFamily="18" charset="0"/>
                <a:cs typeface="Times New Roman" pitchFamily="18" charset="0"/>
              </a:rPr>
              <a:t>Međukorak </a:t>
            </a:r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formiranja Tevenenovog generatora – uvođenje idealnog naponskog izvora, čija je vrednost jednaka naponu na mesti kvara 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16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u trenutku neposredno pre nastanka kvara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Latn-C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Slučaj kada je uticaj motora 6kV zanemarljiv.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990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(a)</a:t>
            </a:r>
          </a:p>
        </p:txBody>
      </p: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844250"/>
            <a:ext cx="4495799" cy="28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5968425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(g) – Određivanje Tevenenove impedanse na mesti kvara 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16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(pri zanemarljivom uticaju motora 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5334000" y="4128752"/>
          <a:ext cx="2057400" cy="1738648"/>
        </p:xfrm>
        <a:graphic>
          <a:graphicData uri="http://schemas.openxmlformats.org/presentationml/2006/ole">
            <p:oleObj spid="_x0000_s55305" name="Visio" r:id="rId3" imgW="1577021" imgH="1333366" progId="Visio.Drawing.15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57800" y="5968425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(d) – Određivanje Tevenenove impedanse na mesti kvara 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16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762000"/>
            <a:ext cx="457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(v</a:t>
            </a:r>
            <a:r>
              <a:rPr lang="sr-Latn-RS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RS" sz="1600" dirty="0" smtClean="0">
                <a:latin typeface="Times New Roman" pitchFamily="18" charset="0"/>
                <a:cs typeface="Times New Roman" pitchFamily="18" charset="0"/>
              </a:rPr>
              <a:t>Međukorak </a:t>
            </a:r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formiranja Tevenenovog generatora – uvođenje idealnog naponskog izvora, čije je vrednost jednaka naponu na mesti kvara 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16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u trenutku neposredno pre nastanka kvara.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Slučaj 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kada uticaj motora 6kV nije zanemarljiv.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0" y="0"/>
          <a:ext cx="3771900" cy="3817938"/>
        </p:xfrm>
        <a:graphic>
          <a:graphicData uri="http://schemas.openxmlformats.org/presentationml/2006/ole">
            <p:oleObj spid="_x0000_s55306" name="Visio" r:id="rId4" imgW="3771581" imgH="3817596" progId="Visio.Drawing.15">
              <p:embed/>
            </p:oleObj>
          </a:graphicData>
        </a:graphic>
      </p:graphicFrame>
      <p:pic>
        <p:nvPicPr>
          <p:cNvPr id="5530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632822"/>
            <a:ext cx="3429000" cy="2375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Šeme (b), (v) i (g) važe za slučaj (d) i (i) sistema.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762000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Zamenska šema transformatora sprege </a:t>
            </a:r>
            <a:r>
              <a:rPr lang="sr-Latn-RS" sz="1600" dirty="0">
                <a:latin typeface="Times New Roman" pitchFamily="18" charset="0"/>
              </a:rPr>
              <a:t>YNd5d5 u (0) sistemu (slika đ) se razlikuje od šema u </a:t>
            </a:r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(d) i (i) sistemu (slika e):</a:t>
            </a:r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3429000" y="1524000"/>
          <a:ext cx="1447800" cy="2392363"/>
        </p:xfrm>
        <a:graphic>
          <a:graphicData uri="http://schemas.openxmlformats.org/presentationml/2006/ole">
            <p:oleObj spid="_x0000_s66563" name="Visio" r:id="rId3" imgW="1447729" imgH="2392554" progId="Visio.Drawing.15">
              <p:embed/>
            </p:oleObj>
          </a:graphicData>
        </a:graphic>
      </p:graphicFrame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228600" y="1371600"/>
          <a:ext cx="1706563" cy="2574925"/>
        </p:xfrm>
        <a:graphic>
          <a:graphicData uri="http://schemas.openxmlformats.org/presentationml/2006/ole">
            <p:oleObj spid="_x0000_s66564" name="Visio" r:id="rId4" imgW="1706738" imgH="2575481" progId="Visio.Drawing.15">
              <p:embed/>
            </p:oleObj>
          </a:graphicData>
        </a:graphic>
      </p:graphicFrame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2392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0" y="4967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7400" y="28956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(đ)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28956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(e)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" y="40386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Šema (d) važi za (d) sistem.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" y="4495800"/>
            <a:ext cx="883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Tevenenov generator za (i) sistem sadrži samo impedansu, koja je jednaka impedansi za (d) sistem.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" y="4986754"/>
            <a:ext cx="88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Tevenenov generator za (0) sistem sadrži samo impedansu. Ona se određuje koristeći princip prikazan na slici (g), pri čemu se menja deo u šemi koji se odnosi na transformator (umesto (e) se koristi šema (đ)).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Times New Roman" pitchFamily="18" charset="0"/>
                <a:cs typeface="Times New Roman" pitchFamily="18" charset="0"/>
              </a:rPr>
              <a:t>Formiranje kompletne šeme iz koje se određuje struja na mestu kvara </a:t>
            </a:r>
          </a:p>
          <a:p>
            <a:r>
              <a:rPr lang="sr-Latn-RS" dirty="0">
                <a:latin typeface="Times New Roman" pitchFamily="18" charset="0"/>
                <a:cs typeface="Times New Roman" pitchFamily="18" charset="0"/>
              </a:rPr>
              <a:t>pri nesimetričnim kratkim spojevima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990600"/>
            <a:ext cx="88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Primenom šema (b) – (d), uz korišćenje impedansi elemenata mreže u (d) sistemu se može izračunati struja simetričnog tropolnog kratkog spoja.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4343400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Za nesimetrične kratke spojeve potrebno je formirati zamenske šeme koje obuhvataju sva tri Tevenenova generatora (u (d), (i) i (0) sistemima). Povezivanje se vrši na način proistekao iz teorije simetričnih komponenti i u potpunom je skladu sa tabelom prikazanom na slajdu 20. Šeme su prikazane na slikama (z) – (j). </a:t>
            </a:r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304800" y="1676400"/>
          <a:ext cx="4811780" cy="2133600"/>
        </p:xfrm>
        <a:graphic>
          <a:graphicData uri="http://schemas.openxmlformats.org/presentationml/2006/ole">
            <p:oleObj spid="_x0000_s68610" name="Visio" r:id="rId3" imgW="3733729" imgH="1660844" progId="Visio.Drawing.15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10200" y="34290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(ž)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11430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(z)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5200" y="25146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(i)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5200" y="51054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(j)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152400" y="152400"/>
          <a:ext cx="3070225" cy="1341438"/>
        </p:xfrm>
        <a:graphic>
          <a:graphicData uri="http://schemas.openxmlformats.org/presentationml/2006/ole">
            <p:oleObj spid="_x0000_s67590" name="Visio" r:id="rId3" imgW="3809858" imgH="1660844" progId="Visio.Drawing.15">
              <p:embed/>
            </p:oleObj>
          </a:graphicData>
        </a:graphic>
      </p:graphicFrame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152400" y="1600200"/>
          <a:ext cx="3132138" cy="1363663"/>
        </p:xfrm>
        <a:graphic>
          <a:graphicData uri="http://schemas.openxmlformats.org/presentationml/2006/ole">
            <p:oleObj spid="_x0000_s67591" name="Visio" r:id="rId4" imgW="3825169" imgH="1660844" progId="Visio.Drawing.15">
              <p:embed/>
            </p:oleObj>
          </a:graphicData>
        </a:graphic>
      </p:graphicFrame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7589" name="Object 5"/>
          <p:cNvGraphicFramePr>
            <a:graphicFrameLocks noChangeAspect="1"/>
          </p:cNvGraphicFramePr>
          <p:nvPr/>
        </p:nvGraphicFramePr>
        <p:xfrm>
          <a:off x="609600" y="3352800"/>
          <a:ext cx="2286000" cy="2141538"/>
        </p:xfrm>
        <a:graphic>
          <a:graphicData uri="http://schemas.openxmlformats.org/presentationml/2006/ole">
            <p:oleObj spid="_x0000_s67592" name="Visio" r:id="rId5" imgW="3626978" imgH="3383090" progId="Visio.Drawing.15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724400" y="457200"/>
            <a:ext cx="41521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Rešavanjem šema prikazanih na slikama (z) – (j) određuju se (d), (i)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(0) komponente ukupne struje kvara, koja protiče kroz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Tevenenove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generatore u (d), (i)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(0) sistemu. U slučaju da je ekvivalentna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Tevenenova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impedansa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za (0) sistem beskonačna (to zavisi od sprege transformatora i uzemljenja neutralne tačke), na 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slikama (i) </a:t>
            </a:r>
            <a:r>
              <a:rPr lang="sr-Latn-CS" sz="16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 (j)  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se raskida grana koja sadrži </a:t>
            </a:r>
            <a:r>
              <a:rPr lang="sr-Latn-CS" sz="1600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sr-Latn-CS" sz="1600" i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Korišćenjem transformacije iz (d), (i), (0) sistema u (a), (b), (c) sistem, određuju se struje kroz faze (a), (b), (c) na mestu kratkog spoja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Times New Roman" pitchFamily="18" charset="0"/>
                <a:cs typeface="Times New Roman" pitchFamily="18" charset="0"/>
              </a:rPr>
              <a:t>Određivanje struje kroz bilo koji element mreže</a:t>
            </a:r>
          </a:p>
          <a:p>
            <a:r>
              <a:rPr lang="sr-Latn-RS" dirty="0">
                <a:latin typeface="Times New Roman" pitchFamily="18" charset="0"/>
                <a:cs typeface="Times New Roman" pitchFamily="18" charset="0"/>
              </a:rPr>
              <a:t>pri nesimetričnim kratkim spojevima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066801"/>
            <a:ext cx="87686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Nakon što se odrede vrednosti (d), (i)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(0) komponenti struje kroz mesto kvara, moguće je, korišćenjem šeme oblika prikazanog na slikama (b) i (v), odrediti (d), (i)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(0) komponente struje kvara kroz svaku granu mreže. Iz njih, korišćenjem transformacije iz (d), (i), (0) sistema u (a), (b), (c) sistem, određuju se struje kroz faze (a), (b), (c) kroz posmatranu granu mreže.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2438400"/>
            <a:ext cx="87686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Imajući u vidu da svaki od namotaja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tronamotajnog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transformatora predstavlja posebnu granu u mreži, na napred opisani način se mogu dobiti i struje kroz svaki od namotaja. Ove struje se koriste kao ulazni podatak za proračune kojima se vrši provera izdržljivosti mehaničkih i termičkih naprezanja transformatora pri kratkom spoju. Naravno, proveru treba izvršiti za najveću struju kratkog spoja koja se javlja pri različitim vrstama kratkog spoja (3PKS, 2PKS,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2PKS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+Z, 1PKS).</a:t>
            </a:r>
          </a:p>
          <a:p>
            <a:endParaRPr lang="sr-Latn-C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Times New Roman" pitchFamily="18" charset="0"/>
                <a:cs typeface="Times New Roman" pitchFamily="18" charset="0"/>
              </a:rPr>
              <a:t>Promena zamenskih šema struje u zavisnosti od toplogije mreže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81561"/>
            <a:ext cx="87686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Do sada prikazane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zamenske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šeme na slikama (a) – (g)  su važile za slučaj jednostranog napajanja, sa mreže </a:t>
            </a:r>
            <a:r>
              <a:rPr lang="sr-Latn-CS" sz="1600" dirty="0" smtClean="0">
                <a:latin typeface="Times New Roman" pitchFamily="18" charset="0"/>
                <a:cs typeface="Times New Roman" pitchFamily="18" charset="0"/>
              </a:rPr>
              <a:t>110kV, za transformator 110/6/6kV. To je tipičan radni režim transformatora 110/6/6kV.</a:t>
            </a:r>
            <a:endParaRPr lang="sr-Latn-CS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Latn-CS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Na slici (k) je data šema koja važi za slučaj transformatora 22/6/6kV koji se nalazi u postrojenju elektrane. Nominalni napon generatora je 22kV, prenosni odnos blok transformatora, preko koga se generator priključuje na mrežu 400kV je  400/22kV.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0" y="57150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latin typeface="Times New Roman" pitchFamily="18" charset="0"/>
                <a:cs typeface="Times New Roman" pitchFamily="18" charset="0"/>
              </a:rPr>
              <a:t>Slika (k)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06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0"/>
            <a:ext cx="4943475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52BCF-8FF4-46F4-8E55-829267D972A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r-Latn-RS"/>
              <a:t>Slajd </a:t>
            </a:r>
            <a:fld id="{3332CA8B-D027-42DE-B6D6-EF569F47606A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Times New Roman" pitchFamily="18" charset="0"/>
                <a:cs typeface="Times New Roman" pitchFamily="18" charset="0"/>
              </a:rPr>
              <a:t>Sadržaj za računske vežbe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81561"/>
            <a:ext cx="8768623" cy="337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Na računskim vežbama će se prikazati primeri kojima će se ilustrovati sledeći uticaji na vrednost maksimalne struje kratkog spoja na mestu kvara i kroz namotaje transformatora:</a:t>
            </a:r>
          </a:p>
          <a:p>
            <a:pPr algn="just">
              <a:lnSpc>
                <a:spcPct val="150000"/>
              </a:lnSpc>
            </a:pPr>
            <a:endParaRPr lang="sr-Latn-CS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tip kvara (3PKS, 2PKS,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2PKS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+Z, 1PKS)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sprega transformatora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jedna ili više aktivnih mreža na koje je priključen </a:t>
            </a:r>
            <a:r>
              <a:rPr lang="sr-Latn-CS" sz="1600" dirty="0" err="1">
                <a:latin typeface="Times New Roman" pitchFamily="18" charset="0"/>
                <a:cs typeface="Times New Roman" pitchFamily="18" charset="0"/>
              </a:rPr>
              <a:t>tronamotajni</a:t>
            </a: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transformator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 pozicija transformatora (kao element u mreži udaljen od elektrane ili u blizini generatora)</a:t>
            </a:r>
          </a:p>
          <a:p>
            <a:pPr algn="just">
              <a:lnSpc>
                <a:spcPct val="150000"/>
              </a:lnSpc>
            </a:pPr>
            <a:endParaRPr lang="sr-Latn-CS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sr-Latn-CS" sz="1600" dirty="0">
                <a:latin typeface="Times New Roman" pitchFamily="18" charset="0"/>
                <a:cs typeface="Times New Roman" pitchFamily="18" charset="0"/>
              </a:rPr>
              <a:t>Analiziraće se sva potencijalna mesta kvara i dati vrednosti struja kvara kroz namotaje transformatora.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98847-7962-45C0-80CE-DA46C952F08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6200" y="76200"/>
            <a:ext cx="746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sr-Latn-CS" sz="2400">
                <a:solidFill>
                  <a:schemeClr val="hlink"/>
                </a:solidFill>
                <a:latin typeface="Times New Roman" pitchFamily="18" charset="0"/>
              </a:rPr>
              <a:t>Zaštitne komponente i podešenje njihovog reagovanja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6200" y="609600"/>
            <a:ext cx="8978900" cy="2354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Zaštitne komponente: </a:t>
            </a:r>
          </a:p>
          <a:p>
            <a:pPr algn="l">
              <a:lnSpc>
                <a:spcPct val="130000"/>
              </a:lnSpc>
              <a:buFontTx/>
              <a:buChar char="•"/>
            </a:pPr>
            <a:r>
              <a:rPr lang="sr-Latn-CS" sz="1600" dirty="0">
                <a:latin typeface="Times New Roman" pitchFamily="18" charset="0"/>
              </a:rPr>
              <a:t>	Osigurači (</a:t>
            </a:r>
            <a:r>
              <a:rPr lang="sr-Latn-CS" sz="1600" dirty="0" err="1">
                <a:latin typeface="Times New Roman" pitchFamily="18" charset="0"/>
              </a:rPr>
              <a:t>nepodesivi</a:t>
            </a:r>
            <a:r>
              <a:rPr lang="sr-Latn-CS" sz="1600" dirty="0">
                <a:latin typeface="Times New Roman" pitchFamily="18" charset="0"/>
              </a:rPr>
              <a:t> – jedinstvena zavisnost vremena delovanja od struje kratkog spoja)</a:t>
            </a:r>
          </a:p>
          <a:p>
            <a:pPr lvl="2"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Koriste se isključivo za manje struje.</a:t>
            </a:r>
          </a:p>
          <a:p>
            <a:pPr algn="l">
              <a:lnSpc>
                <a:spcPct val="130000"/>
              </a:lnSpc>
              <a:buFontTx/>
              <a:buChar char="•"/>
            </a:pPr>
            <a:r>
              <a:rPr lang="sr-Latn-CS" sz="1600" dirty="0">
                <a:latin typeface="Times New Roman" pitchFamily="18" charset="0"/>
              </a:rPr>
              <a:t>	Prekidači (</a:t>
            </a:r>
            <a:r>
              <a:rPr lang="sr-Latn-CS" sz="1600" dirty="0" err="1">
                <a:latin typeface="Times New Roman" pitchFamily="18" charset="0"/>
              </a:rPr>
              <a:t>podesivi</a:t>
            </a:r>
            <a:r>
              <a:rPr lang="sr-Latn-CS" sz="1600" dirty="0">
                <a:latin typeface="Times New Roman" pitchFamily="18" charset="0"/>
              </a:rPr>
              <a:t>  – opremljeni okidačima, koji imaju zadatak da u pogodnom </a:t>
            </a:r>
          </a:p>
          <a:p>
            <a:pPr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	trenutku izdaju komandu za razdvajanje kontakata prekidača (savremeni okidači imaju 	mogućnost kompleksnog </a:t>
            </a:r>
            <a:r>
              <a:rPr lang="sr-Latn-CS" sz="1600" dirty="0" err="1">
                <a:latin typeface="Times New Roman" pitchFamily="18" charset="0"/>
              </a:rPr>
              <a:t>podešenja</a:t>
            </a:r>
            <a:r>
              <a:rPr lang="sr-Latn-CS" sz="1600" dirty="0">
                <a:latin typeface="Times New Roman" pitchFamily="18" charset="0"/>
              </a:rPr>
              <a:t> karakteristike delovanja)). Koriste se i za manje struje</a:t>
            </a:r>
          </a:p>
          <a:p>
            <a:pPr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	(poznati pod nazivom minijaturni prekidači) i za veće struje.</a:t>
            </a:r>
            <a:r>
              <a:rPr lang="sr-Latn-CS" dirty="0"/>
              <a:t> </a:t>
            </a:r>
            <a:r>
              <a:rPr lang="sr-Latn-CS" sz="1600" dirty="0">
                <a:latin typeface="Times New Roman" pitchFamily="18" charset="0"/>
              </a:rPr>
              <a:t> 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17907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180975" y="2895600"/>
          <a:ext cx="3933825" cy="3276600"/>
        </p:xfrm>
        <a:graphic>
          <a:graphicData uri="http://schemas.openxmlformats.org/presentationml/2006/ole">
            <p:oleObj spid="_x0000_s24578" name="Bild" r:id="rId3" imgW="6905625" imgH="5734050" progId="Word.Picture.8">
              <p:embed/>
            </p:oleObj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41300" y="5867400"/>
            <a:ext cx="8674100" cy="449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600">
                <a:latin typeface="Times New Roman" pitchFamily="18" charset="0"/>
              </a:rPr>
              <a:t>Primer: Elektronski okidač predviđen za kompakt prekidače nazivne struje od 800 A do 1250 A</a:t>
            </a:r>
            <a:r>
              <a:rPr lang="sr-Latn-CS"/>
              <a:t> </a:t>
            </a:r>
            <a:endParaRPr lang="sr-Latn-CS" sz="1600">
              <a:latin typeface="Times New Roman" pitchFamily="18" charset="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3581400" y="3328785"/>
            <a:ext cx="5334000" cy="1692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Napomene:</a:t>
            </a:r>
          </a:p>
          <a:p>
            <a:pPr algn="l">
              <a:lnSpc>
                <a:spcPct val="130000"/>
              </a:lnSpc>
            </a:pPr>
            <a:r>
              <a:rPr lang="sr-Latn-CS" sz="1600" dirty="0">
                <a:latin typeface="Times New Roman" pitchFamily="18" charset="0"/>
              </a:rPr>
              <a:t>Za prekidanje radnih struja se često koristi dodatni </a:t>
            </a:r>
            <a:r>
              <a:rPr lang="sr-Latn-CS" sz="1600" dirty="0" err="1">
                <a:latin typeface="Times New Roman" pitchFamily="18" charset="0"/>
              </a:rPr>
              <a:t>kontaktor</a:t>
            </a:r>
            <a:r>
              <a:rPr lang="sr-Latn-RS" sz="1600" dirty="0">
                <a:latin typeface="Times New Roman" pitchFamily="18" charset="0"/>
              </a:rPr>
              <a:t>, koji je jeftiniji od prekidača. Na ovaj način se smanjuje broj uključenja / isključenja prekidača i time produžava njegov životni vek.</a:t>
            </a:r>
            <a:endParaRPr lang="sr-Latn-CS" sz="16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370CD-7125-4E05-B13B-61F91265CF91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Predmetni nastavnik: Prof. dr Zoran Radakovic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52400" y="76200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l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</a:rPr>
              <a:t>Udarna struja i mehaničko naprezanje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Latn-CS" sz="1600" dirty="0">
                <a:solidFill>
                  <a:schemeClr val="tx1"/>
                </a:solidFill>
                <a:latin typeface="Times New Roman" pitchFamily="18" charset="0"/>
              </a:rPr>
              <a:t>(aspekt odsecanja vršne vrednosti struje)</a:t>
            </a:r>
          </a:p>
        </p:txBody>
      </p:sp>
      <p:pic>
        <p:nvPicPr>
          <p:cNvPr id="11" name="Picture 6" descr="popo"/>
          <p:cNvPicPr>
            <a:picLocks noChangeAspect="1" noChangeArrowheads="1"/>
          </p:cNvPicPr>
          <p:nvPr/>
        </p:nvPicPr>
        <p:blipFill>
          <a:blip r:embed="rId2" cstate="print">
            <a:lum contrast="36000"/>
          </a:blip>
          <a:srcRect/>
          <a:stretch>
            <a:fillRect/>
          </a:stretch>
        </p:blipFill>
        <p:spPr bwMode="auto">
          <a:xfrm>
            <a:off x="1905000" y="533400"/>
            <a:ext cx="4876800" cy="5431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D3028-EF59-4D4E-ADCA-41DC18B6291F}" type="datetime5">
              <a:rPr lang="en-US" smtClean="0"/>
              <a:pPr/>
              <a:t>21-Mar-22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noProof="0"/>
              <a:t>Predmetni nastavnik: Prof. dr Zoran Radakovic</a:t>
            </a:r>
            <a:endParaRPr lang="sr-Latn-R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2CA8B-D027-42DE-B6D6-EF569F47606A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422275"/>
            <a:ext cx="6938963" cy="6435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6200" y="28575"/>
            <a:ext cx="8915400" cy="323165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sr-Latn-CS" sz="1500" dirty="0">
                <a:solidFill>
                  <a:schemeClr val="tx1"/>
                </a:solidFill>
                <a:latin typeface="Times New Roman" pitchFamily="18" charset="0"/>
              </a:rPr>
              <a:t>Slično kao za udarnu struju, zaštitne komponente ograničavaju (smanjuju) propuštenu energiju (termičku struju).</a:t>
            </a:r>
            <a:endParaRPr lang="en-US" sz="15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581400" y="6400800"/>
            <a:ext cx="38862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l">
              <a:lnSpc>
                <a:spcPct val="130000"/>
              </a:lnSpc>
              <a:spcBef>
                <a:spcPct val="20000"/>
              </a:spcBef>
            </a:pPr>
            <a:r>
              <a:rPr lang="sr-Latn-CS" sz="1200" dirty="0">
                <a:solidFill>
                  <a:schemeClr val="tx1"/>
                </a:solidFill>
                <a:latin typeface="Times New Roman" pitchFamily="18" charset="0"/>
              </a:rPr>
              <a:t>Efektivna vrednost </a:t>
            </a:r>
            <a:r>
              <a:rPr lang="sr-Latn-RS" sz="1200" dirty="0">
                <a:solidFill>
                  <a:schemeClr val="tx1"/>
                </a:solidFill>
                <a:latin typeface="Times New Roman" pitchFamily="18" charset="0"/>
              </a:rPr>
              <a:t>subtranzijentne struje kratkog spoja (kA)</a:t>
            </a:r>
            <a:endParaRPr lang="sr-Latn-C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3414</TotalTime>
  <Words>3123</Words>
  <Application>Microsoft Office PowerPoint</Application>
  <PresentationFormat>On-screen Show (4:3)</PresentationFormat>
  <Paragraphs>384</Paragraphs>
  <Slides>31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Office Theme</vt:lpstr>
      <vt:lpstr>Equation</vt:lpstr>
      <vt:lpstr>Microsoft Formel-Editor 3.0</vt:lpstr>
      <vt:lpstr>Visio</vt:lpstr>
      <vt:lpstr>Bild</vt:lpstr>
      <vt:lpstr>Struje kratkog spoja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Cilj, sadržaj i organizacija kursa</dc:title>
  <dc:creator>max64</dc:creator>
  <cp:lastModifiedBy>Windows User</cp:lastModifiedBy>
  <cp:revision>439</cp:revision>
  <dcterms:created xsi:type="dcterms:W3CDTF">2010-10-03T12:57:53Z</dcterms:created>
  <dcterms:modified xsi:type="dcterms:W3CDTF">2022-03-21T07:38:50Z</dcterms:modified>
</cp:coreProperties>
</file>