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71" r:id="rId4"/>
    <p:sldId id="263" r:id="rId5"/>
    <p:sldId id="258" r:id="rId6"/>
    <p:sldId id="259" r:id="rId7"/>
    <p:sldId id="260" r:id="rId8"/>
    <p:sldId id="273" r:id="rId9"/>
    <p:sldId id="261" r:id="rId10"/>
    <p:sldId id="262" r:id="rId11"/>
    <p:sldId id="270" r:id="rId12"/>
    <p:sldId id="264" r:id="rId13"/>
    <p:sldId id="265" r:id="rId14"/>
    <p:sldId id="266" r:id="rId15"/>
    <p:sldId id="272" r:id="rId16"/>
    <p:sldId id="267" r:id="rId17"/>
    <p:sldId id="268"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07FE2-C2AD-44E9-882E-A1BBAFA250D4}" type="datetimeFigureOut">
              <a:rPr lang="en-US" smtClean="0"/>
              <a:pPr/>
              <a:t>4/20/2020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3B9C8A-E2E0-43CE-9671-340379781241}" type="slidenum">
              <a:rPr lang="en-US" smtClean="0"/>
              <a:pPr/>
              <a:t>‹#›</a:t>
            </a:fld>
            <a:endParaRPr lang="en-US"/>
          </a:p>
        </p:txBody>
      </p:sp>
    </p:spTree>
    <p:extLst>
      <p:ext uri="{BB962C8B-B14F-4D97-AF65-F5344CB8AC3E}">
        <p14:creationId xmlns:p14="http://schemas.microsoft.com/office/powerpoint/2010/main" xmlns="" val="602293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5A71BAC-B6FB-47C7-81B1-80F5EC6E5868}" type="datetime1">
              <a:rPr lang="en-US" smtClean="0"/>
              <a:pPr/>
              <a:t>4/20/2020</a:t>
            </a:fld>
            <a:endParaRPr lang="en-US"/>
          </a:p>
        </p:txBody>
      </p:sp>
      <p:sp>
        <p:nvSpPr>
          <p:cNvPr id="5" name="Footer Placeholder 4"/>
          <p:cNvSpPr>
            <a:spLocks noGrp="1"/>
          </p:cNvSpPr>
          <p:nvPr>
            <p:ph type="ftr" sz="quarter" idx="11"/>
          </p:nvPr>
        </p:nvSpPr>
        <p:spPr/>
        <p:txBody>
          <a:bodyPr/>
          <a:lstStyle/>
          <a:p>
            <a:r>
              <a:rPr lang="en-US"/>
              <a:t>Predmetni nastavnik: Prof. dr Zoran Radakovic</a:t>
            </a:r>
          </a:p>
        </p:txBody>
      </p:sp>
      <p:sp>
        <p:nvSpPr>
          <p:cNvPr id="6" name="Slide Number Placeholder 5"/>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B8AA5D-0372-44CE-A7AB-556D620CF07B}" type="datetime1">
              <a:rPr lang="en-US" smtClean="0"/>
              <a:pPr/>
              <a:t>4/20/2020</a:t>
            </a:fld>
            <a:endParaRPr lang="en-US"/>
          </a:p>
        </p:txBody>
      </p:sp>
      <p:sp>
        <p:nvSpPr>
          <p:cNvPr id="5" name="Footer Placeholder 4"/>
          <p:cNvSpPr>
            <a:spLocks noGrp="1"/>
          </p:cNvSpPr>
          <p:nvPr>
            <p:ph type="ftr" sz="quarter" idx="11"/>
          </p:nvPr>
        </p:nvSpPr>
        <p:spPr/>
        <p:txBody>
          <a:bodyPr/>
          <a:lstStyle/>
          <a:p>
            <a:r>
              <a:rPr lang="en-US"/>
              <a:t>Predmetni nastavnik: Prof. dr Zoran Radakovic</a:t>
            </a:r>
          </a:p>
        </p:txBody>
      </p:sp>
      <p:sp>
        <p:nvSpPr>
          <p:cNvPr id="6" name="Slide Number Placeholder 5"/>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4A08E-0872-45F4-90A3-BA5C0C3D823E}" type="datetime1">
              <a:rPr lang="en-US" smtClean="0"/>
              <a:pPr/>
              <a:t>4/20/2020</a:t>
            </a:fld>
            <a:endParaRPr lang="en-US"/>
          </a:p>
        </p:txBody>
      </p:sp>
      <p:sp>
        <p:nvSpPr>
          <p:cNvPr id="5" name="Footer Placeholder 4"/>
          <p:cNvSpPr>
            <a:spLocks noGrp="1"/>
          </p:cNvSpPr>
          <p:nvPr>
            <p:ph type="ftr" sz="quarter" idx="11"/>
          </p:nvPr>
        </p:nvSpPr>
        <p:spPr/>
        <p:txBody>
          <a:bodyPr/>
          <a:lstStyle/>
          <a:p>
            <a:r>
              <a:rPr lang="en-US"/>
              <a:t>Predmetni nastavnik: Prof. dr Zoran Radakovic</a:t>
            </a:r>
          </a:p>
        </p:txBody>
      </p:sp>
      <p:sp>
        <p:nvSpPr>
          <p:cNvPr id="6" name="Slide Number Placeholder 5"/>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5C4059-B2DB-475B-AFB9-0396A1402707}" type="datetime1">
              <a:rPr lang="en-US" smtClean="0"/>
              <a:pPr/>
              <a:t>4/20/2020</a:t>
            </a:fld>
            <a:endParaRPr lang="en-US"/>
          </a:p>
        </p:txBody>
      </p:sp>
      <p:sp>
        <p:nvSpPr>
          <p:cNvPr id="6" name="Footer Placeholder 5"/>
          <p:cNvSpPr>
            <a:spLocks noGrp="1"/>
          </p:cNvSpPr>
          <p:nvPr>
            <p:ph type="ftr" sz="quarter" idx="11"/>
          </p:nvPr>
        </p:nvSpPr>
        <p:spPr/>
        <p:txBody>
          <a:bodyPr/>
          <a:lstStyle/>
          <a:p>
            <a:r>
              <a:rPr lang="en-US"/>
              <a:t>Predmetni nastavnik: Prof. dr Zoran Radakovic</a:t>
            </a:r>
          </a:p>
        </p:txBody>
      </p:sp>
      <p:sp>
        <p:nvSpPr>
          <p:cNvPr id="7" name="Slide Number Placeholder 6"/>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F85AD1-114B-47D3-A612-8A4C8BB6C254}" type="datetime1">
              <a:rPr lang="en-US" smtClean="0"/>
              <a:pPr/>
              <a:t>4/20/2020</a:t>
            </a:fld>
            <a:endParaRPr lang="en-US"/>
          </a:p>
        </p:txBody>
      </p:sp>
      <p:sp>
        <p:nvSpPr>
          <p:cNvPr id="8" name="Footer Placeholder 7"/>
          <p:cNvSpPr>
            <a:spLocks noGrp="1"/>
          </p:cNvSpPr>
          <p:nvPr>
            <p:ph type="ftr" sz="quarter" idx="11"/>
          </p:nvPr>
        </p:nvSpPr>
        <p:spPr/>
        <p:txBody>
          <a:bodyPr/>
          <a:lstStyle/>
          <a:p>
            <a:r>
              <a:rPr lang="en-US"/>
              <a:t>Predmetni nastavnik: Prof. dr Zoran Radakovic</a:t>
            </a:r>
          </a:p>
        </p:txBody>
      </p:sp>
      <p:sp>
        <p:nvSpPr>
          <p:cNvPr id="9" name="Slide Number Placeholder 8"/>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4ECC65-9399-4A27-8E40-49AB76863E8F}" type="datetime1">
              <a:rPr lang="en-US" smtClean="0"/>
              <a:pPr/>
              <a:t>4/20/2020</a:t>
            </a:fld>
            <a:endParaRPr lang="en-US"/>
          </a:p>
        </p:txBody>
      </p:sp>
      <p:sp>
        <p:nvSpPr>
          <p:cNvPr id="4" name="Footer Placeholder 3"/>
          <p:cNvSpPr>
            <a:spLocks noGrp="1"/>
          </p:cNvSpPr>
          <p:nvPr>
            <p:ph type="ftr" sz="quarter" idx="11"/>
          </p:nvPr>
        </p:nvSpPr>
        <p:spPr/>
        <p:txBody>
          <a:bodyPr/>
          <a:lstStyle/>
          <a:p>
            <a:r>
              <a:rPr lang="en-US"/>
              <a:t>Predmetni nastavnik: Prof. dr Zoran Radakovic</a:t>
            </a:r>
          </a:p>
        </p:txBody>
      </p:sp>
      <p:sp>
        <p:nvSpPr>
          <p:cNvPr id="5" name="Slide Number Placeholder 4"/>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7ECBD1-ADF6-4FE8-9CAF-3D03D0B5FCBD}" type="datetime1">
              <a:rPr lang="en-US" smtClean="0"/>
              <a:pPr/>
              <a:t>4/20/2020</a:t>
            </a:fld>
            <a:endParaRPr lang="en-US"/>
          </a:p>
        </p:txBody>
      </p:sp>
      <p:sp>
        <p:nvSpPr>
          <p:cNvPr id="3" name="Footer Placeholder 2"/>
          <p:cNvSpPr>
            <a:spLocks noGrp="1"/>
          </p:cNvSpPr>
          <p:nvPr>
            <p:ph type="ftr" sz="quarter" idx="11"/>
          </p:nvPr>
        </p:nvSpPr>
        <p:spPr/>
        <p:txBody>
          <a:bodyPr/>
          <a:lstStyle/>
          <a:p>
            <a:r>
              <a:rPr lang="en-US"/>
              <a:t>Predmetni nastavnik: Prof. dr Zoran Radakovic</a:t>
            </a:r>
          </a:p>
        </p:txBody>
      </p:sp>
      <p:sp>
        <p:nvSpPr>
          <p:cNvPr id="4" name="Slide Number Placeholder 3"/>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B399B2-0A14-4B67-AFC4-86245509A9E6}" type="datetime1">
              <a:rPr lang="en-US" smtClean="0"/>
              <a:pPr/>
              <a:t>4/20/2020</a:t>
            </a:fld>
            <a:endParaRPr lang="en-US"/>
          </a:p>
        </p:txBody>
      </p:sp>
      <p:sp>
        <p:nvSpPr>
          <p:cNvPr id="6" name="Footer Placeholder 5"/>
          <p:cNvSpPr>
            <a:spLocks noGrp="1"/>
          </p:cNvSpPr>
          <p:nvPr>
            <p:ph type="ftr" sz="quarter" idx="11"/>
          </p:nvPr>
        </p:nvSpPr>
        <p:spPr/>
        <p:txBody>
          <a:bodyPr/>
          <a:lstStyle/>
          <a:p>
            <a:r>
              <a:rPr lang="en-US"/>
              <a:t>Predmetni nastavnik: Prof. dr Zoran Radakovic</a:t>
            </a:r>
          </a:p>
        </p:txBody>
      </p:sp>
      <p:sp>
        <p:nvSpPr>
          <p:cNvPr id="7" name="Slide Number Placeholder 6"/>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3BE3AA-A7DE-4F30-89DD-C9D72AB7B480}" type="datetime1">
              <a:rPr lang="en-US" smtClean="0"/>
              <a:pPr/>
              <a:t>4/20/2020</a:t>
            </a:fld>
            <a:endParaRPr lang="en-US"/>
          </a:p>
        </p:txBody>
      </p:sp>
      <p:sp>
        <p:nvSpPr>
          <p:cNvPr id="6" name="Footer Placeholder 5"/>
          <p:cNvSpPr>
            <a:spLocks noGrp="1"/>
          </p:cNvSpPr>
          <p:nvPr>
            <p:ph type="ftr" sz="quarter" idx="11"/>
          </p:nvPr>
        </p:nvSpPr>
        <p:spPr/>
        <p:txBody>
          <a:bodyPr/>
          <a:lstStyle/>
          <a:p>
            <a:r>
              <a:rPr lang="en-US"/>
              <a:t>Predmetni nastavnik: Prof. dr Zoran Radakovic</a:t>
            </a:r>
          </a:p>
        </p:txBody>
      </p:sp>
      <p:sp>
        <p:nvSpPr>
          <p:cNvPr id="7" name="Slide Number Placeholder 6"/>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BA08F9-6892-4C4E-8B7F-982D67402513}" type="datetime1">
              <a:rPr lang="en-US" smtClean="0"/>
              <a:pPr/>
              <a:t>4/20/2020</a:t>
            </a:fld>
            <a:endParaRPr lang="en-US"/>
          </a:p>
        </p:txBody>
      </p:sp>
      <p:sp>
        <p:nvSpPr>
          <p:cNvPr id="5" name="Footer Placeholder 4"/>
          <p:cNvSpPr>
            <a:spLocks noGrp="1"/>
          </p:cNvSpPr>
          <p:nvPr>
            <p:ph type="ftr" sz="quarter" idx="11"/>
          </p:nvPr>
        </p:nvSpPr>
        <p:spPr/>
        <p:txBody>
          <a:bodyPr/>
          <a:lstStyle/>
          <a:p>
            <a:r>
              <a:rPr lang="en-US"/>
              <a:t>Predmetni nastavnik: Prof. dr Zoran Radakovic</a:t>
            </a:r>
          </a:p>
        </p:txBody>
      </p:sp>
      <p:sp>
        <p:nvSpPr>
          <p:cNvPr id="6" name="Slide Number Placeholder 5"/>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B2AD5A-DF4D-48D6-99AA-ECA4F92B3DA2}" type="datetime1">
              <a:rPr lang="en-US" smtClean="0"/>
              <a:pPr/>
              <a:t>4/20/2020</a:t>
            </a:fld>
            <a:endParaRPr lang="en-US"/>
          </a:p>
        </p:txBody>
      </p:sp>
      <p:sp>
        <p:nvSpPr>
          <p:cNvPr id="5" name="Footer Placeholder 4"/>
          <p:cNvSpPr>
            <a:spLocks noGrp="1"/>
          </p:cNvSpPr>
          <p:nvPr>
            <p:ph type="ftr" sz="quarter" idx="11"/>
          </p:nvPr>
        </p:nvSpPr>
        <p:spPr/>
        <p:txBody>
          <a:bodyPr/>
          <a:lstStyle/>
          <a:p>
            <a:r>
              <a:rPr lang="en-US"/>
              <a:t>Predmetni nastavnik: Prof. dr Zoran Radakovic</a:t>
            </a:r>
          </a:p>
        </p:txBody>
      </p:sp>
      <p:sp>
        <p:nvSpPr>
          <p:cNvPr id="6" name="Slide Number Placeholder 5"/>
          <p:cNvSpPr>
            <a:spLocks noGrp="1"/>
          </p:cNvSpPr>
          <p:nvPr>
            <p:ph type="sldNum" sz="quarter" idx="12"/>
          </p:nvPr>
        </p:nvSpPr>
        <p:spPr/>
        <p:txBody>
          <a:bodyPr/>
          <a:lstStyle/>
          <a:p>
            <a:fld id="{EAFCC344-8AC4-47EF-AC02-226400CCF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3558A-3FD8-438C-AA44-B78E6BB2A4E6}" type="datetime1">
              <a:rPr lang="en-US" smtClean="0"/>
              <a:pPr/>
              <a:t>4/20/2020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Predmetni nastavnik: Prof. dr Zoran Radakovic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C344-8AC4-47EF-AC02-226400CCF2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8"/>
          <p:cNvSpPr>
            <a:spLocks noGrp="1"/>
          </p:cNvSpPr>
          <p:nvPr>
            <p:ph type="dt" sz="half" idx="10"/>
          </p:nvPr>
        </p:nvSpPr>
        <p:spPr>
          <a:xfrm>
            <a:off x="457200" y="6356350"/>
            <a:ext cx="2133600" cy="365125"/>
          </a:xfrm>
        </p:spPr>
        <p:txBody>
          <a:bodyPr/>
          <a:lstStyle/>
          <a:p>
            <a:fld id="{37B07A95-B020-4EDE-B5A8-A057280C8D3B}"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13" name="Slide Number Placeholder 9"/>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a:t>
            </a:fld>
            <a:endParaRPr lang="en-US" dirty="0">
              <a:latin typeface="Times New Roman" pitchFamily="18" charset="0"/>
              <a:cs typeface="Times New Roman" pitchFamily="18" charset="0"/>
            </a:endParaRPr>
          </a:p>
        </p:txBody>
      </p:sp>
      <p:sp>
        <p:nvSpPr>
          <p:cNvPr id="14" name="Footer Placeholder 10"/>
          <p:cNvSpPr>
            <a:spLocks noGrp="1"/>
          </p:cNvSpPr>
          <p:nvPr>
            <p:ph type="ftr" sz="quarter" idx="11"/>
          </p:nvPr>
        </p:nvSpPr>
        <p:spPr>
          <a:xfrm>
            <a:off x="3124200" y="6356350"/>
            <a:ext cx="3505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8" name="Rectangle 4"/>
          <p:cNvSpPr>
            <a:spLocks noChangeArrowheads="1"/>
          </p:cNvSpPr>
          <p:nvPr/>
        </p:nvSpPr>
        <p:spPr bwMode="auto">
          <a:xfrm>
            <a:off x="152400" y="76200"/>
            <a:ext cx="8915400" cy="738664"/>
          </a:xfrm>
          <a:prstGeom prst="rect">
            <a:avLst/>
          </a:prstGeom>
          <a:noFill/>
          <a:ln w="9525">
            <a:noFill/>
            <a:miter lim="800000"/>
            <a:headEnd/>
            <a:tailEnd/>
          </a:ln>
          <a:effectLst/>
        </p:spPr>
        <p:txBody>
          <a:bodyPr>
            <a:spAutoFit/>
          </a:bodyPr>
          <a:lstStyle/>
          <a:p>
            <a:pPr algn="l"/>
            <a:r>
              <a:rPr lang="sr-Latn-CS" sz="1400" dirty="0">
                <a:latin typeface="Times New Roman" pitchFamily="18" charset="0"/>
              </a:rPr>
              <a:t>Univerzitet u Beogradu</a:t>
            </a:r>
            <a:r>
              <a:rPr lang="sr-Cyrl-CS" sz="1400" dirty="0">
                <a:latin typeface="Times New Roman" pitchFamily="18" charset="0"/>
              </a:rPr>
              <a:t>, </a:t>
            </a:r>
            <a:r>
              <a:rPr lang="sr-Latn-CS" sz="1400" dirty="0">
                <a:latin typeface="Times New Roman" pitchFamily="18" charset="0"/>
              </a:rPr>
              <a:t>Elektrotehnički fakultet</a:t>
            </a:r>
            <a:r>
              <a:rPr lang="sr-Cyrl-CS" sz="1400" dirty="0">
                <a:latin typeface="Times New Roman" pitchFamily="18" charset="0"/>
              </a:rPr>
              <a:t>, </a:t>
            </a:r>
            <a:r>
              <a:rPr lang="sr-Latn-CS" sz="1400" dirty="0">
                <a:latin typeface="Times New Roman" pitchFamily="18" charset="0"/>
              </a:rPr>
              <a:t>Katedra za energetske pretvarače i pogone</a:t>
            </a:r>
            <a:r>
              <a:rPr lang="sr-Cyrl-CS" sz="1400" dirty="0">
                <a:latin typeface="Times New Roman" pitchFamily="18" charset="0"/>
              </a:rPr>
              <a:t>, </a:t>
            </a:r>
            <a:endParaRPr lang="sr-Latn-RS" sz="1400" dirty="0">
              <a:latin typeface="Times New Roman" pitchFamily="18" charset="0"/>
            </a:endParaRPr>
          </a:p>
          <a:p>
            <a:pPr algn="l"/>
            <a:r>
              <a:rPr lang="sr-Latn-CS" sz="1400" dirty="0">
                <a:latin typeface="Times New Roman" pitchFamily="18" charset="0"/>
              </a:rPr>
              <a:t>Prof.</a:t>
            </a:r>
            <a:r>
              <a:rPr lang="sr-Cyrl-CS" sz="1400" dirty="0">
                <a:latin typeface="Times New Roman" pitchFamily="18" charset="0"/>
              </a:rPr>
              <a:t> </a:t>
            </a:r>
            <a:r>
              <a:rPr lang="sr-Latn-CS" sz="1400" dirty="0">
                <a:latin typeface="Times New Roman" pitchFamily="18" charset="0"/>
              </a:rPr>
              <a:t>Dr Zoran </a:t>
            </a:r>
            <a:r>
              <a:rPr lang="sr-Latn-CS" sz="1400" dirty="0" err="1">
                <a:latin typeface="Times New Roman" pitchFamily="18" charset="0"/>
              </a:rPr>
              <a:t>Radakovic</a:t>
            </a:r>
            <a:endParaRPr lang="sr-Latn-CS" sz="1400" dirty="0">
              <a:latin typeface="Times New Roman" pitchFamily="18" charset="0"/>
            </a:endParaRPr>
          </a:p>
          <a:p>
            <a:pPr algn="l"/>
            <a:r>
              <a:rPr lang="sr-Latn-CS" sz="1400" dirty="0">
                <a:latin typeface="Times New Roman" pitchFamily="18" charset="0"/>
              </a:rPr>
              <a:t>Kontakt</a:t>
            </a:r>
            <a:r>
              <a:rPr lang="sr-Cyrl-CS" sz="1400" dirty="0">
                <a:latin typeface="Times New Roman" pitchFamily="18" charset="0"/>
              </a:rPr>
              <a:t>: </a:t>
            </a:r>
            <a:r>
              <a:rPr lang="en-US" sz="1400" dirty="0" err="1">
                <a:latin typeface="Times New Roman" pitchFamily="18" charset="0"/>
              </a:rPr>
              <a:t>radakovic@etf</a:t>
            </a:r>
            <a:r>
              <a:rPr lang="en-US" sz="1400" dirty="0">
                <a:latin typeface="Times New Roman" pitchFamily="18" charset="0"/>
              </a:rPr>
              <a:t>.</a:t>
            </a:r>
            <a:r>
              <a:rPr lang="sr-Latn-CS" sz="1400" dirty="0" err="1">
                <a:latin typeface="Times New Roman" pitchFamily="18" charset="0"/>
              </a:rPr>
              <a:t>rs</a:t>
            </a:r>
            <a:endParaRPr lang="en-US" sz="1400" dirty="0">
              <a:latin typeface="Times New Roman" pitchFamily="18" charset="0"/>
            </a:endParaRPr>
          </a:p>
        </p:txBody>
      </p:sp>
      <p:sp>
        <p:nvSpPr>
          <p:cNvPr id="19" name="Text Box 6"/>
          <p:cNvSpPr txBox="1">
            <a:spLocks noChangeArrowheads="1"/>
          </p:cNvSpPr>
          <p:nvPr/>
        </p:nvSpPr>
        <p:spPr bwMode="auto">
          <a:xfrm>
            <a:off x="152400" y="772180"/>
            <a:ext cx="3203056" cy="523220"/>
          </a:xfrm>
          <a:prstGeom prst="rect">
            <a:avLst/>
          </a:prstGeom>
          <a:noFill/>
          <a:ln w="9525" algn="ctr">
            <a:noFill/>
            <a:miter lim="800000"/>
            <a:headEnd/>
            <a:tailEnd/>
          </a:ln>
          <a:effectLst/>
        </p:spPr>
        <p:txBody>
          <a:bodyPr wrap="none">
            <a:spAutoFit/>
          </a:bodyPr>
          <a:lstStyle/>
          <a:p>
            <a:r>
              <a:rPr lang="sr-Latn-CS" sz="1400" dirty="0">
                <a:latin typeface="Times New Roman" pitchFamily="18" charset="0"/>
              </a:rPr>
              <a:t>Predmet: Specijalne električne instalacije </a:t>
            </a:r>
          </a:p>
          <a:p>
            <a:r>
              <a:rPr lang="sr-Latn-CS" sz="1400" dirty="0">
                <a:latin typeface="Times New Roman" pitchFamily="18" charset="0"/>
              </a:rPr>
              <a:t>(izborni predmet na Energetskom odseku)</a:t>
            </a:r>
          </a:p>
        </p:txBody>
      </p:sp>
      <p:sp>
        <p:nvSpPr>
          <p:cNvPr id="25" name="Rectangle 2"/>
          <p:cNvSpPr>
            <a:spLocks noGrp="1" noChangeArrowheads="1"/>
          </p:cNvSpPr>
          <p:nvPr>
            <p:ph type="ctrTitle"/>
          </p:nvPr>
        </p:nvSpPr>
        <p:spPr>
          <a:xfrm>
            <a:off x="685800" y="1676400"/>
            <a:ext cx="7772400" cy="1603375"/>
          </a:xfrm>
          <a:solidFill>
            <a:srgbClr val="FFFF99"/>
          </a:solidFill>
          <a:ln>
            <a:solidFill>
              <a:srgbClr val="99CC00"/>
            </a:solidFill>
          </a:ln>
        </p:spPr>
        <p:txBody>
          <a:bodyPr/>
          <a:lstStyle/>
          <a:p>
            <a:r>
              <a:rPr lang="sr-Latn-CS" sz="3600" b="1">
                <a:latin typeface="Times New Roman" pitchFamily="18" charset="0"/>
              </a:rPr>
              <a:t>Zaštita od statičkog elektriciteta i </a:t>
            </a:r>
            <a:br>
              <a:rPr lang="sr-Latn-CS" sz="3600" b="1">
                <a:latin typeface="Times New Roman" pitchFamily="18" charset="0"/>
              </a:rPr>
            </a:br>
            <a:r>
              <a:rPr lang="sr-Latn-CS" sz="3600" b="1">
                <a:latin typeface="Times New Roman" pitchFamily="18" charset="0"/>
              </a:rPr>
              <a:t>zaštita od korozije</a:t>
            </a:r>
            <a:endParaRPr lang="sr-Latn-CS" sz="3600">
              <a:latin typeface="Times New Roman" pitchFamily="18" charset="0"/>
            </a:endParaRPr>
          </a:p>
        </p:txBody>
      </p:sp>
      <p:sp>
        <p:nvSpPr>
          <p:cNvPr id="26" name="Rectangle 3"/>
          <p:cNvSpPr>
            <a:spLocks noGrp="1" noChangeArrowheads="1"/>
          </p:cNvSpPr>
          <p:nvPr>
            <p:ph type="subTitle" idx="1"/>
          </p:nvPr>
        </p:nvSpPr>
        <p:spPr>
          <a:xfrm>
            <a:off x="2590800" y="5334000"/>
            <a:ext cx="3962400" cy="533400"/>
          </a:xfrm>
        </p:spPr>
        <p:txBody>
          <a:bodyPr/>
          <a:lstStyle/>
          <a:p>
            <a:r>
              <a:rPr lang="sr-Latn-CS" sz="2000" dirty="0">
                <a:latin typeface="Times New Roman" pitchFamily="18" charset="0"/>
              </a:rPr>
              <a:t>Školska </a:t>
            </a:r>
            <a:r>
              <a:rPr lang="sr-Latn-CS" sz="2000" dirty="0" smtClean="0">
                <a:latin typeface="Times New Roman" pitchFamily="18" charset="0"/>
              </a:rPr>
              <a:t>201</a:t>
            </a:r>
            <a:r>
              <a:rPr lang="en-US" sz="2000" dirty="0" smtClean="0">
                <a:latin typeface="Times New Roman" pitchFamily="18" charset="0"/>
              </a:rPr>
              <a:t>9</a:t>
            </a:r>
            <a:r>
              <a:rPr lang="sr-Latn-CS" sz="2000" dirty="0" smtClean="0">
                <a:latin typeface="Times New Roman" pitchFamily="18" charset="0"/>
              </a:rPr>
              <a:t> </a:t>
            </a:r>
            <a:r>
              <a:rPr lang="sr-Latn-CS" sz="2000" dirty="0">
                <a:latin typeface="Times New Roman" pitchFamily="18" charset="0"/>
              </a:rPr>
              <a:t>/ </a:t>
            </a:r>
            <a:r>
              <a:rPr lang="sr-Latn-CS" sz="2000" dirty="0" smtClean="0">
                <a:latin typeface="Times New Roman" pitchFamily="18" charset="0"/>
              </a:rPr>
              <a:t>20</a:t>
            </a:r>
            <a:r>
              <a:rPr lang="en-US" sz="2000" smtClean="0">
                <a:latin typeface="Times New Roman" pitchFamily="18" charset="0"/>
              </a:rPr>
              <a:t>20</a:t>
            </a:r>
            <a:r>
              <a:rPr lang="sr-Latn-CS" sz="2000" smtClean="0">
                <a:latin typeface="Times New Roman" pitchFamily="18" charset="0"/>
              </a:rPr>
              <a:t> </a:t>
            </a:r>
            <a:r>
              <a:rPr lang="sr-Latn-CS" sz="2000" dirty="0">
                <a:latin typeface="Times New Roman" pitchFamily="18" charset="0"/>
              </a:rPr>
              <a:t>godina</a:t>
            </a:r>
            <a:endParaRPr lang="en-US" sz="2000" dirty="0">
              <a:latin typeface="Times New Roman" pitchFamily="18" charset="0"/>
            </a:endParaRPr>
          </a:p>
        </p:txBody>
      </p:sp>
      <p:sp>
        <p:nvSpPr>
          <p:cNvPr id="27" name="Rectangle 9"/>
          <p:cNvSpPr>
            <a:spLocks noChangeArrowheads="1"/>
          </p:cNvSpPr>
          <p:nvPr/>
        </p:nvSpPr>
        <p:spPr bwMode="auto">
          <a:xfrm>
            <a:off x="381000" y="5334000"/>
            <a:ext cx="2133600" cy="384175"/>
          </a:xfrm>
          <a:prstGeom prst="rect">
            <a:avLst/>
          </a:prstGeom>
          <a:solidFill>
            <a:srgbClr val="CCFFCC"/>
          </a:solidFill>
          <a:ln w="9525">
            <a:solidFill>
              <a:srgbClr val="99CC00"/>
            </a:solidFill>
            <a:miter lim="800000"/>
            <a:headEnd/>
            <a:tailEnd/>
          </a:ln>
          <a:effectLst/>
        </p:spPr>
        <p:txBody>
          <a:bodyPr anchor="ctr"/>
          <a:lstStyle/>
          <a:p>
            <a:pPr algn="ctr"/>
            <a:r>
              <a:rPr lang="sr-Latn-CS" sz="1600">
                <a:latin typeface="Times New Roman" pitchFamily="18" charset="0"/>
              </a:rPr>
              <a:t>Poglavlje 6 / Deo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4"/>
          <p:cNvSpPr>
            <a:spLocks noGrp="1"/>
          </p:cNvSpPr>
          <p:nvPr>
            <p:ph type="dt" sz="half" idx="10"/>
          </p:nvPr>
        </p:nvSpPr>
        <p:spPr>
          <a:xfrm>
            <a:off x="457200" y="6356350"/>
            <a:ext cx="2133600" cy="365125"/>
          </a:xfrm>
        </p:spPr>
        <p:txBody>
          <a:bodyPr/>
          <a:lstStyle/>
          <a:p>
            <a:fld id="{D45CE028-C7CD-476D-8E58-957440EF7E96}"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10"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2</a:t>
            </a:fld>
            <a:endParaRPr lang="en-US" dirty="0">
              <a:latin typeface="Times New Roman" pitchFamily="18" charset="0"/>
              <a:cs typeface="Times New Roman" pitchFamily="18" charset="0"/>
            </a:endParaRPr>
          </a:p>
        </p:txBody>
      </p:sp>
      <p:sp>
        <p:nvSpPr>
          <p:cNvPr id="11"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3" name="Rectangle 47"/>
          <p:cNvSpPr>
            <a:spLocks noChangeArrowheads="1"/>
          </p:cNvSpPr>
          <p:nvPr/>
        </p:nvSpPr>
        <p:spPr bwMode="auto">
          <a:xfrm>
            <a:off x="76200" y="1190625"/>
            <a:ext cx="8915400" cy="1044575"/>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Pri kretanju tela, odnosno trenju između dva tela, dolazi do prelaska elektriciteta i nagomilavanja elektriciteta suprotnog znaka na njima. Taj elektricitet može dovesti do pojave pražnjenja u okolni prostor, što može izazvati ozbiljne negativne posledice.</a:t>
            </a:r>
          </a:p>
        </p:txBody>
      </p:sp>
      <p:sp>
        <p:nvSpPr>
          <p:cNvPr id="14" name="Text Box 48"/>
          <p:cNvSpPr txBox="1">
            <a:spLocks noChangeArrowheads="1"/>
          </p:cNvSpPr>
          <p:nvPr/>
        </p:nvSpPr>
        <p:spPr bwMode="auto">
          <a:xfrm>
            <a:off x="152400" y="76200"/>
            <a:ext cx="3200400" cy="449263"/>
          </a:xfrm>
          <a:prstGeom prst="rect">
            <a:avLst/>
          </a:prstGeom>
          <a:solidFill>
            <a:srgbClr val="FFFF99"/>
          </a:solidFill>
          <a:ln w="9525" algn="ctr">
            <a:noFill/>
            <a:miter lim="800000"/>
            <a:headEnd/>
            <a:tailEnd/>
          </a:ln>
          <a:effectLst/>
        </p:spPr>
        <p:txBody>
          <a:bodyPr>
            <a:spAutoFit/>
          </a:bodyPr>
          <a:lstStyle/>
          <a:p>
            <a:pPr>
              <a:lnSpc>
                <a:spcPct val="130000"/>
              </a:lnSpc>
            </a:pPr>
            <a:r>
              <a:rPr lang="sr-Latn-CS">
                <a:latin typeface="Times New Roman" pitchFamily="18" charset="0"/>
              </a:rPr>
              <a:t>Zaštita od statičkog elektriciteta</a:t>
            </a:r>
          </a:p>
        </p:txBody>
      </p:sp>
      <p:sp>
        <p:nvSpPr>
          <p:cNvPr id="15" name="Rectangle 53"/>
          <p:cNvSpPr>
            <a:spLocks noChangeArrowheads="1"/>
          </p:cNvSpPr>
          <p:nvPr/>
        </p:nvSpPr>
        <p:spPr bwMode="auto">
          <a:xfrm>
            <a:off x="76200" y="2476252"/>
            <a:ext cx="8915400" cy="1692771"/>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Do generisanja statičkog elektriciteta dolazi pri kretanju kod:</a:t>
            </a:r>
          </a:p>
          <a:p>
            <a:pPr>
              <a:lnSpc>
                <a:spcPct val="130000"/>
              </a:lnSpc>
              <a:buFontTx/>
              <a:buChar char="-"/>
            </a:pPr>
            <a:r>
              <a:rPr lang="sr-Latn-CS" sz="1600" dirty="0">
                <a:latin typeface="Times New Roman" pitchFamily="18" charset="0"/>
              </a:rPr>
              <a:t> Predmeta sačinjenih od </a:t>
            </a:r>
            <a:r>
              <a:rPr lang="sr-Latn-CS" sz="1600" dirty="0" err="1">
                <a:latin typeface="Times New Roman" pitchFamily="18" charset="0"/>
              </a:rPr>
              <a:t>elektroizolacionih</a:t>
            </a:r>
            <a:r>
              <a:rPr lang="sr-Latn-CS" sz="1600" dirty="0">
                <a:latin typeface="Times New Roman" pitchFamily="18" charset="0"/>
              </a:rPr>
              <a:t> materijala</a:t>
            </a:r>
          </a:p>
          <a:p>
            <a:pPr>
              <a:lnSpc>
                <a:spcPct val="130000"/>
              </a:lnSpc>
              <a:buFontTx/>
              <a:buChar char="-"/>
            </a:pPr>
            <a:r>
              <a:rPr lang="sr-Latn-CS" sz="1600" dirty="0">
                <a:latin typeface="Times New Roman" pitchFamily="18" charset="0"/>
              </a:rPr>
              <a:t> Čovečijeg tela</a:t>
            </a:r>
          </a:p>
          <a:p>
            <a:pPr>
              <a:lnSpc>
                <a:spcPct val="130000"/>
              </a:lnSpc>
              <a:buFontTx/>
              <a:buChar char="-"/>
            </a:pPr>
            <a:r>
              <a:rPr lang="sr-Latn-CS" sz="1600" dirty="0">
                <a:latin typeface="Times New Roman" pitchFamily="18" charset="0"/>
              </a:rPr>
              <a:t> Tečnosti koje se transportuju kroz cevovode</a:t>
            </a:r>
          </a:p>
          <a:p>
            <a:pPr>
              <a:lnSpc>
                <a:spcPct val="130000"/>
              </a:lnSpc>
              <a:buFontTx/>
              <a:buChar char="-"/>
            </a:pPr>
            <a:r>
              <a:rPr lang="sr-Latn-CS" sz="1600" dirty="0">
                <a:latin typeface="Times New Roman" pitchFamily="18" charset="0"/>
              </a:rPr>
              <a:t> </a:t>
            </a:r>
            <a:r>
              <a:rPr lang="sr-Latn-CS" sz="1600" dirty="0" err="1">
                <a:latin typeface="Times New Roman" pitchFamily="18" charset="0"/>
              </a:rPr>
              <a:t>Raspršivanja</a:t>
            </a:r>
            <a:r>
              <a:rPr lang="sr-Latn-CS" sz="1600" dirty="0">
                <a:latin typeface="Times New Roman" pitchFamily="18" charset="0"/>
              </a:rPr>
              <a:t> tečnosti</a:t>
            </a:r>
          </a:p>
        </p:txBody>
      </p:sp>
      <p:sp>
        <p:nvSpPr>
          <p:cNvPr id="16" name="Rectangle 54"/>
          <p:cNvSpPr>
            <a:spLocks noChangeArrowheads="1"/>
          </p:cNvSpPr>
          <p:nvPr/>
        </p:nvSpPr>
        <p:spPr bwMode="auto">
          <a:xfrm>
            <a:off x="76200" y="4556675"/>
            <a:ext cx="9067800" cy="700576"/>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Količina elektriciteta koja će se zadržati na telu i posledični napon prema zemlji zavise od intenziteta stvaranja statičkog elektriciteta, kao i od električnog otpora između tela i zemlje (rastu sa porastom otpora).</a:t>
            </a:r>
          </a:p>
        </p:txBody>
      </p:sp>
      <p:sp>
        <p:nvSpPr>
          <p:cNvPr id="17" name="Rectangle 56"/>
          <p:cNvSpPr>
            <a:spLocks noChangeArrowheads="1"/>
          </p:cNvSpPr>
          <p:nvPr/>
        </p:nvSpPr>
        <p:spPr bwMode="auto">
          <a:xfrm>
            <a:off x="76200" y="5381625"/>
            <a:ext cx="8915400" cy="409575"/>
          </a:xfrm>
          <a:prstGeom prst="rect">
            <a:avLst/>
          </a:prstGeom>
          <a:noFill/>
          <a:ln w="9525" algn="ctr">
            <a:noFill/>
            <a:miter lim="800000"/>
            <a:headEnd/>
            <a:tailEnd/>
          </a:ln>
          <a:effectLst/>
        </p:spPr>
        <p:txBody>
          <a:bodyPr anchor="ctr">
            <a:spAutoFit/>
          </a:bodyPr>
          <a:lstStyle/>
          <a:p>
            <a:pPr>
              <a:lnSpc>
                <a:spcPct val="130000"/>
              </a:lnSpc>
            </a:pPr>
            <a:r>
              <a:rPr lang="sr-Latn-CS" sz="1600">
                <a:latin typeface="Times New Roman" pitchFamily="18" charset="0"/>
              </a:rPr>
              <a:t>Opasne su, dakle, situacije velikog generisanja statičkog elektriciteta i velikog otpora između tela i zemlje.</a:t>
            </a:r>
          </a:p>
        </p:txBody>
      </p:sp>
      <p:sp>
        <p:nvSpPr>
          <p:cNvPr id="19" name="Rectangle 58"/>
          <p:cNvSpPr>
            <a:spLocks noChangeArrowheads="1"/>
          </p:cNvSpPr>
          <p:nvPr/>
        </p:nvSpPr>
        <p:spPr bwMode="auto">
          <a:xfrm>
            <a:off x="76200" y="685800"/>
            <a:ext cx="8763000" cy="409575"/>
          </a:xfrm>
          <a:prstGeom prst="rect">
            <a:avLst/>
          </a:prstGeom>
          <a:noFill/>
          <a:ln w="9525" algn="ctr">
            <a:noFill/>
            <a:miter lim="800000"/>
            <a:headEnd/>
            <a:tailEnd/>
          </a:ln>
          <a:effectLst/>
        </p:spPr>
        <p:txBody>
          <a:bodyPr anchor="ctr">
            <a:spAutoFit/>
          </a:bodyPr>
          <a:lstStyle/>
          <a:p>
            <a:pPr>
              <a:lnSpc>
                <a:spcPct val="130000"/>
              </a:lnSpc>
            </a:pPr>
            <a:r>
              <a:rPr lang="sr-Latn-CS" sz="1600">
                <a:solidFill>
                  <a:srgbClr val="FF9966"/>
                </a:solidFill>
                <a:latin typeface="Times New Roman" pitchFamily="18" charset="0"/>
              </a:rPr>
              <a:t>Generisanje i opasnost od statičkog elektriciteta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7"/>
          <p:cNvSpPr>
            <a:spLocks noChangeArrowheads="1"/>
          </p:cNvSpPr>
          <p:nvPr/>
        </p:nvSpPr>
        <p:spPr bwMode="auto">
          <a:xfrm>
            <a:off x="76200" y="1357568"/>
            <a:ext cx="8915400" cy="380489"/>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Opasnost od proboja raste u prisustvu šiljka, usled velikog lokalnog polja u okolini šiljka.</a:t>
            </a:r>
          </a:p>
        </p:txBody>
      </p:sp>
      <p:sp>
        <p:nvSpPr>
          <p:cNvPr id="3" name="Rectangle 57"/>
          <p:cNvSpPr>
            <a:spLocks noChangeArrowheads="1"/>
          </p:cNvSpPr>
          <p:nvPr/>
        </p:nvSpPr>
        <p:spPr bwMode="auto">
          <a:xfrm>
            <a:off x="76200" y="276913"/>
            <a:ext cx="8915400" cy="732508"/>
          </a:xfrm>
          <a:prstGeom prst="rect">
            <a:avLst/>
          </a:prstGeom>
          <a:noFill/>
          <a:ln w="9525" algn="ctr">
            <a:noFill/>
            <a:miter lim="800000"/>
            <a:headEnd/>
            <a:tailEnd/>
          </a:ln>
          <a:effectLst/>
        </p:spPr>
        <p:txBody>
          <a:bodyPr wrap="square" anchor="ctr">
            <a:spAutoFit/>
          </a:bodyPr>
          <a:lstStyle/>
          <a:p>
            <a:pPr>
              <a:lnSpc>
                <a:spcPct val="130000"/>
              </a:lnSpc>
            </a:pPr>
            <a:r>
              <a:rPr lang="sr-Latn-RS" sz="1600" dirty="0">
                <a:latin typeface="Times New Roman" pitchFamily="18" charset="0"/>
              </a:rPr>
              <a:t>Statički elektricitet može da dovede do posledica ukoliko dođe do proboja kroz vazduh, odnosno pražnjenja nagomilane električne energije</a:t>
            </a:r>
            <a:r>
              <a:rPr lang="sr-Latn-CS" sz="1600" dirty="0">
                <a:latin typeface="Times New Roman" pitchFamily="18" charset="0"/>
              </a:rPr>
              <a:t>.</a:t>
            </a:r>
          </a:p>
        </p:txBody>
      </p:sp>
      <p:sp>
        <p:nvSpPr>
          <p:cNvPr id="4" name="Rectangle 298"/>
          <p:cNvSpPr>
            <a:spLocks noChangeArrowheads="1"/>
          </p:cNvSpPr>
          <p:nvPr/>
        </p:nvSpPr>
        <p:spPr bwMode="auto">
          <a:xfrm>
            <a:off x="76200" y="2362200"/>
            <a:ext cx="8915400" cy="727075"/>
          </a:xfrm>
          <a:prstGeom prst="rect">
            <a:avLst/>
          </a:prstGeom>
          <a:noFill/>
          <a:ln w="9525" algn="ctr">
            <a:noFill/>
            <a:miter lim="800000"/>
            <a:headEnd/>
            <a:tailEnd/>
          </a:ln>
          <a:effectLst/>
        </p:spPr>
        <p:txBody>
          <a:bodyPr anchor="ctr">
            <a:spAutoFit/>
          </a:bodyPr>
          <a:lstStyle/>
          <a:p>
            <a:pPr>
              <a:lnSpc>
                <a:spcPct val="130000"/>
              </a:lnSpc>
            </a:pPr>
            <a:r>
              <a:rPr lang="sr-Latn-CS" sz="1600">
                <a:latin typeface="Times New Roman" pitchFamily="18" charset="0"/>
              </a:rPr>
              <a:t>Proces generisanja statičkog elektriciteta zavisi od vrste materijala između kojih postoji trenje, brzine kretanja, vlažnosti vazduha, hrapavosti površi itd.</a:t>
            </a:r>
          </a:p>
        </p:txBody>
      </p:sp>
      <p:pic>
        <p:nvPicPr>
          <p:cNvPr id="5" name="Picture 4"/>
          <p:cNvPicPr>
            <a:picLocks noChangeAspect="1" noChangeArrowheads="1"/>
          </p:cNvPicPr>
          <p:nvPr/>
        </p:nvPicPr>
        <p:blipFill>
          <a:blip r:embed="rId2" cstate="print"/>
          <a:srcRect/>
          <a:stretch>
            <a:fillRect/>
          </a:stretch>
        </p:blipFill>
        <p:spPr bwMode="auto">
          <a:xfrm>
            <a:off x="152400" y="3200400"/>
            <a:ext cx="2066925" cy="2162175"/>
          </a:xfrm>
          <a:prstGeom prst="rect">
            <a:avLst/>
          </a:prstGeom>
          <a:noFill/>
          <a:ln w="9525">
            <a:noFill/>
            <a:miter lim="800000"/>
            <a:headEnd/>
            <a:tailEnd/>
          </a:ln>
        </p:spPr>
      </p:pic>
      <p:sp>
        <p:nvSpPr>
          <p:cNvPr id="6" name="Rectangle 300"/>
          <p:cNvSpPr>
            <a:spLocks noChangeArrowheads="1"/>
          </p:cNvSpPr>
          <p:nvPr/>
        </p:nvSpPr>
        <p:spPr bwMode="auto">
          <a:xfrm>
            <a:off x="76200" y="5410200"/>
            <a:ext cx="8915400" cy="727075"/>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Ukoliko napon poraste preko vrednosti koja na nekom mestu može da dovde do proboja </a:t>
            </a:r>
            <a:r>
              <a:rPr lang="sr-Latn-CS" sz="1600" i="1" dirty="0">
                <a:latin typeface="Times New Roman" pitchFamily="18" charset="0"/>
              </a:rPr>
              <a:t>(U),</a:t>
            </a:r>
            <a:r>
              <a:rPr lang="sr-Latn-CS" sz="1600" dirty="0">
                <a:latin typeface="Times New Roman" pitchFamily="18" charset="0"/>
              </a:rPr>
              <a:t> dolazi do pražnjenja energije akumulisane u telu kapaciteta </a:t>
            </a:r>
            <a:r>
              <a:rPr lang="sr-Latn-CS" sz="1600" i="1" dirty="0">
                <a:latin typeface="Times New Roman" pitchFamily="18" charset="0"/>
              </a:rPr>
              <a:t>C</a:t>
            </a:r>
            <a:r>
              <a:rPr lang="sr-Latn-CS" sz="1600" dirty="0">
                <a:latin typeface="Times New Roman" pitchFamily="18" charset="0"/>
              </a:rPr>
              <a:t> (ona iznosi ½ </a:t>
            </a:r>
            <a:r>
              <a:rPr lang="sr-Latn-CS" sz="1600" i="1" dirty="0">
                <a:latin typeface="Times New Roman" pitchFamily="18" charset="0"/>
              </a:rPr>
              <a:t>C U</a:t>
            </a:r>
            <a:r>
              <a:rPr lang="sr-Latn-CS" sz="1600" baseline="30000" dirty="0">
                <a:latin typeface="Times New Roman" pitchFamily="18" charset="0"/>
              </a:rPr>
              <a:t>2</a:t>
            </a:r>
            <a:r>
              <a:rPr lang="sr-Latn-CS" sz="1600" dirty="0">
                <a:latin typeface="Times New Roman" pitchFamily="18" charset="0"/>
              </a:rPr>
              <a:t>).</a:t>
            </a:r>
          </a:p>
        </p:txBody>
      </p:sp>
      <p:sp>
        <p:nvSpPr>
          <p:cNvPr id="7" name="Date Placeholder 6">
            <a:extLst>
              <a:ext uri="{FF2B5EF4-FFF2-40B4-BE49-F238E27FC236}">
                <a16:creationId xmlns:a16="http://schemas.microsoft.com/office/drawing/2014/main" xmlns="" id="{91C03FAD-23D3-49F7-BCAC-0EB791F8BD9C}"/>
              </a:ext>
            </a:extLst>
          </p:cNvPr>
          <p:cNvSpPr>
            <a:spLocks noGrp="1"/>
          </p:cNvSpPr>
          <p:nvPr>
            <p:ph type="dt" sz="half" idx="10"/>
          </p:nvPr>
        </p:nvSpPr>
        <p:spPr/>
        <p:txBody>
          <a:bodyPr/>
          <a:lstStyle/>
          <a:p>
            <a:fld id="{3BD2D564-7A86-4172-AC1D-8A703FEF44DF}" type="datetime1">
              <a:rPr lang="en-US" smtClean="0"/>
              <a:pPr/>
              <a:t>4/20/2020</a:t>
            </a:fld>
            <a:endParaRPr lang="en-US"/>
          </a:p>
        </p:txBody>
      </p:sp>
      <p:sp>
        <p:nvSpPr>
          <p:cNvPr id="8" name="Footer Placeholder 7">
            <a:extLst>
              <a:ext uri="{FF2B5EF4-FFF2-40B4-BE49-F238E27FC236}">
                <a16:creationId xmlns:a16="http://schemas.microsoft.com/office/drawing/2014/main" xmlns="" id="{1ABC0E55-8776-4A88-B713-114A1D0AD674}"/>
              </a:ext>
            </a:extLst>
          </p:cNvPr>
          <p:cNvSpPr>
            <a:spLocks noGrp="1"/>
          </p:cNvSpPr>
          <p:nvPr>
            <p:ph type="ftr" sz="quarter" idx="11"/>
          </p:nvPr>
        </p:nvSpPr>
        <p:spPr/>
        <p:txBody>
          <a:bodyPr/>
          <a:lstStyle/>
          <a:p>
            <a:r>
              <a:rPr lang="en-US"/>
              <a:t>Predmetni nastavnik: Prof. dr Zoran Radakovic</a:t>
            </a:r>
          </a:p>
        </p:txBody>
      </p:sp>
      <p:sp>
        <p:nvSpPr>
          <p:cNvPr id="9" name="Slide Number Placeholder 8">
            <a:extLst>
              <a:ext uri="{FF2B5EF4-FFF2-40B4-BE49-F238E27FC236}">
                <a16:creationId xmlns:a16="http://schemas.microsoft.com/office/drawing/2014/main" xmlns="" id="{EDB7AB71-390C-48E6-88D1-4A985F8F26EF}"/>
              </a:ext>
            </a:extLst>
          </p:cNvPr>
          <p:cNvSpPr>
            <a:spLocks noGrp="1"/>
          </p:cNvSpPr>
          <p:nvPr>
            <p:ph type="sldNum" sz="quarter" idx="12"/>
          </p:nvPr>
        </p:nvSpPr>
        <p:spPr/>
        <p:txBody>
          <a:bodyPr/>
          <a:lstStyle/>
          <a:p>
            <a:fld id="{EAFCC344-8AC4-47EF-AC02-226400CCF24D}"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4"/>
          <p:cNvSpPr>
            <a:spLocks noGrp="1"/>
          </p:cNvSpPr>
          <p:nvPr>
            <p:ph type="dt" sz="half" idx="10"/>
          </p:nvPr>
        </p:nvSpPr>
        <p:spPr>
          <a:xfrm>
            <a:off x="457200" y="6356350"/>
            <a:ext cx="2133600" cy="365125"/>
          </a:xfrm>
        </p:spPr>
        <p:txBody>
          <a:bodyPr/>
          <a:lstStyle/>
          <a:p>
            <a:fld id="{E983A1D4-9DD8-4FBB-B8BB-85895A112ACB}"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10"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4</a:t>
            </a:fld>
            <a:endParaRPr lang="en-US" dirty="0">
              <a:latin typeface="Times New Roman" pitchFamily="18" charset="0"/>
              <a:cs typeface="Times New Roman" pitchFamily="18" charset="0"/>
            </a:endParaRPr>
          </a:p>
        </p:txBody>
      </p:sp>
      <p:sp>
        <p:nvSpPr>
          <p:cNvPr id="11"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5" name="Rectangle 301"/>
          <p:cNvSpPr>
            <a:spLocks noChangeArrowheads="1"/>
          </p:cNvSpPr>
          <p:nvPr/>
        </p:nvSpPr>
        <p:spPr bwMode="auto">
          <a:xfrm>
            <a:off x="76200" y="76200"/>
            <a:ext cx="8915400" cy="1679575"/>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Ovo pražnjenje može da izazove sledeće nezgode:</a:t>
            </a:r>
          </a:p>
          <a:p>
            <a:pPr>
              <a:lnSpc>
                <a:spcPct val="130000"/>
              </a:lnSpc>
            </a:pPr>
            <a:r>
              <a:rPr lang="sr-Latn-CS" sz="1600" dirty="0">
                <a:latin typeface="Times New Roman" pitchFamily="18" charset="0"/>
              </a:rPr>
              <a:t>- može da izazove požar, ili eksploziju u ugroženim prostorima,</a:t>
            </a:r>
          </a:p>
          <a:p>
            <a:pPr>
              <a:lnSpc>
                <a:spcPct val="130000"/>
              </a:lnSpc>
            </a:pPr>
            <a:r>
              <a:rPr lang="sr-Latn-CS" sz="1600" dirty="0">
                <a:latin typeface="Times New Roman" pitchFamily="18" charset="0"/>
              </a:rPr>
              <a:t>- može da ošteti delove elektronskih kola,</a:t>
            </a:r>
          </a:p>
          <a:p>
            <a:pPr>
              <a:lnSpc>
                <a:spcPct val="130000"/>
              </a:lnSpc>
            </a:pPr>
            <a:r>
              <a:rPr lang="sr-Latn-CS" sz="1600" dirty="0">
                <a:latin typeface="Times New Roman" pitchFamily="18" charset="0"/>
              </a:rPr>
              <a:t>- može da izazove nesvesne pokrete delove čovečijeg tela, zbog čega  može doći do </a:t>
            </a:r>
            <a:r>
              <a:rPr lang="sr-Latn-CS" sz="1600" dirty="0" err="1">
                <a:latin typeface="Times New Roman" pitchFamily="18" charset="0"/>
              </a:rPr>
              <a:t>samopovrede</a:t>
            </a:r>
            <a:r>
              <a:rPr lang="sr-Latn-CS" sz="1600" dirty="0">
                <a:latin typeface="Times New Roman" pitchFamily="18" charset="0"/>
              </a:rPr>
              <a:t> ili povrede drugih, kao i do materijalne štete</a:t>
            </a:r>
          </a:p>
        </p:txBody>
      </p:sp>
      <p:sp>
        <p:nvSpPr>
          <p:cNvPr id="16" name="Rectangle 66"/>
          <p:cNvSpPr>
            <a:spLocks noChangeArrowheads="1"/>
          </p:cNvSpPr>
          <p:nvPr/>
        </p:nvSpPr>
        <p:spPr bwMode="auto">
          <a:xfrm>
            <a:off x="76200" y="2286000"/>
            <a:ext cx="8915400" cy="1362075"/>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Praktični primeri pri kojima postoji opasnost da se pojave navedene nezgode:</a:t>
            </a:r>
          </a:p>
          <a:p>
            <a:pPr>
              <a:lnSpc>
                <a:spcPct val="130000"/>
              </a:lnSpc>
              <a:buFontTx/>
              <a:buChar char="-"/>
            </a:pPr>
            <a:r>
              <a:rPr lang="sr-Latn-CS" sz="1600" dirty="0">
                <a:latin typeface="Times New Roman" pitchFamily="18" charset="0"/>
              </a:rPr>
              <a:t> kretanju traka (guma, papir, celofan) preko valjaka</a:t>
            </a:r>
            <a:r>
              <a:rPr lang="de-DE" sz="1600" dirty="0">
                <a:latin typeface="Times New Roman" pitchFamily="18" charset="0"/>
              </a:rPr>
              <a:t> (</a:t>
            </a:r>
            <a:r>
              <a:rPr lang="sr-Latn-CS" sz="1600" dirty="0">
                <a:latin typeface="Times New Roman" pitchFamily="18" charset="0"/>
              </a:rPr>
              <a:t>u raznim industrijskim granama</a:t>
            </a:r>
            <a:r>
              <a:rPr lang="de-DE" sz="1600" dirty="0">
                <a:latin typeface="Times New Roman" pitchFamily="18" charset="0"/>
              </a:rPr>
              <a:t>)</a:t>
            </a:r>
            <a:endParaRPr lang="sr-Latn-CS" sz="1600" dirty="0">
              <a:latin typeface="Times New Roman" pitchFamily="18" charset="0"/>
            </a:endParaRPr>
          </a:p>
          <a:p>
            <a:pPr>
              <a:lnSpc>
                <a:spcPct val="130000"/>
              </a:lnSpc>
              <a:buFontTx/>
              <a:buChar char="-"/>
            </a:pPr>
            <a:r>
              <a:rPr lang="sr-Latn-CS" sz="1600" dirty="0">
                <a:latin typeface="Times New Roman" pitchFamily="18" charset="0"/>
              </a:rPr>
              <a:t> kretanje tečnosti kroz cevovode</a:t>
            </a:r>
          </a:p>
          <a:p>
            <a:pPr>
              <a:lnSpc>
                <a:spcPct val="130000"/>
              </a:lnSpc>
              <a:buFontTx/>
              <a:buChar char="-"/>
            </a:pPr>
            <a:r>
              <a:rPr lang="sr-Latn-CS" sz="1600" dirty="0">
                <a:latin typeface="Times New Roman" pitchFamily="18" charset="0"/>
              </a:rPr>
              <a:t> kretanje čoveka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4"/>
          <p:cNvSpPr>
            <a:spLocks noGrp="1"/>
          </p:cNvSpPr>
          <p:nvPr>
            <p:ph type="dt" sz="half" idx="10"/>
          </p:nvPr>
        </p:nvSpPr>
        <p:spPr>
          <a:xfrm>
            <a:off x="457200" y="6356350"/>
            <a:ext cx="2133600" cy="365125"/>
          </a:xfrm>
        </p:spPr>
        <p:txBody>
          <a:bodyPr/>
          <a:lstStyle/>
          <a:p>
            <a:fld id="{A704EAAA-1103-4A96-AFCB-E00A2D3DE46B}"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9"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5</a:t>
            </a:fld>
            <a:endParaRPr lang="en-US">
              <a:latin typeface="Times New Roman" pitchFamily="18" charset="0"/>
              <a:cs typeface="Times New Roman" pitchFamily="18" charset="0"/>
            </a:endParaRPr>
          </a:p>
        </p:txBody>
      </p:sp>
      <p:sp>
        <p:nvSpPr>
          <p:cNvPr id="10"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3" name="Rectangle 67"/>
          <p:cNvSpPr>
            <a:spLocks noChangeArrowheads="1"/>
          </p:cNvSpPr>
          <p:nvPr/>
        </p:nvSpPr>
        <p:spPr bwMode="auto">
          <a:xfrm>
            <a:off x="76200" y="76200"/>
            <a:ext cx="8915400" cy="1692771"/>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Načini sprečavanja navedenih nezgoda:</a:t>
            </a:r>
          </a:p>
          <a:p>
            <a:pPr>
              <a:lnSpc>
                <a:spcPct val="130000"/>
              </a:lnSpc>
              <a:buFontTx/>
              <a:buChar char="-"/>
            </a:pPr>
            <a:r>
              <a:rPr lang="sr-Latn-CS" sz="1600" dirty="0">
                <a:latin typeface="Times New Roman" pitchFamily="18" charset="0"/>
              </a:rPr>
              <a:t> generisanje statičkog elektriciteta je veoma teško, u većini slučajeva nemoguće, sprečiti</a:t>
            </a:r>
          </a:p>
          <a:p>
            <a:pPr>
              <a:lnSpc>
                <a:spcPct val="130000"/>
              </a:lnSpc>
              <a:buFontTx/>
              <a:buChar char="-"/>
            </a:pPr>
            <a:r>
              <a:rPr lang="sr-Latn-CS" sz="1600" dirty="0">
                <a:latin typeface="Times New Roman" pitchFamily="18" charset="0"/>
              </a:rPr>
              <a:t> ako se napravi dobra </a:t>
            </a:r>
            <a:r>
              <a:rPr lang="sr-Latn-CS" sz="1600" dirty="0" err="1">
                <a:latin typeface="Times New Roman" pitchFamily="18" charset="0"/>
              </a:rPr>
              <a:t>elektroprovodna</a:t>
            </a:r>
            <a:r>
              <a:rPr lang="sr-Latn-CS" sz="1600" dirty="0">
                <a:latin typeface="Times New Roman" pitchFamily="18" charset="0"/>
              </a:rPr>
              <a:t> veza između mesta nastanka elektriciteta i zemlje, elektricitet će se odvesti u zemlju</a:t>
            </a:r>
          </a:p>
          <a:p>
            <a:pPr>
              <a:lnSpc>
                <a:spcPct val="130000"/>
              </a:lnSpc>
              <a:buFontTx/>
              <a:buChar char="-"/>
            </a:pPr>
            <a:r>
              <a:rPr lang="sr-Latn-CS" sz="1600" dirty="0">
                <a:latin typeface="Times New Roman" pitchFamily="18" charset="0"/>
              </a:rPr>
              <a:t> elektricitet se može neutralisati veštačkom jonizacijom okolne atmosfere</a:t>
            </a:r>
          </a:p>
        </p:txBody>
      </p:sp>
      <p:sp>
        <p:nvSpPr>
          <p:cNvPr id="14" name="Rectangle 68"/>
          <p:cNvSpPr>
            <a:spLocks noChangeArrowheads="1"/>
          </p:cNvSpPr>
          <p:nvPr/>
        </p:nvSpPr>
        <p:spPr bwMode="auto">
          <a:xfrm>
            <a:off x="76200" y="2409825"/>
            <a:ext cx="8763000" cy="409575"/>
          </a:xfrm>
          <a:prstGeom prst="rect">
            <a:avLst/>
          </a:prstGeom>
          <a:noFill/>
          <a:ln w="9525" algn="ctr">
            <a:noFill/>
            <a:miter lim="800000"/>
            <a:headEnd/>
            <a:tailEnd/>
          </a:ln>
          <a:effectLst/>
        </p:spPr>
        <p:txBody>
          <a:bodyPr anchor="ctr">
            <a:spAutoFit/>
          </a:bodyPr>
          <a:lstStyle/>
          <a:p>
            <a:pPr>
              <a:lnSpc>
                <a:spcPct val="130000"/>
              </a:lnSpc>
            </a:pPr>
            <a:r>
              <a:rPr lang="sr-Latn-CS" sz="1600" dirty="0">
                <a:solidFill>
                  <a:srgbClr val="FF9966"/>
                </a:solidFill>
                <a:latin typeface="Times New Roman" pitchFamily="18" charset="0"/>
              </a:rPr>
              <a:t>Zaštita od statičkog elektriciteta u prostorima u kojima se kreću ljudi</a:t>
            </a:r>
          </a:p>
        </p:txBody>
      </p:sp>
      <p:sp>
        <p:nvSpPr>
          <p:cNvPr id="15" name="Text Box 69"/>
          <p:cNvSpPr txBox="1">
            <a:spLocks noChangeArrowheads="1"/>
          </p:cNvSpPr>
          <p:nvPr/>
        </p:nvSpPr>
        <p:spPr bwMode="auto">
          <a:xfrm>
            <a:off x="152400" y="2833366"/>
            <a:ext cx="8763000" cy="2653034"/>
          </a:xfrm>
          <a:prstGeom prst="rect">
            <a:avLst/>
          </a:prstGeom>
          <a:noFill/>
          <a:ln w="9525" algn="ctr">
            <a:noFill/>
            <a:miter lim="800000"/>
            <a:headEnd/>
            <a:tailEnd/>
          </a:ln>
          <a:effectLst/>
        </p:spPr>
        <p:txBody>
          <a:bodyPr>
            <a:spAutoFit/>
          </a:bodyPr>
          <a:lstStyle/>
          <a:p>
            <a:pPr>
              <a:lnSpc>
                <a:spcPct val="130000"/>
              </a:lnSpc>
            </a:pPr>
            <a:r>
              <a:rPr lang="sr-Latn-RS" sz="1600" dirty="0">
                <a:latin typeface="Times New Roman" pitchFamily="18" charset="0"/>
              </a:rPr>
              <a:t>Primeri mogućih štetnih posledica:</a:t>
            </a:r>
          </a:p>
          <a:p>
            <a:pPr>
              <a:lnSpc>
                <a:spcPct val="130000"/>
              </a:lnSpc>
            </a:pPr>
            <a:r>
              <a:rPr lang="sr-Latn-RS" sz="1600" dirty="0">
                <a:latin typeface="Times New Roman" pitchFamily="18" charset="0"/>
              </a:rPr>
              <a:t>Usled pražnjenja elektriciteta nagomilanog na ljudskom telu ka elektronskom kolu na kome vrši neka intervencija može doći do oštećenja tog kola. </a:t>
            </a:r>
          </a:p>
          <a:p>
            <a:pPr>
              <a:lnSpc>
                <a:spcPct val="130000"/>
              </a:lnSpc>
            </a:pPr>
            <a:endParaRPr lang="sr-Latn-RS" sz="1600" dirty="0">
              <a:latin typeface="Times New Roman" pitchFamily="18" charset="0"/>
            </a:endParaRPr>
          </a:p>
          <a:p>
            <a:pPr>
              <a:lnSpc>
                <a:spcPct val="130000"/>
              </a:lnSpc>
            </a:pPr>
            <a:r>
              <a:rPr lang="sr-Latn-RS" sz="1600" dirty="0">
                <a:latin typeface="Times New Roman" pitchFamily="18" charset="0"/>
              </a:rPr>
              <a:t>Električni udar usled elektrostatičkog pražnjenje počinje da se oseća pri energiji od 1mJ, postaje neprijatan pri energijama od 10 do 100mJ, a izaziva značajne kontrakcije mišića pri energijama iznad 1J. </a:t>
            </a:r>
          </a:p>
          <a:p>
            <a:pPr>
              <a:lnSpc>
                <a:spcPct val="130000"/>
              </a:lnSpc>
            </a:pPr>
            <a:r>
              <a:rPr lang="sr-Latn-RS" sz="1600" dirty="0">
                <a:latin typeface="Times New Roman" pitchFamily="18" charset="0"/>
              </a:rPr>
              <a:t>Pražnjenje može izazvati kontrakcije mišića, zbog čega čovek može da ošteti „predmet rada“ (elektromehaničar elektronsko kolo ili hirurg pacijenta, na primer).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457200" y="6356350"/>
            <a:ext cx="2133600" cy="365125"/>
          </a:xfrm>
        </p:spPr>
        <p:txBody>
          <a:bodyPr/>
          <a:lstStyle/>
          <a:p>
            <a:fld id="{2CC6A8C7-E740-46BD-BC0F-1E43E946E467}"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7"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6</a:t>
            </a:fld>
            <a:endParaRPr lang="en-US">
              <a:latin typeface="Times New Roman" pitchFamily="18" charset="0"/>
              <a:cs typeface="Times New Roman" pitchFamily="18" charset="0"/>
            </a:endParaRPr>
          </a:p>
        </p:txBody>
      </p:sp>
      <p:sp>
        <p:nvSpPr>
          <p:cNvPr id="8"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6" name="Rectangle 22"/>
          <p:cNvSpPr>
            <a:spLocks noChangeArrowheads="1"/>
          </p:cNvSpPr>
          <p:nvPr/>
        </p:nvSpPr>
        <p:spPr bwMode="auto">
          <a:xfrm>
            <a:off x="76200" y="76200"/>
            <a:ext cx="8839200" cy="1679575"/>
          </a:xfrm>
          <a:prstGeom prst="rect">
            <a:avLst/>
          </a:prstGeom>
          <a:noFill/>
          <a:ln w="9525" algn="ctr">
            <a:noFill/>
            <a:miter lim="800000"/>
            <a:headEnd/>
            <a:tailEnd/>
          </a:ln>
          <a:effectLst/>
        </p:spPr>
        <p:txBody>
          <a:bodyPr anchor="ctr">
            <a:spAutoFit/>
          </a:bodyPr>
          <a:lstStyle/>
          <a:p>
            <a:pPr>
              <a:lnSpc>
                <a:spcPct val="130000"/>
              </a:lnSpc>
            </a:pPr>
            <a:r>
              <a:rPr lang="sr-Latn-CS" sz="1600" dirty="0">
                <a:latin typeface="Times New Roman" pitchFamily="18" charset="0"/>
              </a:rPr>
              <a:t>Za sprečavanje posledica statičkog elektriciteta se koristi princip smanjenja otpora veze čoveka sa zemljom, što se praktično izvodi na dva načina:</a:t>
            </a:r>
          </a:p>
          <a:p>
            <a:pPr>
              <a:lnSpc>
                <a:spcPct val="130000"/>
              </a:lnSpc>
              <a:buFontTx/>
              <a:buChar char="-"/>
            </a:pPr>
            <a:r>
              <a:rPr lang="sr-Latn-CS" sz="1600" dirty="0">
                <a:latin typeface="Times New Roman" pitchFamily="18" charset="0"/>
              </a:rPr>
              <a:t> pravljenjem poda sa dovoljno malom električnom otpornošću prema zemlji</a:t>
            </a:r>
          </a:p>
          <a:p>
            <a:pPr>
              <a:lnSpc>
                <a:spcPct val="130000"/>
              </a:lnSpc>
              <a:buFontTx/>
              <a:buChar char="-"/>
            </a:pPr>
            <a:r>
              <a:rPr lang="sr-Latn-CS" sz="1600" dirty="0">
                <a:latin typeface="Times New Roman" pitchFamily="18" charset="0"/>
              </a:rPr>
              <a:t> povezivanje čoveka sa zemljom, na primer preko "</a:t>
            </a:r>
            <a:r>
              <a:rPr lang="sr-Latn-CS" sz="1600" dirty="0" err="1">
                <a:latin typeface="Times New Roman" pitchFamily="18" charset="0"/>
              </a:rPr>
              <a:t>elektroprovodnih</a:t>
            </a:r>
            <a:r>
              <a:rPr lang="sr-Latn-CS" sz="1600" dirty="0">
                <a:latin typeface="Times New Roman" pitchFamily="18" charset="0"/>
              </a:rPr>
              <a:t> narukvica“ (narukvica se, preko otpornika, povezuje sa uzemljenjem; rešenje koje se primenjuje pri radu sa </a:t>
            </a:r>
            <a:r>
              <a:rPr lang="sr-Latn-CS" sz="1600" dirty="0" err="1">
                <a:latin typeface="Times New Roman" pitchFamily="18" charset="0"/>
              </a:rPr>
              <a:t>mikroelektronskim</a:t>
            </a:r>
            <a:r>
              <a:rPr lang="sr-Latn-CS" sz="1600" dirty="0">
                <a:latin typeface="Times New Roman" pitchFamily="18" charset="0"/>
              </a:rPr>
              <a:t> kolima)</a:t>
            </a:r>
            <a:r>
              <a:rPr lang="en-US" sz="1600" dirty="0">
                <a:latin typeface="Times New Roman" pitchFamily="18" charset="0"/>
              </a:rPr>
              <a:t> </a:t>
            </a:r>
            <a:endParaRPr lang="sr-Latn-CS" sz="1600" dirty="0">
              <a:latin typeface="Times New Roman" pitchFamily="18" charset="0"/>
            </a:endParaRPr>
          </a:p>
        </p:txBody>
      </p:sp>
      <p:graphicFrame>
        <p:nvGraphicFramePr>
          <p:cNvPr id="17" name="Group 126"/>
          <p:cNvGraphicFramePr>
            <a:graphicFrameLocks noGrp="1"/>
          </p:cNvGraphicFramePr>
          <p:nvPr/>
        </p:nvGraphicFramePr>
        <p:xfrm>
          <a:off x="5257800" y="1905000"/>
          <a:ext cx="3575050" cy="1922466"/>
        </p:xfrm>
        <a:graphic>
          <a:graphicData uri="http://schemas.openxmlformats.org/drawingml/2006/table">
            <a:tbl>
              <a:tblPr/>
              <a:tblGrid>
                <a:gridCol w="2066925">
                  <a:extLst>
                    <a:ext uri="{9D8B030D-6E8A-4147-A177-3AD203B41FA5}">
                      <a16:colId xmlns:a16="http://schemas.microsoft.com/office/drawing/2014/main" xmlns="" val="20000"/>
                    </a:ext>
                  </a:extLst>
                </a:gridCol>
                <a:gridCol w="1508125">
                  <a:extLst>
                    <a:ext uri="{9D8B030D-6E8A-4147-A177-3AD203B41FA5}">
                      <a16:colId xmlns:a16="http://schemas.microsoft.com/office/drawing/2014/main" xmlns="" val="20001"/>
                    </a:ext>
                  </a:extLst>
                </a:gridCol>
              </a:tblGrid>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Vrsta materijala</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Prelazna otpornost </a:t>
                      </a:r>
                      <a:r>
                        <a:rPr kumimoji="0" lang="sr-Latn-CS" sz="1200" b="0" i="0" u="none" strike="noStrike" cap="none" normalizeH="0" baseline="0">
                          <a:ln>
                            <a:noFill/>
                          </a:ln>
                          <a:solidFill>
                            <a:schemeClr val="tx1"/>
                          </a:solidFill>
                          <a:effectLst/>
                          <a:latin typeface="Times New Roman" pitchFamily="18" charset="0"/>
                          <a:cs typeface="Times New Roman" pitchFamily="18" charset="0"/>
                          <a:sym typeface="Symbol"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Teraco</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5</a:t>
                      </a:r>
                      <a:r>
                        <a:rPr kumimoji="0" lang="sr-Latn-CS" sz="1200" b="0" i="0" u="none" strike="noStrike" cap="none" normalizeH="0" baseline="0">
                          <a:ln>
                            <a:noFill/>
                          </a:ln>
                          <a:solidFill>
                            <a:schemeClr val="tx1"/>
                          </a:solidFill>
                          <a:effectLst/>
                          <a:latin typeface="Times New Roman" pitchFamily="18" charset="0"/>
                          <a:cs typeface="Times New Roman" pitchFamily="18" charset="0"/>
                        </a:rPr>
                        <a:t> - 10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7</a:t>
                      </a:r>
                      <a:endParaRPr kumimoji="0" lang="sr-Latn-CS" sz="1800" b="0" i="0" u="none" strike="noStrike" cap="none" normalizeH="0" baseline="0">
                        <a:ln>
                          <a:noFill/>
                        </a:ln>
                        <a:solidFill>
                          <a:schemeClr val="tx1"/>
                        </a:solidFill>
                        <a:effectLst/>
                        <a:latin typeface="Arial" charset="0"/>
                      </a:endParaRPr>
                    </a:p>
                  </a:txBody>
                  <a:tcP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Provodni teraco</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3</a:t>
                      </a:r>
                      <a:endParaRPr kumimoji="0" lang="sr-Latn-CS" sz="1800" b="0" i="0" u="none" strike="noStrike" cap="none" normalizeH="0" baseline="0">
                        <a:ln>
                          <a:noFill/>
                        </a:ln>
                        <a:solidFill>
                          <a:schemeClr val="tx1"/>
                        </a:solidFill>
                        <a:effectLst/>
                        <a:latin typeface="Arial" charset="0"/>
                      </a:endParaRP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2"/>
                  </a:ext>
                </a:extLst>
              </a:tr>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Običan beton debljine 3 cm</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5</a:t>
                      </a:r>
                      <a:endParaRPr kumimoji="0" lang="sr-Latn-CS" sz="1800" b="0" i="0" u="none" strike="noStrike" cap="none" normalizeH="0" baseline="0">
                        <a:ln>
                          <a:noFill/>
                        </a:ln>
                        <a:solidFill>
                          <a:schemeClr val="tx1"/>
                        </a:solidFill>
                        <a:effectLst/>
                        <a:latin typeface="Arial" charset="0"/>
                      </a:endParaRP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3"/>
                  </a:ext>
                </a:extLst>
              </a:tr>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Specijalni beton debljine 5 cm</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2</a:t>
                      </a:r>
                      <a:endParaRPr kumimoji="0" lang="sr-Latn-CS" sz="1800" b="0" i="0" u="none" strike="noStrike" cap="none" normalizeH="0" baseline="0">
                        <a:ln>
                          <a:noFill/>
                        </a:ln>
                        <a:solidFill>
                          <a:schemeClr val="tx1"/>
                        </a:solidFill>
                        <a:effectLst/>
                        <a:latin typeface="Arial" charset="0"/>
                      </a:endParaRP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4"/>
                  </a:ext>
                </a:extLst>
              </a:tr>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Provodni penušavi pod</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5</a:t>
                      </a:r>
                      <a:r>
                        <a:rPr kumimoji="0" lang="sr-Latn-CS" sz="1200" b="0" i="0" u="none" strike="noStrike" cap="none" normalizeH="0" baseline="0">
                          <a:ln>
                            <a:noFill/>
                          </a:ln>
                          <a:solidFill>
                            <a:schemeClr val="tx1"/>
                          </a:solidFill>
                          <a:effectLst/>
                          <a:latin typeface="Times New Roman" pitchFamily="18" charset="0"/>
                          <a:cs typeface="Times New Roman" pitchFamily="18" charset="0"/>
                        </a:rPr>
                        <a:t> - 10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7</a:t>
                      </a:r>
                      <a:endParaRPr kumimoji="0" lang="sr-Latn-CS" sz="1800" b="0" i="0" u="none" strike="noStrike" cap="none" normalizeH="0" baseline="0">
                        <a:ln>
                          <a:noFill/>
                        </a:ln>
                        <a:solidFill>
                          <a:schemeClr val="tx1"/>
                        </a:solidFill>
                        <a:effectLst/>
                        <a:latin typeface="Arial" charset="0"/>
                      </a:endParaRPr>
                    </a:p>
                  </a:txBody>
                  <a:tcP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5"/>
                  </a:ext>
                </a:extLst>
              </a:tr>
              <a:tr h="274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Provodna guma</a:t>
                      </a:r>
                      <a:endParaRPr kumimoji="0" lang="sr-Latn-CS" sz="1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r-Latn-CS" sz="1200" b="0" i="0" u="none" strike="noStrike" cap="none" normalizeH="0" baseline="0">
                          <a:ln>
                            <a:noFill/>
                          </a:ln>
                          <a:solidFill>
                            <a:schemeClr val="tx1"/>
                          </a:solidFill>
                          <a:effectLst/>
                          <a:latin typeface="Times New Roman" pitchFamily="18" charset="0"/>
                          <a:cs typeface="Times New Roman" pitchFamily="18" charset="0"/>
                        </a:rPr>
                        <a:t>10</a:t>
                      </a:r>
                      <a:r>
                        <a:rPr kumimoji="0" lang="sr-Latn-CS" sz="1200" b="0" i="0" u="none" strike="noStrike" cap="none" normalizeH="0" baseline="30000">
                          <a:ln>
                            <a:noFill/>
                          </a:ln>
                          <a:solidFill>
                            <a:schemeClr val="tx1"/>
                          </a:solidFill>
                          <a:effectLst/>
                          <a:latin typeface="Times New Roman" pitchFamily="18" charset="0"/>
                          <a:cs typeface="Times New Roman" pitchFamily="18" charset="0"/>
                        </a:rPr>
                        <a:t>2</a:t>
                      </a:r>
                      <a:endParaRPr kumimoji="0" lang="sr-Latn-CS" sz="1800" b="0" i="0" u="none" strike="noStrike" cap="none" normalizeH="0" baseline="0">
                        <a:ln>
                          <a:noFill/>
                        </a:ln>
                        <a:solidFill>
                          <a:schemeClr val="tx1"/>
                        </a:solidFill>
                        <a:effectLst/>
                        <a:latin typeface="Arial" charset="0"/>
                      </a:endParaRPr>
                    </a:p>
                  </a:txBody>
                  <a:tcP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bl>
          </a:graphicData>
        </a:graphic>
      </p:graphicFrame>
      <p:sp>
        <p:nvSpPr>
          <p:cNvPr id="18" name="Text Box 127"/>
          <p:cNvSpPr txBox="1">
            <a:spLocks noChangeArrowheads="1"/>
          </p:cNvSpPr>
          <p:nvPr/>
        </p:nvSpPr>
        <p:spPr bwMode="auto">
          <a:xfrm>
            <a:off x="76200" y="1876425"/>
            <a:ext cx="5029200" cy="2314575"/>
          </a:xfrm>
          <a:prstGeom prst="rect">
            <a:avLst/>
          </a:prstGeom>
          <a:noFill/>
          <a:ln w="9525" algn="ctr">
            <a:noFill/>
            <a:miter lim="800000"/>
            <a:headEnd/>
            <a:tailEnd/>
          </a:ln>
          <a:effectLst/>
        </p:spPr>
        <p:txBody>
          <a:bodyPr>
            <a:spAutoFit/>
          </a:bodyPr>
          <a:lstStyle/>
          <a:p>
            <a:pPr>
              <a:lnSpc>
                <a:spcPct val="130000"/>
              </a:lnSpc>
            </a:pPr>
            <a:r>
              <a:rPr lang="sr-Latn-CS" sz="1600">
                <a:latin typeface="Times New Roman" pitchFamily="18" charset="0"/>
              </a:rPr>
              <a:t>Svaki pod koji prema okolnoj zemlji ima prelazni električni otpor čija je vrednost </a:t>
            </a:r>
            <a:r>
              <a:rPr lang="sr-Latn-CS" sz="1600" i="1">
                <a:latin typeface="Times New Roman" pitchFamily="18" charset="0"/>
              </a:rPr>
              <a:t>R</a:t>
            </a:r>
            <a:r>
              <a:rPr lang="sr-Latn-CS" sz="1600">
                <a:latin typeface="Times New Roman" pitchFamily="18" charset="0"/>
              </a:rPr>
              <a:t> &lt; 3 </a:t>
            </a:r>
            <a:r>
              <a:rPr lang="sr-Latn-CS" sz="1600">
                <a:latin typeface="Times New Roman" pitchFamily="18" charset="0"/>
                <a:sym typeface="Symbol" pitchFamily="18" charset="2"/>
              </a:rPr>
              <a:t></a:t>
            </a:r>
            <a:r>
              <a:rPr lang="sr-Latn-CS" sz="1600">
                <a:latin typeface="Times New Roman" pitchFamily="18" charset="0"/>
              </a:rPr>
              <a:t> 10</a:t>
            </a:r>
            <a:r>
              <a:rPr lang="sr-Latn-CS" sz="1600" baseline="30000">
                <a:latin typeface="Times New Roman" pitchFamily="18" charset="0"/>
              </a:rPr>
              <a:t>8</a:t>
            </a:r>
            <a:r>
              <a:rPr lang="sr-Latn-CS" sz="1600">
                <a:latin typeface="Times New Roman" pitchFamily="18" charset="0"/>
              </a:rPr>
              <a:t> </a:t>
            </a:r>
            <a:r>
              <a:rPr lang="sr-Latn-CS" sz="1600">
                <a:latin typeface="Times New Roman" pitchFamily="18" charset="0"/>
                <a:sym typeface="Symbol" pitchFamily="18" charset="2"/>
              </a:rPr>
              <a:t></a:t>
            </a:r>
            <a:r>
              <a:rPr lang="sr-Latn-CS" sz="1600">
                <a:latin typeface="Times New Roman" pitchFamily="18" charset="0"/>
              </a:rPr>
              <a:t>, može se smatrati podom koji ima "antistatik" karakteristiku. </a:t>
            </a:r>
          </a:p>
          <a:p>
            <a:pPr>
              <a:lnSpc>
                <a:spcPct val="130000"/>
              </a:lnSpc>
            </a:pPr>
            <a:r>
              <a:rPr lang="sr-Latn-CS" sz="1600">
                <a:latin typeface="Times New Roman" pitchFamily="18" charset="0"/>
              </a:rPr>
              <a:t>Definicija prelaznog električnog otpora:</a:t>
            </a:r>
          </a:p>
          <a:p>
            <a:pPr>
              <a:lnSpc>
                <a:spcPct val="130000"/>
              </a:lnSpc>
            </a:pPr>
            <a:r>
              <a:rPr lang="sr-Latn-CS" sz="1600">
                <a:latin typeface="Times New Roman" pitchFamily="18" charset="0"/>
              </a:rPr>
              <a:t>Otpor između ispitne elektrode, standardizovanih dimenzija i mase, postavljene na gazeću površinu poda, i okolne zemlje.</a:t>
            </a:r>
            <a:endParaRPr lang="en-US" sz="1600">
              <a:latin typeface="Times New Roman" pitchFamily="18" charset="0"/>
            </a:endParaRPr>
          </a:p>
        </p:txBody>
      </p:sp>
      <p:sp>
        <p:nvSpPr>
          <p:cNvPr id="19" name="Text Box 128"/>
          <p:cNvSpPr txBox="1">
            <a:spLocks noChangeArrowheads="1"/>
          </p:cNvSpPr>
          <p:nvPr/>
        </p:nvSpPr>
        <p:spPr bwMode="auto">
          <a:xfrm>
            <a:off x="76200" y="4251325"/>
            <a:ext cx="8991600" cy="1997075"/>
          </a:xfrm>
          <a:prstGeom prst="rect">
            <a:avLst/>
          </a:prstGeom>
          <a:noFill/>
          <a:ln w="9525" algn="ctr">
            <a:noFill/>
            <a:miter lim="800000"/>
            <a:headEnd/>
            <a:tailEnd/>
          </a:ln>
          <a:effectLst/>
        </p:spPr>
        <p:txBody>
          <a:bodyPr>
            <a:spAutoFit/>
          </a:bodyPr>
          <a:lstStyle/>
          <a:p>
            <a:pPr>
              <a:lnSpc>
                <a:spcPct val="130000"/>
              </a:lnSpc>
            </a:pPr>
            <a:r>
              <a:rPr lang="sr-Latn-CS" sz="1600">
                <a:latin typeface="Times New Roman" pitchFamily="18" charset="0"/>
              </a:rPr>
              <a:t>Pri izradi "antistatik" poda poseban problem se javlja u slučajevima kada pod mora da ima i elektroizolacionu osobinu prema okolnoj zemlji, kao meru zaštite od strujnog udara. Tada njegov električni otpor mora da ima vrednost </a:t>
            </a:r>
            <a:r>
              <a:rPr lang="sr-Latn-CS" sz="1600" i="1">
                <a:latin typeface="Times New Roman" pitchFamily="18" charset="0"/>
              </a:rPr>
              <a:t>R</a:t>
            </a:r>
            <a:r>
              <a:rPr lang="sr-Latn-CS" sz="1600">
                <a:latin typeface="Times New Roman" pitchFamily="18" charset="0"/>
              </a:rPr>
              <a:t> &gt; 5 </a:t>
            </a:r>
            <a:r>
              <a:rPr lang="sr-Latn-CS" sz="1600">
                <a:latin typeface="Times New Roman" pitchFamily="18" charset="0"/>
                <a:sym typeface="Symbol" pitchFamily="18" charset="2"/>
              </a:rPr>
              <a:t></a:t>
            </a:r>
            <a:r>
              <a:rPr lang="sr-Latn-CS" sz="1600">
                <a:latin typeface="Times New Roman" pitchFamily="18" charset="0"/>
              </a:rPr>
              <a:t> 10</a:t>
            </a:r>
            <a:r>
              <a:rPr lang="sr-Latn-CS" sz="1600" baseline="30000">
                <a:latin typeface="Times New Roman" pitchFamily="18" charset="0"/>
              </a:rPr>
              <a:t>4</a:t>
            </a:r>
            <a:r>
              <a:rPr lang="sr-Latn-CS" sz="1600">
                <a:latin typeface="Times New Roman" pitchFamily="18" charset="0"/>
              </a:rPr>
              <a:t> </a:t>
            </a:r>
            <a:r>
              <a:rPr lang="sr-Latn-CS" sz="1600">
                <a:latin typeface="Times New Roman" pitchFamily="18" charset="0"/>
                <a:sym typeface="Symbol" pitchFamily="18" charset="2"/>
              </a:rPr>
              <a:t></a:t>
            </a:r>
            <a:r>
              <a:rPr lang="sr-Latn-CS" sz="1600">
                <a:latin typeface="Times New Roman" pitchFamily="18" charset="0"/>
              </a:rPr>
              <a:t>. U takvim slučajevima se gazeća površina izrađuje sa "antistatik" materijalom, koji se proizvodi na bazi PVC mase, ili gume, kojima se dodaju metalna prašina ili grafit. Takvi materijali obezbeđuju električni otpor u odnosu na okolnu zemlju u granicama 5 </a:t>
            </a:r>
            <a:r>
              <a:rPr lang="sr-Latn-CS" sz="1600">
                <a:latin typeface="Times New Roman" pitchFamily="18" charset="0"/>
                <a:sym typeface="Symbol" pitchFamily="18" charset="2"/>
              </a:rPr>
              <a:t></a:t>
            </a:r>
            <a:r>
              <a:rPr lang="sr-Latn-CS" sz="1600">
                <a:latin typeface="Times New Roman" pitchFamily="18" charset="0"/>
              </a:rPr>
              <a:t> 10</a:t>
            </a:r>
            <a:r>
              <a:rPr lang="sr-Latn-CS" sz="1600" baseline="30000">
                <a:latin typeface="Times New Roman" pitchFamily="18" charset="0"/>
              </a:rPr>
              <a:t>4</a:t>
            </a:r>
            <a:r>
              <a:rPr lang="sr-Latn-CS" sz="1600">
                <a:latin typeface="Times New Roman" pitchFamily="18" charset="0"/>
              </a:rPr>
              <a:t> </a:t>
            </a:r>
            <a:r>
              <a:rPr lang="sr-Latn-CS" sz="1600">
                <a:latin typeface="Times New Roman" pitchFamily="18" charset="0"/>
                <a:sym typeface="Symbol" pitchFamily="18" charset="2"/>
              </a:rPr>
              <a:t></a:t>
            </a:r>
            <a:r>
              <a:rPr lang="sr-Latn-CS" sz="1600">
                <a:latin typeface="Times New Roman" pitchFamily="18" charset="0"/>
              </a:rPr>
              <a:t> &lt; </a:t>
            </a:r>
            <a:r>
              <a:rPr lang="sr-Latn-CS" sz="1600" i="1">
                <a:latin typeface="Times New Roman" pitchFamily="18" charset="0"/>
              </a:rPr>
              <a:t>R</a:t>
            </a:r>
            <a:r>
              <a:rPr lang="sr-Latn-CS" sz="1600">
                <a:latin typeface="Times New Roman" pitchFamily="18" charset="0"/>
              </a:rPr>
              <a:t> &lt; 3 </a:t>
            </a:r>
            <a:r>
              <a:rPr lang="sr-Latn-CS" sz="1600">
                <a:latin typeface="Times New Roman" pitchFamily="18" charset="0"/>
                <a:sym typeface="Symbol" pitchFamily="18" charset="2"/>
              </a:rPr>
              <a:t></a:t>
            </a:r>
            <a:r>
              <a:rPr lang="sr-Latn-CS" sz="1600">
                <a:latin typeface="Times New Roman" pitchFamily="18" charset="0"/>
              </a:rPr>
              <a:t> 10</a:t>
            </a:r>
            <a:r>
              <a:rPr lang="sr-Latn-CS" sz="1600" baseline="30000">
                <a:latin typeface="Times New Roman" pitchFamily="18" charset="0"/>
              </a:rPr>
              <a:t>8</a:t>
            </a:r>
            <a:r>
              <a:rPr lang="sr-Latn-CS" sz="1600">
                <a:latin typeface="Times New Roman" pitchFamily="18" charset="0"/>
              </a:rPr>
              <a:t> </a:t>
            </a:r>
            <a:r>
              <a:rPr lang="sr-Latn-CS" sz="1600">
                <a:latin typeface="Times New Roman" pitchFamily="18" charset="0"/>
                <a:sym typeface="Symbol" pitchFamily="18" charset="2"/>
              </a:rPr>
              <a:t></a:t>
            </a:r>
            <a:r>
              <a:rPr lang="sr-Latn-CS" sz="1600">
                <a:latin typeface="Times New Roman" pitchFamily="18" charset="0"/>
              </a:rPr>
              <a:t>.</a:t>
            </a:r>
            <a:endParaRPr lang="en-US" sz="1600">
              <a:latin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457200" y="6356350"/>
            <a:ext cx="2133600" cy="365125"/>
          </a:xfrm>
        </p:spPr>
        <p:txBody>
          <a:bodyPr/>
          <a:lstStyle/>
          <a:p>
            <a:fld id="{24EDA433-3897-4BC4-AFC3-329BA299C9A7}"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8"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7</a:t>
            </a:fld>
            <a:endParaRPr lang="en-US">
              <a:latin typeface="Times New Roman" pitchFamily="18" charset="0"/>
              <a:cs typeface="Times New Roman" pitchFamily="18" charset="0"/>
            </a:endParaRPr>
          </a:p>
        </p:txBody>
      </p:sp>
      <p:sp>
        <p:nvSpPr>
          <p:cNvPr id="9"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2" name="Rectangle 148"/>
          <p:cNvSpPr>
            <a:spLocks noChangeArrowheads="1"/>
          </p:cNvSpPr>
          <p:nvPr/>
        </p:nvSpPr>
        <p:spPr bwMode="auto">
          <a:xfrm>
            <a:off x="76200" y="123825"/>
            <a:ext cx="3124200" cy="409575"/>
          </a:xfrm>
          <a:prstGeom prst="rect">
            <a:avLst/>
          </a:prstGeom>
          <a:noFill/>
          <a:ln w="9525" algn="ctr">
            <a:noFill/>
            <a:miter lim="800000"/>
            <a:headEnd/>
            <a:tailEnd/>
          </a:ln>
          <a:effectLst/>
        </p:spPr>
        <p:txBody>
          <a:bodyPr anchor="ctr">
            <a:spAutoFit/>
          </a:bodyPr>
          <a:lstStyle/>
          <a:p>
            <a:pPr>
              <a:lnSpc>
                <a:spcPct val="130000"/>
              </a:lnSpc>
            </a:pPr>
            <a:r>
              <a:rPr lang="sr-Latn-CS" sz="1600">
                <a:latin typeface="Times New Roman" pitchFamily="18" charset="0"/>
              </a:rPr>
              <a:t>Načini realizacije antistatik poda:</a:t>
            </a:r>
          </a:p>
        </p:txBody>
      </p:sp>
      <p:pic>
        <p:nvPicPr>
          <p:cNvPr id="20" name="Picture 149" descr="S251"/>
          <p:cNvPicPr>
            <a:picLocks noChangeAspect="1" noChangeArrowheads="1"/>
          </p:cNvPicPr>
          <p:nvPr/>
        </p:nvPicPr>
        <p:blipFill>
          <a:blip r:embed="rId2" cstate="print"/>
          <a:srcRect/>
          <a:stretch>
            <a:fillRect/>
          </a:stretch>
        </p:blipFill>
        <p:spPr bwMode="auto">
          <a:xfrm>
            <a:off x="3200400" y="152400"/>
            <a:ext cx="3419475" cy="5867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0B79307-694D-4A85-BAA4-DB221AA76E5A}"/>
              </a:ext>
            </a:extLst>
          </p:cNvPr>
          <p:cNvSpPr/>
          <p:nvPr/>
        </p:nvSpPr>
        <p:spPr>
          <a:xfrm>
            <a:off x="152400" y="76200"/>
            <a:ext cx="4204997" cy="416524"/>
          </a:xfrm>
          <a:prstGeom prst="rect">
            <a:avLst/>
          </a:prstGeom>
        </p:spPr>
        <p:txBody>
          <a:bodyPr wrap="none">
            <a:spAutoFit/>
          </a:bodyPr>
          <a:lstStyle/>
          <a:p>
            <a:pPr>
              <a:lnSpc>
                <a:spcPct val="130000"/>
              </a:lnSpc>
            </a:pPr>
            <a:r>
              <a:rPr lang="sr-Latn-CS" dirty="0">
                <a:solidFill>
                  <a:srgbClr val="FF9966"/>
                </a:solidFill>
                <a:latin typeface="Times New Roman" pitchFamily="18" charset="0"/>
              </a:rPr>
              <a:t>Zaštita od statičkog elektriciteta u industriji</a:t>
            </a:r>
          </a:p>
        </p:txBody>
      </p:sp>
      <p:sp>
        <p:nvSpPr>
          <p:cNvPr id="3" name="Rectangle 2">
            <a:extLst>
              <a:ext uri="{FF2B5EF4-FFF2-40B4-BE49-F238E27FC236}">
                <a16:creationId xmlns:a16="http://schemas.microsoft.com/office/drawing/2014/main" xmlns="" id="{DE600F0B-5A51-4A2E-AEA1-69ED93779128}"/>
              </a:ext>
            </a:extLst>
          </p:cNvPr>
          <p:cNvSpPr/>
          <p:nvPr/>
        </p:nvSpPr>
        <p:spPr>
          <a:xfrm>
            <a:off x="152400" y="609600"/>
            <a:ext cx="8915400" cy="1323439"/>
          </a:xfrm>
          <a:prstGeom prst="rect">
            <a:avLst/>
          </a:prstGeom>
        </p:spPr>
        <p:txBody>
          <a:bodyPr wrap="square">
            <a:spAutoFit/>
          </a:bodyPr>
          <a:lstStyle/>
          <a:p>
            <a:r>
              <a:rPr lang="sr-Cyrl-CS" sz="1600" dirty="0" smtClean="0">
                <a:latin typeface="Times New Roman" panose="02020603050405020304" pitchFamily="18" charset="0"/>
                <a:cs typeface="Times New Roman" panose="02020603050405020304" pitchFamily="18" charset="0"/>
              </a:rPr>
              <a:t>Preventivne mere zaštite od pojave statičkog elektriciteta se primenjuju u sledećim slučajevima:</a:t>
            </a:r>
          </a:p>
          <a:p>
            <a:pPr marL="285750" indent="-285750">
              <a:buFontTx/>
              <a:buChar char="-"/>
            </a:pPr>
            <a:r>
              <a:rPr lang="sr-Cyrl-CS" sz="1600" dirty="0" smtClean="0">
                <a:latin typeface="Times New Roman" panose="02020603050405020304" pitchFamily="18" charset="0"/>
                <a:cs typeface="Times New Roman" panose="02020603050405020304" pitchFamily="18" charset="0"/>
              </a:rPr>
              <a:t>na mestima ugroženima od eksplozivnih smeša gasova, para ili prašine sa vazduhom</a:t>
            </a:r>
          </a:p>
          <a:p>
            <a:pPr marL="285750" indent="-285750">
              <a:buFontTx/>
              <a:buChar char="-"/>
            </a:pPr>
            <a:r>
              <a:rPr lang="sr-Cyrl-CS" sz="1600" dirty="0" smtClean="0">
                <a:latin typeface="Times New Roman" panose="02020603050405020304" pitchFamily="18" charset="0"/>
                <a:cs typeface="Times New Roman" panose="02020603050405020304" pitchFamily="18" charset="0"/>
              </a:rPr>
              <a:t>pri radu s eksplozivnim materijalima i municijom</a:t>
            </a:r>
          </a:p>
          <a:p>
            <a:pPr marL="285750" indent="-285750">
              <a:buFontTx/>
              <a:buChar char="-"/>
            </a:pPr>
            <a:r>
              <a:rPr lang="sr-Cyrl-CS" sz="1600" dirty="0" smtClean="0">
                <a:latin typeface="Times New Roman" panose="02020603050405020304" pitchFamily="18" charset="0"/>
                <a:cs typeface="Times New Roman" panose="02020603050405020304" pitchFamily="18" charset="0"/>
              </a:rPr>
              <a:t>u proizvodnim pogonima u kojima ne postoji opasnost od eksplozivnih smeša, ali je statički elektricitet potencijalni izvor požara, šteta i smetnji u proizvodnji</a:t>
            </a:r>
            <a:endParaRPr lang="sr-Cyrl-CS" sz="16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xmlns="" id="{89B2AA1F-BD0E-4E82-9390-076F8A94C6B7}"/>
              </a:ext>
            </a:extLst>
          </p:cNvPr>
          <p:cNvSpPr/>
          <p:nvPr/>
        </p:nvSpPr>
        <p:spPr>
          <a:xfrm>
            <a:off x="146901" y="1933039"/>
            <a:ext cx="8915400" cy="584775"/>
          </a:xfrm>
          <a:prstGeom prst="rect">
            <a:avLst/>
          </a:prstGeom>
        </p:spPr>
        <p:txBody>
          <a:bodyPr wrap="square">
            <a:spAutoFit/>
          </a:bodyPr>
          <a:lstStyle/>
          <a:p>
            <a:r>
              <a:rPr lang="sr-Latn-CS" sz="1600" dirty="0" smtClean="0">
                <a:latin typeface="Times New Roman" panose="02020603050405020304" pitchFamily="18" charset="0"/>
                <a:cs typeface="Times New Roman" panose="02020603050405020304" pitchFamily="18" charset="0"/>
              </a:rPr>
              <a:t>Primeri </a:t>
            </a:r>
            <a:r>
              <a:rPr lang="sr-Latn-CS" sz="1600" dirty="0" err="1" smtClean="0">
                <a:latin typeface="Times New Roman" panose="02020603050405020304" pitchFamily="18" charset="0"/>
                <a:cs typeface="Times New Roman" panose="02020603050405020304" pitchFamily="18" charset="0"/>
              </a:rPr>
              <a:t>motalice</a:t>
            </a:r>
            <a:r>
              <a:rPr lang="sr-Latn-CS" sz="1600" dirty="0" smtClean="0">
                <a:latin typeface="Times New Roman" panose="02020603050405020304" pitchFamily="18" charset="0"/>
                <a:cs typeface="Times New Roman" panose="02020603050405020304" pitchFamily="18" charset="0"/>
              </a:rPr>
              <a:t> za platno/hartiju (spajanje sa zemljom i primena </a:t>
            </a:r>
            <a:r>
              <a:rPr lang="sr-Latn-CS" sz="1600" dirty="0" err="1" smtClean="0">
                <a:latin typeface="Times New Roman" panose="02020603050405020304" pitchFamily="18" charset="0"/>
                <a:cs typeface="Times New Roman" panose="02020603050405020304" pitchFamily="18" charset="0"/>
              </a:rPr>
              <a:t>jonizatora</a:t>
            </a:r>
            <a:r>
              <a:rPr lang="sr-Latn-CS" sz="1600" dirty="0" smtClean="0">
                <a:latin typeface="Times New Roman" panose="02020603050405020304" pitchFamily="18" charset="0"/>
                <a:cs typeface="Times New Roman" panose="02020603050405020304" pitchFamily="18" charset="0"/>
              </a:rPr>
              <a:t>) i </a:t>
            </a:r>
            <a:r>
              <a:rPr lang="sr-Latn-CS" sz="1600" dirty="0" err="1" smtClean="0">
                <a:latin typeface="Times New Roman" panose="02020603050405020304" pitchFamily="18" charset="0"/>
                <a:cs typeface="Times New Roman" panose="02020603050405020304" pitchFamily="18" charset="0"/>
              </a:rPr>
              <a:t>izlivnog</a:t>
            </a:r>
            <a:r>
              <a:rPr lang="sr-Latn-CS" sz="1600" dirty="0" smtClean="0">
                <a:latin typeface="Times New Roman" panose="02020603050405020304" pitchFamily="18" charset="0"/>
                <a:cs typeface="Times New Roman" panose="02020603050405020304" pitchFamily="18" charset="0"/>
              </a:rPr>
              <a:t> mesta nemetalnog cevovoda kojim se transportuju zapaljive tečnosti (spajanje sa zemljom):</a:t>
            </a:r>
            <a:endParaRPr lang="sr-Latn-CS" sz="1600" dirty="0">
              <a:latin typeface="Times New Roman" panose="02020603050405020304" pitchFamily="18" charset="0"/>
              <a:cs typeface="Times New Roman" panose="02020603050405020304" pitchFamily="18" charset="0"/>
            </a:endParaRPr>
          </a:p>
        </p:txBody>
      </p:sp>
      <p:pic>
        <p:nvPicPr>
          <p:cNvPr id="5" name="Picture 7" descr="Slika6_13">
            <a:extLst>
              <a:ext uri="{FF2B5EF4-FFF2-40B4-BE49-F238E27FC236}">
                <a16:creationId xmlns:a16="http://schemas.microsoft.com/office/drawing/2014/main" xmlns="" id="{0140F10F-5CFF-4430-8B67-82C0F3E88D94}"/>
              </a:ext>
            </a:extLst>
          </p:cNvPr>
          <p:cNvPicPr>
            <a:picLocks noChangeAspect="1" noChangeArrowheads="1"/>
          </p:cNvPicPr>
          <p:nvPr/>
        </p:nvPicPr>
        <p:blipFill>
          <a:blip r:embed="rId2" cstate="print"/>
          <a:srcRect/>
          <a:stretch>
            <a:fillRect/>
          </a:stretch>
        </p:blipFill>
        <p:spPr bwMode="auto">
          <a:xfrm>
            <a:off x="304799" y="2667000"/>
            <a:ext cx="5184407" cy="3581400"/>
          </a:xfrm>
          <a:prstGeom prst="rect">
            <a:avLst/>
          </a:prstGeom>
          <a:noFill/>
          <a:ln w="9525">
            <a:noFill/>
            <a:miter lim="800000"/>
            <a:headEnd/>
            <a:tailEnd/>
          </a:ln>
        </p:spPr>
      </p:pic>
      <p:sp>
        <p:nvSpPr>
          <p:cNvPr id="6" name="Date Placeholder 5">
            <a:extLst>
              <a:ext uri="{FF2B5EF4-FFF2-40B4-BE49-F238E27FC236}">
                <a16:creationId xmlns:a16="http://schemas.microsoft.com/office/drawing/2014/main" xmlns="" id="{7BD058EF-AA95-4286-9B9D-3429B06C9760}"/>
              </a:ext>
            </a:extLst>
          </p:cNvPr>
          <p:cNvSpPr>
            <a:spLocks noGrp="1"/>
          </p:cNvSpPr>
          <p:nvPr>
            <p:ph type="dt" sz="half" idx="10"/>
          </p:nvPr>
        </p:nvSpPr>
        <p:spPr/>
        <p:txBody>
          <a:bodyPr/>
          <a:lstStyle/>
          <a:p>
            <a:fld id="{90B220CA-B157-460A-BAF8-66F950CF7449}" type="datetime1">
              <a:rPr lang="en-US" smtClean="0"/>
              <a:pPr/>
              <a:t>4/20/2020</a:t>
            </a:fld>
            <a:endParaRPr lang="en-US"/>
          </a:p>
        </p:txBody>
      </p:sp>
      <p:sp>
        <p:nvSpPr>
          <p:cNvPr id="7" name="Footer Placeholder 6">
            <a:extLst>
              <a:ext uri="{FF2B5EF4-FFF2-40B4-BE49-F238E27FC236}">
                <a16:creationId xmlns:a16="http://schemas.microsoft.com/office/drawing/2014/main" xmlns="" id="{67A8C206-423F-4A75-AC26-85FA4A28BBD7}"/>
              </a:ext>
            </a:extLst>
          </p:cNvPr>
          <p:cNvSpPr>
            <a:spLocks noGrp="1"/>
          </p:cNvSpPr>
          <p:nvPr>
            <p:ph type="ftr" sz="quarter" idx="11"/>
          </p:nvPr>
        </p:nvSpPr>
        <p:spPr>
          <a:xfrm>
            <a:off x="2852001" y="6359034"/>
            <a:ext cx="3505200" cy="365125"/>
          </a:xfrm>
        </p:spPr>
        <p:txBody>
          <a:bodyPr/>
          <a:lstStyle/>
          <a:p>
            <a:r>
              <a:rPr lang="en-US" dirty="0" err="1"/>
              <a:t>Predmetni</a:t>
            </a:r>
            <a:r>
              <a:rPr lang="en-US" dirty="0"/>
              <a:t> </a:t>
            </a:r>
            <a:r>
              <a:rPr lang="en-US" dirty="0" err="1"/>
              <a:t>nastavnik</a:t>
            </a:r>
            <a:r>
              <a:rPr lang="en-US" dirty="0"/>
              <a:t>: Prof. </a:t>
            </a:r>
            <a:r>
              <a:rPr lang="en-US" dirty="0" err="1"/>
              <a:t>dr</a:t>
            </a:r>
            <a:r>
              <a:rPr lang="en-US" dirty="0"/>
              <a:t> Zoran </a:t>
            </a:r>
            <a:r>
              <a:rPr lang="en-US" dirty="0" err="1"/>
              <a:t>Radakovic</a:t>
            </a:r>
            <a:endParaRPr lang="en-US" dirty="0"/>
          </a:p>
        </p:txBody>
      </p:sp>
      <p:sp>
        <p:nvSpPr>
          <p:cNvPr id="8" name="Slide Number Placeholder 7">
            <a:extLst>
              <a:ext uri="{FF2B5EF4-FFF2-40B4-BE49-F238E27FC236}">
                <a16:creationId xmlns:a16="http://schemas.microsoft.com/office/drawing/2014/main" xmlns="" id="{BD36A132-1EED-4993-8BD2-F58DCBE7B821}"/>
              </a:ext>
            </a:extLst>
          </p:cNvPr>
          <p:cNvSpPr>
            <a:spLocks noGrp="1"/>
          </p:cNvSpPr>
          <p:nvPr>
            <p:ph type="sldNum" sz="quarter" idx="12"/>
          </p:nvPr>
        </p:nvSpPr>
        <p:spPr/>
        <p:txBody>
          <a:bodyPr/>
          <a:lstStyle/>
          <a:p>
            <a:fld id="{EAFCC344-8AC4-47EF-AC02-226400CCF24D}" type="slidenum">
              <a:rPr lang="en-US" smtClean="0"/>
              <a:pPr/>
              <a:t>8</a:t>
            </a:fld>
            <a:endParaRPr lang="en-US"/>
          </a:p>
        </p:txBody>
      </p:sp>
      <p:pic>
        <p:nvPicPr>
          <p:cNvPr id="9" name="Picture 8" descr="Slika6_14">
            <a:extLst>
              <a:ext uri="{FF2B5EF4-FFF2-40B4-BE49-F238E27FC236}">
                <a16:creationId xmlns:a16="http://schemas.microsoft.com/office/drawing/2014/main" xmlns="" id="{EFAF239F-56F9-4E4B-BC5B-661560645D29}"/>
              </a:ext>
            </a:extLst>
          </p:cNvPr>
          <p:cNvPicPr>
            <a:picLocks noChangeAspect="1" noChangeArrowheads="1"/>
          </p:cNvPicPr>
          <p:nvPr/>
        </p:nvPicPr>
        <p:blipFill>
          <a:blip r:embed="rId3" cstate="print"/>
          <a:srcRect/>
          <a:stretch>
            <a:fillRect/>
          </a:stretch>
        </p:blipFill>
        <p:spPr bwMode="auto">
          <a:xfrm>
            <a:off x="5893948" y="3635640"/>
            <a:ext cx="2843521" cy="1600200"/>
          </a:xfrm>
          <a:prstGeom prst="rect">
            <a:avLst/>
          </a:prstGeom>
          <a:noFill/>
          <a:ln w="9525">
            <a:noFill/>
            <a:miter lim="800000"/>
            <a:headEnd/>
            <a:tailEnd/>
          </a:ln>
        </p:spPr>
      </p:pic>
    </p:spTree>
    <p:extLst>
      <p:ext uri="{BB962C8B-B14F-4D97-AF65-F5344CB8AC3E}">
        <p14:creationId xmlns:p14="http://schemas.microsoft.com/office/powerpoint/2010/main" xmlns="" val="2666469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4"/>
          <p:cNvSpPr>
            <a:spLocks noGrp="1"/>
          </p:cNvSpPr>
          <p:nvPr>
            <p:ph type="dt" sz="half" idx="10"/>
          </p:nvPr>
        </p:nvSpPr>
        <p:spPr>
          <a:xfrm>
            <a:off x="323850" y="6356349"/>
            <a:ext cx="2133600" cy="365125"/>
          </a:xfrm>
        </p:spPr>
        <p:txBody>
          <a:bodyPr/>
          <a:lstStyle/>
          <a:p>
            <a:fld id="{7506BED3-CFC3-4CC1-A3A4-ECB99A0D7B30}"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11"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9</a:t>
            </a:fld>
            <a:endParaRPr lang="en-US">
              <a:latin typeface="Times New Roman" pitchFamily="18" charset="0"/>
              <a:cs typeface="Times New Roman" pitchFamily="18" charset="0"/>
            </a:endParaRPr>
          </a:p>
        </p:txBody>
      </p:sp>
      <p:sp>
        <p:nvSpPr>
          <p:cNvPr id="12"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20" name="Rectangle 13"/>
          <p:cNvSpPr>
            <a:spLocks noChangeArrowheads="1"/>
          </p:cNvSpPr>
          <p:nvPr/>
        </p:nvSpPr>
        <p:spPr bwMode="auto">
          <a:xfrm>
            <a:off x="0" y="3095625"/>
            <a:ext cx="9144000" cy="0"/>
          </a:xfrm>
          <a:prstGeom prst="rect">
            <a:avLst/>
          </a:prstGeom>
          <a:noFill/>
          <a:ln w="9525" algn="ctr">
            <a:noFill/>
            <a:miter lim="800000"/>
            <a:headEnd/>
            <a:tailEnd/>
          </a:ln>
          <a:effectLst/>
        </p:spPr>
        <p:txBody>
          <a:bodyPr wrap="none" anchor="ctr">
            <a:spAutoFit/>
          </a:bodyPr>
          <a:lstStyle/>
          <a:p>
            <a:endParaRPr lang="en-US"/>
          </a:p>
        </p:txBody>
      </p:sp>
      <p:sp>
        <p:nvSpPr>
          <p:cNvPr id="21" name="Rectangle 21"/>
          <p:cNvSpPr>
            <a:spLocks noChangeArrowheads="1"/>
          </p:cNvSpPr>
          <p:nvPr/>
        </p:nvSpPr>
        <p:spPr bwMode="auto">
          <a:xfrm>
            <a:off x="0" y="3133725"/>
            <a:ext cx="9144000" cy="0"/>
          </a:xfrm>
          <a:prstGeom prst="rect">
            <a:avLst/>
          </a:prstGeom>
          <a:noFill/>
          <a:ln w="9525" algn="ctr">
            <a:noFill/>
            <a:miter lim="800000"/>
            <a:headEnd/>
            <a:tailEnd/>
          </a:ln>
          <a:effectLst/>
        </p:spPr>
        <p:txBody>
          <a:bodyPr wrap="none" anchor="ctr">
            <a:spAutoFit/>
          </a:bodyPr>
          <a:lstStyle/>
          <a:p>
            <a:endParaRPr lang="en-US"/>
          </a:p>
        </p:txBody>
      </p:sp>
      <p:sp>
        <p:nvSpPr>
          <p:cNvPr id="22" name="Rectangle 27"/>
          <p:cNvSpPr>
            <a:spLocks noChangeArrowheads="1"/>
          </p:cNvSpPr>
          <p:nvPr/>
        </p:nvSpPr>
        <p:spPr bwMode="auto">
          <a:xfrm>
            <a:off x="0" y="1795463"/>
            <a:ext cx="9144000" cy="0"/>
          </a:xfrm>
          <a:prstGeom prst="rect">
            <a:avLst/>
          </a:prstGeom>
          <a:noFill/>
          <a:ln w="9525" algn="ctr">
            <a:noFill/>
            <a:miter lim="800000"/>
            <a:headEnd/>
            <a:tailEnd/>
          </a:ln>
          <a:effectLst/>
        </p:spPr>
        <p:txBody>
          <a:bodyPr wrap="none" anchor="ctr">
            <a:spAutoFit/>
          </a:bodyPr>
          <a:lstStyle/>
          <a:p>
            <a:endParaRPr lang="en-US"/>
          </a:p>
        </p:txBody>
      </p:sp>
      <p:sp>
        <p:nvSpPr>
          <p:cNvPr id="24" name="Rectangle 28"/>
          <p:cNvSpPr>
            <a:spLocks noChangeArrowheads="1"/>
          </p:cNvSpPr>
          <p:nvPr/>
        </p:nvSpPr>
        <p:spPr bwMode="auto">
          <a:xfrm>
            <a:off x="76200" y="76200"/>
            <a:ext cx="8763000" cy="409575"/>
          </a:xfrm>
          <a:prstGeom prst="rect">
            <a:avLst/>
          </a:prstGeom>
          <a:noFill/>
          <a:ln w="9525" algn="ctr">
            <a:noFill/>
            <a:miter lim="800000"/>
            <a:headEnd/>
            <a:tailEnd/>
          </a:ln>
          <a:effectLst/>
        </p:spPr>
        <p:txBody>
          <a:bodyPr anchor="ctr">
            <a:spAutoFit/>
          </a:bodyPr>
          <a:lstStyle/>
          <a:p>
            <a:pPr>
              <a:lnSpc>
                <a:spcPct val="130000"/>
              </a:lnSpc>
            </a:pPr>
            <a:r>
              <a:rPr lang="sr-Latn-CS" sz="1600" dirty="0">
                <a:solidFill>
                  <a:srgbClr val="FF9966"/>
                </a:solidFill>
                <a:latin typeface="Times New Roman" pitchFamily="18" charset="0"/>
              </a:rPr>
              <a:t>Zaštita od statičkog elektriciteta u industriji</a:t>
            </a:r>
          </a:p>
        </p:txBody>
      </p:sp>
      <p:sp>
        <p:nvSpPr>
          <p:cNvPr id="27" name="Rectangle 32"/>
          <p:cNvSpPr>
            <a:spLocks noChangeArrowheads="1"/>
          </p:cNvSpPr>
          <p:nvPr/>
        </p:nvSpPr>
        <p:spPr bwMode="auto">
          <a:xfrm>
            <a:off x="76200" y="606481"/>
            <a:ext cx="8763000" cy="1980927"/>
          </a:xfrm>
          <a:prstGeom prst="rect">
            <a:avLst/>
          </a:prstGeom>
          <a:noFill/>
          <a:ln w="9525" algn="ctr">
            <a:noFill/>
            <a:miter lim="800000"/>
            <a:headEnd/>
            <a:tailEnd/>
          </a:ln>
          <a:effectLst/>
        </p:spPr>
        <p:txBody>
          <a:bodyPr wrap="square" anchor="ctr">
            <a:spAutoFit/>
          </a:bodyPr>
          <a:lstStyle/>
          <a:p>
            <a:pPr algn="just">
              <a:lnSpc>
                <a:spcPct val="130000"/>
              </a:lnSpc>
            </a:pPr>
            <a:r>
              <a:rPr lang="sr-Latn-RS" sz="1600" dirty="0">
                <a:latin typeface="Times New Roman" panose="02020603050405020304" pitchFamily="18" charset="0"/>
                <a:cs typeface="Times New Roman" panose="02020603050405020304" pitchFamily="18" charset="0"/>
              </a:rPr>
              <a:t>Uzemljenje se mora primeniti na svim </a:t>
            </a:r>
            <a:r>
              <a:rPr lang="sr-Latn-RS" sz="1600" dirty="0" err="1">
                <a:latin typeface="Times New Roman" panose="02020603050405020304" pitchFamily="18" charset="0"/>
                <a:cs typeface="Times New Roman" panose="02020603050405020304" pitchFamily="18" charset="0"/>
              </a:rPr>
              <a:t>elektroprovodnim</a:t>
            </a:r>
            <a:r>
              <a:rPr lang="sr-Latn-RS" sz="1600" dirty="0">
                <a:latin typeface="Times New Roman" panose="02020603050405020304" pitchFamily="18" charset="0"/>
                <a:cs typeface="Times New Roman" panose="02020603050405020304" pitchFamily="18" charset="0"/>
              </a:rPr>
              <a:t> delovima u proizvodnom pogonu, bez obzira na to da li su primenjene i druge preventivne mere zaštite od statičkog elektriciteta. Uzemljenje se izvodi galvanskim povezivanjem svih provodnih delova postrojenja na uzemljivač objekta. Pokretni delovi postrojenja, preko bakarnih, bronzanih ili ugljenih četkica, priključuju se na sistem uzemljenja. Četkice moraju biti vertikalno i čvrsto postavljene na </a:t>
            </a:r>
            <a:r>
              <a:rPr lang="sr-Latn-RS" sz="1600" dirty="0" err="1">
                <a:latin typeface="Times New Roman" panose="02020603050405020304" pitchFamily="18" charset="0"/>
                <a:cs typeface="Times New Roman" panose="02020603050405020304" pitchFamily="18" charset="0"/>
              </a:rPr>
              <a:t>rotirajuću</a:t>
            </a:r>
            <a:r>
              <a:rPr lang="sr-Latn-RS" sz="1600" dirty="0">
                <a:latin typeface="Times New Roman" panose="02020603050405020304" pitchFamily="18" charset="0"/>
                <a:cs typeface="Times New Roman" panose="02020603050405020304" pitchFamily="18" charset="0"/>
              </a:rPr>
              <a:t> osovinu, sa odgovarajućim pritiskom na površinu osovine.</a:t>
            </a:r>
          </a:p>
        </p:txBody>
      </p:sp>
      <p:sp>
        <p:nvSpPr>
          <p:cNvPr id="2" name="Rectangle 1">
            <a:extLst>
              <a:ext uri="{FF2B5EF4-FFF2-40B4-BE49-F238E27FC236}">
                <a16:creationId xmlns:a16="http://schemas.microsoft.com/office/drawing/2014/main" xmlns="" id="{6CFDBE91-62AC-4643-81F5-4A22F5FF71D9}"/>
              </a:ext>
            </a:extLst>
          </p:cNvPr>
          <p:cNvSpPr/>
          <p:nvPr/>
        </p:nvSpPr>
        <p:spPr>
          <a:xfrm>
            <a:off x="107623" y="2590800"/>
            <a:ext cx="8610600" cy="3901453"/>
          </a:xfrm>
          <a:prstGeom prst="rect">
            <a:avLst/>
          </a:prstGeom>
        </p:spPr>
        <p:txBody>
          <a:bodyPr wrap="square">
            <a:spAutoFit/>
          </a:bodyPr>
          <a:lstStyle/>
          <a:p>
            <a:pPr algn="just">
              <a:lnSpc>
                <a:spcPct val="130000"/>
              </a:lnSpc>
            </a:pPr>
            <a:r>
              <a:rPr lang="sr-Latn-RS" sz="1600" dirty="0">
                <a:latin typeface="Times New Roman" panose="02020603050405020304" pitchFamily="18" charset="0"/>
                <a:cs typeface="Times New Roman" panose="02020603050405020304" pitchFamily="18" charset="0"/>
              </a:rPr>
              <a:t>Pored pomenutih, primenjuju se i sledeće mere za smanjenje loših posledica statičkog elektriciteta:</a:t>
            </a:r>
          </a:p>
          <a:p>
            <a:pPr marL="285750" indent="-285750" algn="just">
              <a:lnSpc>
                <a:spcPct val="130000"/>
              </a:lnSpc>
              <a:buFontTx/>
              <a:buChar char="-"/>
            </a:pPr>
            <a:r>
              <a:rPr lang="sr-Latn-RS" sz="1600" dirty="0">
                <a:latin typeface="Times New Roman" panose="02020603050405020304" pitchFamily="18" charset="0"/>
                <a:cs typeface="Times New Roman" panose="02020603050405020304" pitchFamily="18" charset="0"/>
              </a:rPr>
              <a:t>Održavanje odgovarajuće vlažnosti vazduha (ukoliko je dozvoljeno tehnološkim postupkom, najmanje 70% uklanja rizik od stvaranja varnice zbog nagomilanog </a:t>
            </a:r>
            <a:r>
              <a:rPr lang="sr-Latn-RS" sz="1600" dirty="0" err="1">
                <a:latin typeface="Times New Roman" panose="02020603050405020304" pitchFamily="18" charset="0"/>
                <a:cs typeface="Times New Roman" panose="02020603050405020304" pitchFamily="18" charset="0"/>
              </a:rPr>
              <a:t>statičog</a:t>
            </a:r>
            <a:r>
              <a:rPr lang="sr-Latn-RS" sz="1600" dirty="0">
                <a:latin typeface="Times New Roman" panose="02020603050405020304" pitchFamily="18" charset="0"/>
                <a:cs typeface="Times New Roman" panose="02020603050405020304" pitchFamily="18" charset="0"/>
              </a:rPr>
              <a:t> elektriciteta)</a:t>
            </a:r>
          </a:p>
          <a:p>
            <a:pPr marL="285750" indent="-285750" algn="just">
              <a:lnSpc>
                <a:spcPct val="130000"/>
              </a:lnSpc>
              <a:buFontTx/>
              <a:buChar char="-"/>
            </a:pPr>
            <a:r>
              <a:rPr lang="sr-Latn-RS" sz="1600" dirty="0">
                <a:latin typeface="Times New Roman" panose="02020603050405020304" pitchFamily="18" charset="0"/>
                <a:cs typeface="Times New Roman" panose="02020603050405020304" pitchFamily="18" charset="0"/>
              </a:rPr>
              <a:t>Realizacija </a:t>
            </a:r>
            <a:r>
              <a:rPr lang="sr-Latn-RS" sz="1600" dirty="0" err="1">
                <a:latin typeface="Times New Roman" panose="02020603050405020304" pitchFamily="18" charset="0"/>
                <a:cs typeface="Times New Roman" panose="02020603050405020304" pitchFamily="18" charset="0"/>
              </a:rPr>
              <a:t>antistatik</a:t>
            </a:r>
            <a:r>
              <a:rPr lang="sr-Latn-RS" sz="1600" dirty="0">
                <a:latin typeface="Times New Roman" panose="02020603050405020304" pitchFamily="18" charset="0"/>
                <a:cs typeface="Times New Roman" panose="02020603050405020304" pitchFamily="18" charset="0"/>
              </a:rPr>
              <a:t> karakteristika upotrebom </a:t>
            </a:r>
            <a:r>
              <a:rPr lang="sr-Latn-RS" sz="1600" dirty="0" err="1">
                <a:latin typeface="Times New Roman" panose="02020603050405020304" pitchFamily="18" charset="0"/>
                <a:cs typeface="Times New Roman" panose="02020603050405020304" pitchFamily="18" charset="0"/>
              </a:rPr>
              <a:t>antistatik</a:t>
            </a:r>
            <a:r>
              <a:rPr lang="sr-Latn-RS" sz="1600" dirty="0">
                <a:latin typeface="Times New Roman" panose="02020603050405020304" pitchFamily="18" charset="0"/>
                <a:cs typeface="Times New Roman" panose="02020603050405020304" pitchFamily="18" charset="0"/>
              </a:rPr>
              <a:t> premaza</a:t>
            </a:r>
          </a:p>
          <a:p>
            <a:pPr marL="285750" indent="-285750" algn="just">
              <a:lnSpc>
                <a:spcPct val="130000"/>
              </a:lnSpc>
              <a:buFontTx/>
              <a:buChar char="-"/>
            </a:pPr>
            <a:r>
              <a:rPr lang="sr-Latn-RS" sz="1600" dirty="0">
                <a:latin typeface="Times New Roman" panose="02020603050405020304" pitchFamily="18" charset="0"/>
                <a:cs typeface="Times New Roman" panose="02020603050405020304" pitchFamily="18" charset="0"/>
              </a:rPr>
              <a:t>Povećanje </a:t>
            </a:r>
            <a:r>
              <a:rPr lang="sr-Latn-RS" sz="1600" dirty="0" err="1">
                <a:latin typeface="Times New Roman" panose="02020603050405020304" pitchFamily="18" charset="0"/>
                <a:cs typeface="Times New Roman" panose="02020603050405020304" pitchFamily="18" charset="0"/>
              </a:rPr>
              <a:t>provodljivosti</a:t>
            </a:r>
            <a:r>
              <a:rPr lang="sr-Latn-RS" sz="1600" dirty="0">
                <a:latin typeface="Times New Roman" panose="02020603050405020304" pitchFamily="18" charset="0"/>
                <a:cs typeface="Times New Roman" panose="02020603050405020304" pitchFamily="18" charset="0"/>
              </a:rPr>
              <a:t> izolacionih materijala (dodavanje koloidnog grafita ili metalnih oksida, u slučaju tačnosti – dodatak etil alkohola)</a:t>
            </a:r>
          </a:p>
          <a:p>
            <a:pPr marL="285750" indent="-285750" algn="just">
              <a:lnSpc>
                <a:spcPct val="130000"/>
              </a:lnSpc>
              <a:buFontTx/>
              <a:buChar char="-"/>
            </a:pPr>
            <a:r>
              <a:rPr lang="sr-Latn-RS" sz="1600" dirty="0">
                <a:latin typeface="Times New Roman" panose="02020603050405020304" pitchFamily="18" charset="0"/>
                <a:cs typeface="Times New Roman" panose="02020603050405020304" pitchFamily="18" charset="0"/>
              </a:rPr>
              <a:t>Odvođenje statičkog elektriciteta influencom (elektrostatička indukcija) - metalni odvodnici statičkog elektriciteta (uzemljene četkice, češljevi, bodljikavi odvodnici itd.) ne dodiruju, ali se postavljaju što bliže materijalu sa koga treba odstraniti statički elektricitet (oko 15 mm iznad); iznad mesta najvećeg nagomilavanja statičkog elektriciteta na </a:t>
            </a:r>
            <a:r>
              <a:rPr lang="sr-Latn-RS" sz="1600" dirty="0" err="1">
                <a:latin typeface="Times New Roman" panose="02020603050405020304" pitchFamily="18" charset="0"/>
                <a:cs typeface="Times New Roman" panose="02020603050405020304" pitchFamily="18" charset="0"/>
              </a:rPr>
              <a:t>rotirajućim</a:t>
            </a:r>
            <a:r>
              <a:rPr lang="sr-Latn-RS" sz="1600" dirty="0">
                <a:latin typeface="Times New Roman" panose="02020603050405020304" pitchFamily="18" charset="0"/>
                <a:cs typeface="Times New Roman" panose="02020603050405020304" pitchFamily="18" charset="0"/>
              </a:rPr>
              <a:t> delovima postavlja se uzemljena mesingana šipka sa pričvršćenim metalnim lančićima kojoj dodiruju materijal i klizanjem odvode sa njega statički elektricitet.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40D907FE-8FF0-4651-83B0-0154C7EDCE27}"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10</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7" name="Rectangle 9"/>
          <p:cNvSpPr>
            <a:spLocks noChangeArrowheads="1"/>
          </p:cNvSpPr>
          <p:nvPr/>
        </p:nvSpPr>
        <p:spPr bwMode="auto">
          <a:xfrm>
            <a:off x="0" y="3133725"/>
            <a:ext cx="9144000" cy="0"/>
          </a:xfrm>
          <a:prstGeom prst="rect">
            <a:avLst/>
          </a:prstGeom>
          <a:noFill/>
          <a:ln w="9525" algn="ctr">
            <a:noFill/>
            <a:miter lim="800000"/>
            <a:headEnd/>
            <a:tailEnd/>
          </a:ln>
          <a:effectLst/>
        </p:spPr>
        <p:txBody>
          <a:bodyPr wrap="none" anchor="ctr">
            <a:spAutoFit/>
          </a:bodyPr>
          <a:lstStyle/>
          <a:p>
            <a:endParaRPr lang="en-US"/>
          </a:p>
        </p:txBody>
      </p:sp>
      <p:sp>
        <p:nvSpPr>
          <p:cNvPr id="8" name="Rectangle 15"/>
          <p:cNvSpPr>
            <a:spLocks noChangeArrowheads="1"/>
          </p:cNvSpPr>
          <p:nvPr/>
        </p:nvSpPr>
        <p:spPr bwMode="auto">
          <a:xfrm>
            <a:off x="0" y="2786063"/>
            <a:ext cx="9144000" cy="0"/>
          </a:xfrm>
          <a:prstGeom prst="rect">
            <a:avLst/>
          </a:prstGeom>
          <a:noFill/>
          <a:ln w="9525" algn="ctr">
            <a:noFill/>
            <a:miter lim="800000"/>
            <a:headEnd/>
            <a:tailEnd/>
          </a:ln>
          <a:effectLst/>
        </p:spPr>
        <p:txBody>
          <a:bodyPr wrap="none" anchor="ctr">
            <a:spAutoFit/>
          </a:bodyPr>
          <a:lstStyle/>
          <a:p>
            <a:endParaRPr lang="en-US"/>
          </a:p>
        </p:txBody>
      </p:sp>
      <p:sp>
        <p:nvSpPr>
          <p:cNvPr id="9" name="Text Box 18"/>
          <p:cNvSpPr txBox="1">
            <a:spLocks noChangeArrowheads="1"/>
          </p:cNvSpPr>
          <p:nvPr/>
        </p:nvSpPr>
        <p:spPr bwMode="auto">
          <a:xfrm>
            <a:off x="152400" y="76200"/>
            <a:ext cx="3200400" cy="449263"/>
          </a:xfrm>
          <a:prstGeom prst="rect">
            <a:avLst/>
          </a:prstGeom>
          <a:solidFill>
            <a:srgbClr val="FFFF99"/>
          </a:solidFill>
          <a:ln w="9525" algn="ctr">
            <a:noFill/>
            <a:miter lim="800000"/>
            <a:headEnd/>
            <a:tailEnd/>
          </a:ln>
          <a:effectLst/>
        </p:spPr>
        <p:txBody>
          <a:bodyPr>
            <a:spAutoFit/>
          </a:bodyPr>
          <a:lstStyle/>
          <a:p>
            <a:pPr>
              <a:lnSpc>
                <a:spcPct val="130000"/>
              </a:lnSpc>
            </a:pPr>
            <a:r>
              <a:rPr lang="sr-Latn-CS">
                <a:latin typeface="Times New Roman" pitchFamily="18" charset="0"/>
              </a:rPr>
              <a:t>Zaštita od korozije</a:t>
            </a:r>
          </a:p>
        </p:txBody>
      </p:sp>
      <p:sp>
        <p:nvSpPr>
          <p:cNvPr id="12" name="Text Box 19"/>
          <p:cNvSpPr txBox="1">
            <a:spLocks noChangeArrowheads="1"/>
          </p:cNvSpPr>
          <p:nvPr/>
        </p:nvSpPr>
        <p:spPr bwMode="auto">
          <a:xfrm>
            <a:off x="128669" y="692150"/>
            <a:ext cx="8991600" cy="2632075"/>
          </a:xfrm>
          <a:prstGeom prst="rect">
            <a:avLst/>
          </a:prstGeom>
          <a:noFill/>
          <a:ln w="9525" algn="ctr">
            <a:noFill/>
            <a:miter lim="800000"/>
            <a:headEnd/>
            <a:tailEnd/>
          </a:ln>
          <a:effectLst/>
        </p:spPr>
        <p:txBody>
          <a:bodyPr>
            <a:spAutoFit/>
          </a:bodyPr>
          <a:lstStyle/>
          <a:p>
            <a:pPr>
              <a:lnSpc>
                <a:spcPct val="130000"/>
              </a:lnSpc>
            </a:pPr>
            <a:r>
              <a:rPr lang="sr-Latn-CS" sz="1600" dirty="0">
                <a:latin typeface="Times New Roman" pitchFamily="18" charset="0"/>
              </a:rPr>
              <a:t>Korozija je proces razaranja ili </a:t>
            </a:r>
            <a:r>
              <a:rPr lang="sr-Latn-CS" sz="1600" dirty="0" err="1">
                <a:latin typeface="Times New Roman" pitchFamily="18" charset="0"/>
              </a:rPr>
              <a:t>odnošenja</a:t>
            </a:r>
            <a:r>
              <a:rPr lang="sr-Latn-CS" sz="1600" dirty="0">
                <a:latin typeface="Times New Roman" pitchFamily="18" charset="0"/>
              </a:rPr>
              <a:t> metala sa površina metalnih delova objekata, pod uticajem hemijskih, biohemijskih, elektrohemijskih i </a:t>
            </a:r>
            <a:r>
              <a:rPr lang="sr-Latn-CS" sz="1600" dirty="0" err="1">
                <a:latin typeface="Times New Roman" pitchFamily="18" charset="0"/>
              </a:rPr>
              <a:t>elektrolitičkih</a:t>
            </a:r>
            <a:r>
              <a:rPr lang="sr-Latn-CS" sz="1600" dirty="0">
                <a:latin typeface="Times New Roman" pitchFamily="18" charset="0"/>
              </a:rPr>
              <a:t> procesa, koji se mogu javiti pod određenim uslovima. </a:t>
            </a:r>
          </a:p>
          <a:p>
            <a:pPr>
              <a:lnSpc>
                <a:spcPct val="130000"/>
              </a:lnSpc>
            </a:pPr>
            <a:r>
              <a:rPr lang="sr-Latn-CS" sz="1600" dirty="0">
                <a:latin typeface="Times New Roman" pitchFamily="18" charset="0"/>
              </a:rPr>
              <a:t>Na taj način vremenom metalni deo objekta slabi i gubi svoju funkciju. </a:t>
            </a:r>
          </a:p>
          <a:p>
            <a:pPr>
              <a:lnSpc>
                <a:spcPct val="130000"/>
              </a:lnSpc>
            </a:pPr>
            <a:r>
              <a:rPr lang="sr-Latn-CS" sz="1600" dirty="0">
                <a:latin typeface="Times New Roman" pitchFamily="18" charset="0"/>
              </a:rPr>
              <a:t>Primeri:</a:t>
            </a:r>
          </a:p>
          <a:p>
            <a:pPr>
              <a:lnSpc>
                <a:spcPct val="130000"/>
              </a:lnSpc>
              <a:buFontTx/>
              <a:buChar char="-"/>
            </a:pPr>
            <a:r>
              <a:rPr lang="sr-Latn-CS" sz="1600" dirty="0">
                <a:latin typeface="Times New Roman" pitchFamily="18" charset="0"/>
              </a:rPr>
              <a:t> kod broda može da oslabi zid korita i da dođe do prodora vode u njega</a:t>
            </a:r>
          </a:p>
          <a:p>
            <a:pPr>
              <a:lnSpc>
                <a:spcPct val="130000"/>
              </a:lnSpc>
              <a:buFontTx/>
              <a:buChar char="-"/>
            </a:pPr>
            <a:r>
              <a:rPr lang="sr-Latn-CS" sz="1600" dirty="0">
                <a:latin typeface="Times New Roman" pitchFamily="18" charset="0"/>
              </a:rPr>
              <a:t> kod kabla može da oslabi metalna zaštitna obloga i da dođe do njegovog mehaničkog oštećenja i proboja</a:t>
            </a:r>
          </a:p>
          <a:p>
            <a:pPr>
              <a:lnSpc>
                <a:spcPct val="130000"/>
              </a:lnSpc>
              <a:buFontTx/>
              <a:buChar char="-"/>
            </a:pPr>
            <a:r>
              <a:rPr lang="sr-Latn-CS" sz="1600" dirty="0">
                <a:latin typeface="Times New Roman" pitchFamily="18" charset="0"/>
              </a:rPr>
              <a:t> kod uzemljivača može da dođe do smanjenja aktivne površine, posledično i do povećanja otpora</a:t>
            </a:r>
          </a:p>
        </p:txBody>
      </p:sp>
      <p:sp>
        <p:nvSpPr>
          <p:cNvPr id="13" name="Rectangle 20"/>
          <p:cNvSpPr>
            <a:spLocks noChangeArrowheads="1"/>
          </p:cNvSpPr>
          <p:nvPr/>
        </p:nvSpPr>
        <p:spPr bwMode="auto">
          <a:xfrm>
            <a:off x="76200" y="3324225"/>
            <a:ext cx="3200400" cy="409575"/>
          </a:xfrm>
          <a:prstGeom prst="rect">
            <a:avLst/>
          </a:prstGeom>
          <a:noFill/>
          <a:ln w="9525" algn="ctr">
            <a:noFill/>
            <a:miter lim="800000"/>
            <a:headEnd/>
            <a:tailEnd/>
          </a:ln>
          <a:effectLst/>
        </p:spPr>
        <p:txBody>
          <a:bodyPr anchor="ctr">
            <a:spAutoFit/>
          </a:bodyPr>
          <a:lstStyle/>
          <a:p>
            <a:pPr>
              <a:lnSpc>
                <a:spcPct val="130000"/>
              </a:lnSpc>
            </a:pPr>
            <a:r>
              <a:rPr lang="sr-Latn-CS" sz="1600" dirty="0">
                <a:solidFill>
                  <a:srgbClr val="FF9966"/>
                </a:solidFill>
                <a:latin typeface="Times New Roman" pitchFamily="18" charset="0"/>
              </a:rPr>
              <a:t>Hemijska korozija i zaštita od nje</a:t>
            </a:r>
          </a:p>
        </p:txBody>
      </p:sp>
      <p:sp>
        <p:nvSpPr>
          <p:cNvPr id="14" name="Text Box 21"/>
          <p:cNvSpPr txBox="1">
            <a:spLocks noChangeArrowheads="1"/>
          </p:cNvSpPr>
          <p:nvPr/>
        </p:nvSpPr>
        <p:spPr bwMode="auto">
          <a:xfrm>
            <a:off x="136525" y="3736975"/>
            <a:ext cx="8778875" cy="2632075"/>
          </a:xfrm>
          <a:prstGeom prst="rect">
            <a:avLst/>
          </a:prstGeom>
          <a:noFill/>
          <a:ln w="9525" algn="ctr">
            <a:noFill/>
            <a:miter lim="800000"/>
            <a:headEnd/>
            <a:tailEnd/>
          </a:ln>
          <a:effectLst/>
        </p:spPr>
        <p:txBody>
          <a:bodyPr>
            <a:spAutoFit/>
          </a:bodyPr>
          <a:lstStyle/>
          <a:p>
            <a:pPr>
              <a:lnSpc>
                <a:spcPct val="130000"/>
              </a:lnSpc>
            </a:pPr>
            <a:r>
              <a:rPr lang="sr-Latn-CS" sz="1600">
                <a:latin typeface="Times New Roman" pitchFamily="18" charset="0"/>
              </a:rPr>
              <a:t>Metali se u prirodi nalaze u obliku jedinjenja, najčešće oksida ili sulfida. To su niža energetska stanja metala od onih do kojih se metali dovode kasnijom preradom u procesu dobijanja materijala koji se primenjuju u konstrukciji objekata. Najčešći metal koji se koristi za konstrukcije je gvožđe (čelik).</a:t>
            </a:r>
          </a:p>
          <a:p>
            <a:pPr>
              <a:lnSpc>
                <a:spcPct val="130000"/>
              </a:lnSpc>
            </a:pPr>
            <a:r>
              <a:rPr lang="sr-Latn-CS" sz="1600">
                <a:latin typeface="Times New Roman" pitchFamily="18" charset="0"/>
              </a:rPr>
              <a:t>Ako se deo izrađen od gvožđa nađe u nekoj hemijski aktivnoj sredini, na primer zemlji (ili atmosferi kada je prisutna voda/vlaga), materijal će vremenom preći u svoj niži energetski nivo, oksid ili sulfid, odnosno doćiće do njegove korozije. Sulfidi i oksidi imaju loša mehanička svojstva, za razliku od čistih (ili legiranih) metala. Zbog toga pri hemijskoj koroziji dolazi do opisanog slabljenja i gubitka funkcije metalnih delova.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08208" y="1239413"/>
            <a:ext cx="3465385" cy="2520280"/>
          </a:xfrm>
          <a:prstGeom prst="rect">
            <a:avLst/>
          </a:prstGeom>
          <a:noFill/>
        </p:spPr>
      </p:pic>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910" y="1196751"/>
            <a:ext cx="3629985" cy="2719189"/>
          </a:xfrm>
          <a:prstGeom prst="rect">
            <a:avLst/>
          </a:prstGeom>
        </p:spPr>
      </p:pic>
      <p:pic>
        <p:nvPicPr>
          <p:cNvPr id="4" name="Content Placeholder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23728" y="3026888"/>
            <a:ext cx="5067300" cy="3819525"/>
          </a:xfrm>
          <a:prstGeom prst="rect">
            <a:avLst/>
          </a:prstGeom>
        </p:spPr>
      </p:pic>
      <p:sp>
        <p:nvSpPr>
          <p:cNvPr id="5" name="Date Placeholder 4">
            <a:extLst>
              <a:ext uri="{FF2B5EF4-FFF2-40B4-BE49-F238E27FC236}">
                <a16:creationId xmlns:a16="http://schemas.microsoft.com/office/drawing/2014/main" xmlns="" id="{372C5E45-CB41-4939-9167-A8F34ABDE85D}"/>
              </a:ext>
            </a:extLst>
          </p:cNvPr>
          <p:cNvSpPr>
            <a:spLocks noGrp="1"/>
          </p:cNvSpPr>
          <p:nvPr>
            <p:ph type="dt" sz="half" idx="10"/>
          </p:nvPr>
        </p:nvSpPr>
        <p:spPr/>
        <p:txBody>
          <a:bodyPr/>
          <a:lstStyle/>
          <a:p>
            <a:fld id="{4F6B1846-74C5-4BC2-8967-1E971E9C8A0F}" type="datetime1">
              <a:rPr lang="en-US" smtClean="0"/>
              <a:pPr/>
              <a:t>4/20/2020</a:t>
            </a:fld>
            <a:endParaRPr lang="en-US"/>
          </a:p>
        </p:txBody>
      </p:sp>
      <p:sp>
        <p:nvSpPr>
          <p:cNvPr id="6" name="Footer Placeholder 5">
            <a:extLst>
              <a:ext uri="{FF2B5EF4-FFF2-40B4-BE49-F238E27FC236}">
                <a16:creationId xmlns:a16="http://schemas.microsoft.com/office/drawing/2014/main" xmlns="" id="{B0CDFA54-D6C7-44AD-ABA7-224A1A854BD1}"/>
              </a:ext>
            </a:extLst>
          </p:cNvPr>
          <p:cNvSpPr>
            <a:spLocks noGrp="1"/>
          </p:cNvSpPr>
          <p:nvPr>
            <p:ph type="ftr" sz="quarter" idx="11"/>
          </p:nvPr>
        </p:nvSpPr>
        <p:spPr/>
        <p:txBody>
          <a:bodyPr/>
          <a:lstStyle/>
          <a:p>
            <a:r>
              <a:rPr lang="en-US"/>
              <a:t>Predmetni nastavnik: Prof. dr Zoran Radakovic</a:t>
            </a:r>
          </a:p>
        </p:txBody>
      </p:sp>
      <p:sp>
        <p:nvSpPr>
          <p:cNvPr id="7" name="Slide Number Placeholder 6">
            <a:extLst>
              <a:ext uri="{FF2B5EF4-FFF2-40B4-BE49-F238E27FC236}">
                <a16:creationId xmlns:a16="http://schemas.microsoft.com/office/drawing/2014/main" xmlns="" id="{C61926C0-B453-443C-AB1F-5552189C6F4E}"/>
              </a:ext>
            </a:extLst>
          </p:cNvPr>
          <p:cNvSpPr>
            <a:spLocks noGrp="1"/>
          </p:cNvSpPr>
          <p:nvPr>
            <p:ph type="sldNum" sz="quarter" idx="12"/>
          </p:nvPr>
        </p:nvSpPr>
        <p:spPr/>
        <p:txBody>
          <a:bodyPr/>
          <a:lstStyle/>
          <a:p>
            <a:fld id="{EAFCC344-8AC4-47EF-AC02-226400CCF24D}"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AFD5FB9B-F4B1-491D-AA5C-814ED8786D8C}"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12</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6" name="Rectangle 261"/>
          <p:cNvSpPr>
            <a:spLocks noChangeArrowheads="1"/>
          </p:cNvSpPr>
          <p:nvPr/>
        </p:nvSpPr>
        <p:spPr bwMode="auto">
          <a:xfrm>
            <a:off x="76200" y="152400"/>
            <a:ext cx="8915400" cy="4537075"/>
          </a:xfrm>
          <a:prstGeom prst="rect">
            <a:avLst/>
          </a:prstGeom>
          <a:noFill/>
          <a:ln w="9525" algn="ctr">
            <a:noFill/>
            <a:miter lim="800000"/>
            <a:headEnd/>
            <a:tailEnd/>
          </a:ln>
          <a:effectLst/>
        </p:spPr>
        <p:txBody>
          <a:bodyPr>
            <a:spAutoFit/>
          </a:bodyPr>
          <a:lstStyle/>
          <a:p>
            <a:pPr>
              <a:lnSpc>
                <a:spcPct val="130000"/>
              </a:lnSpc>
            </a:pPr>
            <a:r>
              <a:rPr lang="sr-Latn-CS" sz="1600">
                <a:latin typeface="Times New Roman" pitchFamily="18" charset="0"/>
              </a:rPr>
              <a:t>Zaštita od hemijske korozije:</a:t>
            </a:r>
          </a:p>
          <a:p>
            <a:pPr>
              <a:lnSpc>
                <a:spcPct val="130000"/>
              </a:lnSpc>
            </a:pPr>
            <a:endParaRPr lang="sr-Latn-CS" sz="1600">
              <a:latin typeface="Times New Roman" pitchFamily="18" charset="0"/>
            </a:endParaRPr>
          </a:p>
          <a:p>
            <a:pPr>
              <a:lnSpc>
                <a:spcPct val="130000"/>
              </a:lnSpc>
            </a:pPr>
            <a:r>
              <a:rPr lang="sr-Latn-CS" sz="1600">
                <a:latin typeface="Times New Roman" pitchFamily="18" charset="0"/>
              </a:rPr>
              <a:t>Postavljanje zaštitnih slojeva između metalnog (gvozdenog) dela i hemijski aktivne sredine. </a:t>
            </a:r>
          </a:p>
          <a:p>
            <a:pPr>
              <a:lnSpc>
                <a:spcPct val="130000"/>
              </a:lnSpc>
            </a:pPr>
            <a:r>
              <a:rPr lang="sr-Latn-CS" sz="1600">
                <a:latin typeface="Times New Roman" pitchFamily="18" charset="0"/>
              </a:rPr>
              <a:t>Slojevi se izrađuju od raznih antikorozionih premaza, ili PVC i teflonskih folija. Ako su ti slojevi neelektoporovodni i dobro izrađeni, mogu poslužiti kao zaštita i za druge oblike korozije.</a:t>
            </a:r>
          </a:p>
          <a:p>
            <a:pPr>
              <a:lnSpc>
                <a:spcPct val="130000"/>
              </a:lnSpc>
            </a:pPr>
            <a:endParaRPr lang="sr-Latn-CS" sz="1600">
              <a:latin typeface="Times New Roman" pitchFamily="18" charset="0"/>
            </a:endParaRPr>
          </a:p>
          <a:p>
            <a:pPr>
              <a:lnSpc>
                <a:spcPct val="130000"/>
              </a:lnSpc>
            </a:pPr>
            <a:r>
              <a:rPr lang="sr-Latn-CS" sz="1600">
                <a:latin typeface="Times New Roman" pitchFamily="18" charset="0"/>
              </a:rPr>
              <a:t>Kod metalnih delova koji moraju da imaju elektroprovodni kontakt sa okolnom zemljom, kao na primer kod uzemljivača, ovakva zaštita nije moguća, pa se primenjuje neka druga. Na primer, hemijska korozija kod uzemljivača se može izbeći njihovom izradom od otpornijih materijala na koroziju, kao što je bakar. Uzemljivači mogu da se izrade i od gvožđa koje je presvučeno slojem cinka, ili pak da se postave u hemijski neutralnu sredinu, kao što je na primer beton (tako se izrađuju temeljni uzemljivači). </a:t>
            </a:r>
          </a:p>
          <a:p>
            <a:pPr>
              <a:lnSpc>
                <a:spcPct val="130000"/>
              </a:lnSpc>
            </a:pPr>
            <a:r>
              <a:rPr lang="sr-Latn-CS" sz="1600">
                <a:latin typeface="Times New Roman" pitchFamily="18" charset="0"/>
              </a:rPr>
              <a:t>Cink je metal koji veoma lako i brzo stupa u reakciju sa okolinom, stvarajući svoj oksid ili sulfid, koji je elektoprovodan i ima zadovoljavajuća mehanička svojstva. Na taj način se stvara zaštitni omotač koji sprečava da gvožđe stupa u hemijske reakcije, odnosno štiti gvožđe od korozivnog procesa.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FED73FA4-ABD7-41EA-98F1-E362926EE04C}"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13</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38" name="Rectangle 12"/>
          <p:cNvSpPr>
            <a:spLocks noChangeArrowheads="1"/>
          </p:cNvSpPr>
          <p:nvPr/>
        </p:nvSpPr>
        <p:spPr bwMode="auto">
          <a:xfrm>
            <a:off x="76200" y="76200"/>
            <a:ext cx="4038600" cy="409575"/>
          </a:xfrm>
          <a:prstGeom prst="rect">
            <a:avLst/>
          </a:prstGeom>
          <a:noFill/>
          <a:ln w="9525" algn="ctr">
            <a:noFill/>
            <a:miter lim="800000"/>
            <a:headEnd/>
            <a:tailEnd/>
          </a:ln>
          <a:effectLst/>
        </p:spPr>
        <p:txBody>
          <a:bodyPr anchor="ctr">
            <a:spAutoFit/>
          </a:bodyPr>
          <a:lstStyle/>
          <a:p>
            <a:pPr>
              <a:lnSpc>
                <a:spcPct val="130000"/>
              </a:lnSpc>
            </a:pPr>
            <a:r>
              <a:rPr lang="sr-Latn-CS" sz="1600">
                <a:solidFill>
                  <a:srgbClr val="FF9966"/>
                </a:solidFill>
                <a:latin typeface="Times New Roman" pitchFamily="18" charset="0"/>
              </a:rPr>
              <a:t>Elektrohemijska korozija i zaštita od nje</a:t>
            </a:r>
          </a:p>
        </p:txBody>
      </p:sp>
      <p:sp>
        <p:nvSpPr>
          <p:cNvPr id="39" name="Rectangle 14"/>
          <p:cNvSpPr>
            <a:spLocks noChangeArrowheads="1"/>
          </p:cNvSpPr>
          <p:nvPr/>
        </p:nvSpPr>
        <p:spPr bwMode="auto">
          <a:xfrm>
            <a:off x="0" y="2714625"/>
            <a:ext cx="9144000" cy="0"/>
          </a:xfrm>
          <a:prstGeom prst="rect">
            <a:avLst/>
          </a:prstGeom>
          <a:noFill/>
          <a:ln w="9525" algn="ctr">
            <a:noFill/>
            <a:miter lim="800000"/>
            <a:headEnd/>
            <a:tailEnd/>
          </a:ln>
          <a:effec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40" name="Object 13"/>
          <p:cNvGraphicFramePr>
            <a:graphicFrameLocks noChangeAspect="1"/>
          </p:cNvGraphicFramePr>
          <p:nvPr/>
        </p:nvGraphicFramePr>
        <p:xfrm>
          <a:off x="228600" y="457200"/>
          <a:ext cx="3133725" cy="1428750"/>
        </p:xfrm>
        <a:graphic>
          <a:graphicData uri="http://schemas.openxmlformats.org/presentationml/2006/ole">
            <p:oleObj spid="_x0000_s3087" r:id="rId3" imgW="9791700" imgH="4476750" progId="Visio.Drawing.11">
              <p:embed/>
            </p:oleObj>
          </a:graphicData>
        </a:graphic>
      </p:graphicFrame>
      <p:sp>
        <p:nvSpPr>
          <p:cNvPr id="41" name="Text Box 15"/>
          <p:cNvSpPr txBox="1">
            <a:spLocks noChangeArrowheads="1"/>
          </p:cNvSpPr>
          <p:nvPr/>
        </p:nvSpPr>
        <p:spPr bwMode="auto">
          <a:xfrm>
            <a:off x="3505200" y="533400"/>
            <a:ext cx="5486400" cy="1044575"/>
          </a:xfrm>
          <a:prstGeom prst="rect">
            <a:avLst/>
          </a:prstGeom>
          <a:noFill/>
          <a:ln w="9525" algn="ctr">
            <a:noFill/>
            <a:miter lim="800000"/>
            <a:headEnd/>
            <a:tailEnd/>
          </a:ln>
          <a:effectLst/>
        </p:spPr>
        <p:txBody>
          <a:bodyPr>
            <a:spAutoFit/>
          </a:bodyPr>
          <a:lstStyle/>
          <a:p>
            <a:pPr>
              <a:lnSpc>
                <a:spcPct val="130000"/>
              </a:lnSpc>
            </a:pPr>
            <a:r>
              <a:rPr lang="sr-Latn-CS" sz="1600">
                <a:latin typeface="Times New Roman" pitchFamily="18" charset="0"/>
              </a:rPr>
              <a:t>Formiranje mikro galvanskih elemenata na spoju dva različita metala u istom elektrolitu (a) i između krajeva istog metala u različitim elektrolitima (b)</a:t>
            </a:r>
            <a:r>
              <a:rPr lang="en-US" sz="1600">
                <a:latin typeface="Times New Roman" pitchFamily="18" charset="0"/>
              </a:rPr>
              <a:t> </a:t>
            </a:r>
          </a:p>
        </p:txBody>
      </p:sp>
      <p:sp>
        <p:nvSpPr>
          <p:cNvPr id="43" name="Rectangle 19"/>
          <p:cNvSpPr>
            <a:spLocks noChangeArrowheads="1"/>
          </p:cNvSpPr>
          <p:nvPr/>
        </p:nvSpPr>
        <p:spPr bwMode="auto">
          <a:xfrm>
            <a:off x="76200" y="4648200"/>
            <a:ext cx="5334000" cy="1679575"/>
          </a:xfrm>
          <a:prstGeom prst="rect">
            <a:avLst/>
          </a:prstGeom>
          <a:noFill/>
          <a:ln w="9525" algn="ctr">
            <a:noFill/>
            <a:miter lim="800000"/>
            <a:headEnd/>
            <a:tailEnd/>
          </a:ln>
          <a:effectLst/>
        </p:spPr>
        <p:txBody>
          <a:bodyPr anchor="ctr">
            <a:spAutoFit/>
          </a:bodyPr>
          <a:lstStyle/>
          <a:p>
            <a:pPr>
              <a:lnSpc>
                <a:spcPct val="130000"/>
              </a:lnSpc>
            </a:pPr>
            <a:r>
              <a:rPr lang="sr-Latn-CS" sz="1600">
                <a:latin typeface="Times New Roman" pitchFamily="18" charset="0"/>
              </a:rPr>
              <a:t>Zaštita od elektrohemijske korozije "galvanskom anodom" – materijal od koga je ona sačinjena (obično legura magnezijuma) ima niži potencijalski nivo od materijala štićenog objekta (a) i “polarizacijom” pomoću spoljnjeg polarizovanog izvora (b) </a:t>
            </a:r>
          </a:p>
        </p:txBody>
      </p:sp>
      <p:pic>
        <p:nvPicPr>
          <p:cNvPr id="44" name="Picture 29" descr="12.bmp"/>
          <p:cNvPicPr>
            <a:picLocks noChangeAspect="1" noChangeArrowheads="1"/>
          </p:cNvPicPr>
          <p:nvPr/>
        </p:nvPicPr>
        <p:blipFill>
          <a:blip r:embed="rId4" cstate="print"/>
          <a:srcRect/>
          <a:stretch>
            <a:fillRect/>
          </a:stretch>
        </p:blipFill>
        <p:spPr bwMode="auto">
          <a:xfrm>
            <a:off x="5486400" y="2286000"/>
            <a:ext cx="2879725" cy="4149725"/>
          </a:xfrm>
          <a:prstGeom prst="rect">
            <a:avLst/>
          </a:prstGeom>
          <a:noFill/>
          <a:ln w="9525">
            <a:noFill/>
            <a:miter lim="800000"/>
            <a:headEnd/>
            <a:tailEnd/>
          </a:ln>
        </p:spPr>
      </p:pic>
      <p:sp>
        <p:nvSpPr>
          <p:cNvPr id="45" name="Line 21"/>
          <p:cNvSpPr>
            <a:spLocks noChangeShapeType="1"/>
          </p:cNvSpPr>
          <p:nvPr/>
        </p:nvSpPr>
        <p:spPr bwMode="auto">
          <a:xfrm>
            <a:off x="2209800" y="2590800"/>
            <a:ext cx="3505200" cy="1524000"/>
          </a:xfrm>
          <a:prstGeom prst="line">
            <a:avLst/>
          </a:prstGeom>
          <a:noFill/>
          <a:ln w="9525">
            <a:solidFill>
              <a:srgbClr val="3366FF"/>
            </a:solidFill>
            <a:round/>
            <a:headEnd/>
            <a:tailEnd type="triangle" w="med" len="me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6" name="Line 22"/>
          <p:cNvSpPr>
            <a:spLocks noChangeShapeType="1"/>
          </p:cNvSpPr>
          <p:nvPr/>
        </p:nvSpPr>
        <p:spPr bwMode="auto">
          <a:xfrm flipH="1">
            <a:off x="5715000" y="3276600"/>
            <a:ext cx="457200" cy="0"/>
          </a:xfrm>
          <a:prstGeom prst="line">
            <a:avLst/>
          </a:prstGeom>
          <a:noFill/>
          <a:ln w="9525">
            <a:noFill/>
            <a:round/>
            <a:headEnd/>
            <a:tailEnd type="triangle" w="med" len="me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7" name="Line 23"/>
          <p:cNvSpPr>
            <a:spLocks noChangeShapeType="1"/>
          </p:cNvSpPr>
          <p:nvPr/>
        </p:nvSpPr>
        <p:spPr bwMode="auto">
          <a:xfrm>
            <a:off x="2514600" y="4114800"/>
            <a:ext cx="2895600" cy="1752600"/>
          </a:xfrm>
          <a:prstGeom prst="line">
            <a:avLst/>
          </a:prstGeom>
          <a:noFill/>
          <a:ln w="9525">
            <a:solidFill>
              <a:srgbClr val="FF00FF"/>
            </a:solidFill>
            <a:round/>
            <a:headEnd/>
            <a:tailEnd type="triangle" w="med" len="me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8" name="Oval 25"/>
          <p:cNvSpPr>
            <a:spLocks noChangeArrowheads="1"/>
          </p:cNvSpPr>
          <p:nvPr/>
        </p:nvSpPr>
        <p:spPr bwMode="auto">
          <a:xfrm>
            <a:off x="5715000" y="1981200"/>
            <a:ext cx="1371600" cy="3124200"/>
          </a:xfrm>
          <a:prstGeom prst="ellipse">
            <a:avLst/>
          </a:prstGeom>
          <a:noFill/>
          <a:ln w="9525" algn="ctr">
            <a:solidFill>
              <a:srgbClr val="3366FF"/>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49" name="Picture 26" descr="Slika6_16"/>
          <p:cNvPicPr>
            <a:picLocks noChangeAspect="1" noChangeArrowheads="1"/>
          </p:cNvPicPr>
          <p:nvPr/>
        </p:nvPicPr>
        <p:blipFill>
          <a:blip r:embed="rId5" cstate="print"/>
          <a:srcRect/>
          <a:stretch>
            <a:fillRect/>
          </a:stretch>
        </p:blipFill>
        <p:spPr bwMode="auto">
          <a:xfrm>
            <a:off x="76200" y="2438400"/>
            <a:ext cx="2743200" cy="1971675"/>
          </a:xfrm>
          <a:prstGeom prst="rect">
            <a:avLst/>
          </a:prstGeom>
          <a:noFill/>
          <a:ln w="9525">
            <a:noFill/>
            <a:miter lim="800000"/>
            <a:headEnd/>
            <a:tailEnd/>
          </a:ln>
        </p:spPr>
      </p:pic>
      <p:sp>
        <p:nvSpPr>
          <p:cNvPr id="50" name="Line 24"/>
          <p:cNvSpPr>
            <a:spLocks noChangeShapeType="1"/>
          </p:cNvSpPr>
          <p:nvPr/>
        </p:nvSpPr>
        <p:spPr bwMode="auto">
          <a:xfrm>
            <a:off x="1676400" y="3581400"/>
            <a:ext cx="5791200" cy="2438400"/>
          </a:xfrm>
          <a:prstGeom prst="line">
            <a:avLst/>
          </a:prstGeom>
          <a:noFill/>
          <a:ln w="9525">
            <a:solidFill>
              <a:srgbClr val="FF0000"/>
            </a:solidFill>
            <a:round/>
            <a:headEnd/>
            <a:tailEnd type="triangle" w="med" len="me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Text Box 16"/>
          <p:cNvSpPr txBox="1">
            <a:spLocks noChangeArrowheads="1"/>
          </p:cNvSpPr>
          <p:nvPr/>
        </p:nvSpPr>
        <p:spPr bwMode="auto">
          <a:xfrm>
            <a:off x="76200" y="1828800"/>
            <a:ext cx="5181600" cy="662554"/>
          </a:xfrm>
          <a:prstGeom prst="rect">
            <a:avLst/>
          </a:prstGeom>
          <a:noFill/>
          <a:ln w="9525" algn="ctr">
            <a:noFill/>
            <a:miter lim="800000"/>
            <a:headEnd/>
            <a:tailEnd/>
          </a:ln>
          <a:effectLst/>
        </p:spPr>
        <p:txBody>
          <a:bodyPr wrap="square">
            <a:spAutoFit/>
          </a:bodyPr>
          <a:lstStyle/>
          <a:p>
            <a:pPr>
              <a:lnSpc>
                <a:spcPct val="130000"/>
              </a:lnSpc>
            </a:pPr>
            <a:r>
              <a:rPr lang="sr-Latn-CS" sz="1500" b="1" dirty="0">
                <a:latin typeface="Times New Roman" pitchFamily="18" charset="0"/>
              </a:rPr>
              <a:t>Mesto razgradnje metala: anodna zona, na kojoj joni metala, koji sačinjavaju jonsku struju, napuštaju metalni objekat.</a:t>
            </a:r>
            <a:r>
              <a:rPr lang="sr-Latn-CS" sz="1500" dirty="0">
                <a:latin typeface="Times New Roman" pitchFamily="18"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8ADF8D1F-CD8F-4D45-8E47-63ECBC6454D4}"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14</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22" name="Rectangle 22"/>
          <p:cNvSpPr>
            <a:spLocks noChangeArrowheads="1"/>
          </p:cNvSpPr>
          <p:nvPr/>
        </p:nvSpPr>
        <p:spPr bwMode="auto">
          <a:xfrm>
            <a:off x="76200" y="47625"/>
            <a:ext cx="4038600" cy="409575"/>
          </a:xfrm>
          <a:prstGeom prst="rect">
            <a:avLst/>
          </a:prstGeom>
          <a:noFill/>
          <a:ln w="9525" algn="ctr">
            <a:noFill/>
            <a:miter lim="800000"/>
            <a:headEnd/>
            <a:tailEnd/>
          </a:ln>
          <a:effectLst/>
        </p:spPr>
        <p:txBody>
          <a:bodyPr anchor="ctr">
            <a:spAutoFit/>
          </a:bodyPr>
          <a:lstStyle/>
          <a:p>
            <a:pPr>
              <a:lnSpc>
                <a:spcPct val="130000"/>
              </a:lnSpc>
            </a:pPr>
            <a:r>
              <a:rPr lang="sr-Latn-CS" sz="1600">
                <a:solidFill>
                  <a:srgbClr val="FF9966"/>
                </a:solidFill>
                <a:latin typeface="Times New Roman" pitchFamily="18" charset="0"/>
              </a:rPr>
              <a:t>Elektrolitička korozija i zaštita od nje</a:t>
            </a:r>
          </a:p>
        </p:txBody>
      </p:sp>
      <p:sp>
        <p:nvSpPr>
          <p:cNvPr id="23" name="Text Box 23"/>
          <p:cNvSpPr txBox="1">
            <a:spLocks noChangeArrowheads="1"/>
          </p:cNvSpPr>
          <p:nvPr/>
        </p:nvSpPr>
        <p:spPr bwMode="auto">
          <a:xfrm>
            <a:off x="76200" y="457200"/>
            <a:ext cx="8763000" cy="1692771"/>
          </a:xfrm>
          <a:prstGeom prst="rect">
            <a:avLst/>
          </a:prstGeom>
          <a:noFill/>
          <a:ln w="9525" algn="ctr">
            <a:noFill/>
            <a:miter lim="800000"/>
            <a:headEnd/>
            <a:tailEnd/>
          </a:ln>
          <a:effectLst/>
        </p:spPr>
        <p:txBody>
          <a:bodyPr wrap="square">
            <a:spAutoFit/>
          </a:bodyPr>
          <a:lstStyle/>
          <a:p>
            <a:pPr>
              <a:lnSpc>
                <a:spcPct val="130000"/>
              </a:lnSpc>
            </a:pPr>
            <a:r>
              <a:rPr lang="sr-Latn-CS" sz="1600" dirty="0">
                <a:latin typeface="Times New Roman" pitchFamily="18" charset="0"/>
              </a:rPr>
              <a:t>Javlja se kada se metalni deo u zemlji nađe u strujnom kolu "lutajućih struja“ – struje koje, umesto kroz metalni deo u zemlji, kroz koji bi inače trebalo da teku, počnu da teku kroz zemlju.</a:t>
            </a:r>
          </a:p>
          <a:p>
            <a:pPr>
              <a:lnSpc>
                <a:spcPct val="130000"/>
              </a:lnSpc>
            </a:pPr>
            <a:endParaRPr lang="sr-Latn-CS" sz="1600" dirty="0">
              <a:latin typeface="Times New Roman" pitchFamily="18" charset="0"/>
            </a:endParaRPr>
          </a:p>
          <a:p>
            <a:pPr>
              <a:lnSpc>
                <a:spcPct val="130000"/>
              </a:lnSpc>
            </a:pPr>
            <a:r>
              <a:rPr lang="sr-Latn-CS" sz="1600" dirty="0">
                <a:latin typeface="Times New Roman" pitchFamily="18" charset="0"/>
              </a:rPr>
              <a:t>Najčešći takav slučaj se javlja kod povratnog </a:t>
            </a:r>
            <a:r>
              <a:rPr lang="sr-Latn-CS" sz="1600" dirty="0" err="1">
                <a:latin typeface="Times New Roman" pitchFamily="18" charset="0"/>
              </a:rPr>
              <a:t>šinskog</a:t>
            </a:r>
            <a:r>
              <a:rPr lang="sr-Latn-CS" sz="1600" dirty="0">
                <a:latin typeface="Times New Roman" pitchFamily="18" charset="0"/>
              </a:rPr>
              <a:t> voda dvopolnog sistema elektro-vučnog postrojenja sa jednosmernom strujom). </a:t>
            </a:r>
          </a:p>
        </p:txBody>
      </p:sp>
      <p:pic>
        <p:nvPicPr>
          <p:cNvPr id="24" name="Picture 24" descr="Drawing5-Model.jpg"/>
          <p:cNvPicPr>
            <a:picLocks noChangeAspect="1" noChangeArrowheads="1"/>
          </p:cNvPicPr>
          <p:nvPr/>
        </p:nvPicPr>
        <p:blipFill>
          <a:blip r:embed="rId2" cstate="print"/>
          <a:srcRect t="57188" r="4755" b="3638"/>
          <a:stretch>
            <a:fillRect/>
          </a:stretch>
        </p:blipFill>
        <p:spPr bwMode="auto">
          <a:xfrm>
            <a:off x="1524000" y="2362200"/>
            <a:ext cx="6076240" cy="31242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5"/>
          <p:cNvSpPr>
            <a:spLocks noChangeArrowheads="1"/>
          </p:cNvSpPr>
          <p:nvPr/>
        </p:nvSpPr>
        <p:spPr bwMode="auto">
          <a:xfrm>
            <a:off x="76200" y="152400"/>
            <a:ext cx="8915400" cy="3584575"/>
          </a:xfrm>
          <a:prstGeom prst="rect">
            <a:avLst/>
          </a:prstGeom>
          <a:noFill/>
          <a:ln w="9525" algn="ctr">
            <a:noFill/>
            <a:miter lim="800000"/>
            <a:headEnd/>
            <a:tailEnd/>
          </a:ln>
          <a:effectLst/>
        </p:spPr>
        <p:txBody>
          <a:bodyPr anchor="ctr">
            <a:spAutoFit/>
          </a:bodyPr>
          <a:lstStyle/>
          <a:p>
            <a:pPr marL="342900" indent="-342900">
              <a:lnSpc>
                <a:spcPct val="130000"/>
              </a:lnSpc>
            </a:pPr>
            <a:r>
              <a:rPr lang="sr-Latn-CS" sz="1600" dirty="0">
                <a:latin typeface="Times New Roman" pitchFamily="18" charset="0"/>
              </a:rPr>
              <a:t>Zaštita od </a:t>
            </a:r>
            <a:r>
              <a:rPr lang="sr-Latn-CS" sz="1600" dirty="0" err="1">
                <a:latin typeface="Times New Roman" pitchFamily="18" charset="0"/>
              </a:rPr>
              <a:t>elektrolitičke</a:t>
            </a:r>
            <a:r>
              <a:rPr lang="sr-Latn-CS" sz="1600" dirty="0">
                <a:latin typeface="Times New Roman" pitchFamily="18" charset="0"/>
              </a:rPr>
              <a:t> korozije:</a:t>
            </a:r>
          </a:p>
          <a:p>
            <a:pPr marL="342900" indent="-342900">
              <a:lnSpc>
                <a:spcPct val="130000"/>
              </a:lnSpc>
            </a:pPr>
            <a:r>
              <a:rPr lang="sr-Latn-CS" sz="1600" dirty="0">
                <a:latin typeface="Times New Roman" pitchFamily="18" charset="0"/>
              </a:rPr>
              <a:t>	1. Najbolje, ali uglavnom nemoguće, izbegavanje postavljanja </a:t>
            </a:r>
            <a:r>
              <a:rPr lang="sr-Latn-CS" sz="1600" dirty="0" err="1">
                <a:latin typeface="Times New Roman" pitchFamily="18" charset="0"/>
              </a:rPr>
              <a:t>elektrovučnih</a:t>
            </a:r>
            <a:r>
              <a:rPr lang="sr-Latn-CS" sz="1600" dirty="0">
                <a:latin typeface="Times New Roman" pitchFamily="18" charset="0"/>
              </a:rPr>
              <a:t> postrojenja u blizini metalnih delova postavljenih u zemlju.</a:t>
            </a:r>
          </a:p>
          <a:p>
            <a:pPr marL="342900" indent="-342900">
              <a:lnSpc>
                <a:spcPct val="130000"/>
              </a:lnSpc>
            </a:pPr>
            <a:r>
              <a:rPr lang="sr-Latn-CS" sz="1600" dirty="0">
                <a:latin typeface="Times New Roman" pitchFamily="18" charset="0"/>
              </a:rPr>
              <a:t>	2. Smanjenjem "lutajućih struja" kroz zemlju, a) boljim </a:t>
            </a:r>
            <a:r>
              <a:rPr lang="sr-Latn-CS" sz="1600" dirty="0" err="1">
                <a:latin typeface="Times New Roman" pitchFamily="18" charset="0"/>
              </a:rPr>
              <a:t>elektroprovodnim</a:t>
            </a:r>
            <a:r>
              <a:rPr lang="sr-Latn-CS" sz="1600" dirty="0">
                <a:latin typeface="Times New Roman" pitchFamily="18" charset="0"/>
              </a:rPr>
              <a:t> povezivanjem šina između sebe i b) boljim električnim izolovanjem šina od okolne zemlje ili postavljanjem većeg broja </a:t>
            </a:r>
            <a:r>
              <a:rPr lang="sr-Latn-CS" sz="1600" dirty="0" err="1">
                <a:latin typeface="Times New Roman" pitchFamily="18" charset="0"/>
              </a:rPr>
              <a:t>elektrovučnih</a:t>
            </a:r>
            <a:r>
              <a:rPr lang="sr-Latn-CS" sz="1600" dirty="0">
                <a:latin typeface="Times New Roman" pitchFamily="18" charset="0"/>
              </a:rPr>
              <a:t> podstanica.</a:t>
            </a:r>
          </a:p>
          <a:p>
            <a:pPr marL="342900" indent="-342900">
              <a:lnSpc>
                <a:spcPct val="130000"/>
              </a:lnSpc>
            </a:pPr>
            <a:r>
              <a:rPr lang="sr-Latn-CS" sz="1600" dirty="0">
                <a:latin typeface="Times New Roman" pitchFamily="18" charset="0"/>
              </a:rPr>
              <a:t>	3. Postavljanjem "</a:t>
            </a:r>
            <a:r>
              <a:rPr lang="sr-Latn-CS" sz="1600" dirty="0" err="1">
                <a:latin typeface="Times New Roman" pitchFamily="18" charset="0"/>
              </a:rPr>
              <a:t>elektrodrenažne</a:t>
            </a:r>
            <a:r>
              <a:rPr lang="sr-Latn-CS" sz="1600" dirty="0">
                <a:latin typeface="Times New Roman" pitchFamily="18" charset="0"/>
              </a:rPr>
              <a:t> zaštite" – skica data na slici (a): procenjena mesta gde jonska struja napuštati metalni deo (anodna mesta) se </a:t>
            </a:r>
            <a:r>
              <a:rPr lang="sr-Latn-CS" sz="1600" dirty="0" err="1">
                <a:latin typeface="Times New Roman" pitchFamily="18" charset="0"/>
              </a:rPr>
              <a:t>elektroprovodno</a:t>
            </a:r>
            <a:r>
              <a:rPr lang="sr-Latn-CS" sz="1600" dirty="0">
                <a:latin typeface="Times New Roman" pitchFamily="18" charset="0"/>
              </a:rPr>
              <a:t> povežu sa šinama (sigurnije je da se to učini polarizovano, odnosno preko </a:t>
            </a:r>
            <a:r>
              <a:rPr lang="sr-Latn-CS" sz="1600" dirty="0" err="1">
                <a:latin typeface="Times New Roman" pitchFamily="18" charset="0"/>
              </a:rPr>
              <a:t>diode</a:t>
            </a:r>
            <a:r>
              <a:rPr lang="sr-Latn-CS" sz="1600" dirty="0">
                <a:latin typeface="Times New Roman" pitchFamily="18" charset="0"/>
              </a:rPr>
              <a:t>, kako bi se sprečilo da u slučaju promene toka lutajućih struja ovo mesto postane katodna zona, kada bi </a:t>
            </a:r>
            <a:r>
              <a:rPr lang="sr-Latn-CS" sz="1600" dirty="0" err="1">
                <a:latin typeface="Times New Roman" pitchFamily="18" charset="0"/>
              </a:rPr>
              <a:t>nepolarizovana</a:t>
            </a:r>
            <a:r>
              <a:rPr lang="sr-Latn-CS" sz="1600" dirty="0">
                <a:latin typeface="Times New Roman" pitchFamily="18" charset="0"/>
              </a:rPr>
              <a:t> veza smanjila otpor i povećala ukupnu struju kroja protiče kroz metalni deo).</a:t>
            </a:r>
          </a:p>
        </p:txBody>
      </p:sp>
      <p:pic>
        <p:nvPicPr>
          <p:cNvPr id="3" name="Picture 5"/>
          <p:cNvPicPr>
            <a:picLocks noChangeAspect="1" noChangeArrowheads="1"/>
          </p:cNvPicPr>
          <p:nvPr/>
        </p:nvPicPr>
        <p:blipFill>
          <a:blip r:embed="rId2" cstate="print"/>
          <a:srcRect/>
          <a:stretch>
            <a:fillRect/>
          </a:stretch>
        </p:blipFill>
        <p:spPr bwMode="auto">
          <a:xfrm>
            <a:off x="2209800" y="3886200"/>
            <a:ext cx="5587513" cy="2362200"/>
          </a:xfrm>
          <a:prstGeom prst="rect">
            <a:avLst/>
          </a:prstGeom>
          <a:noFill/>
          <a:ln w="9525">
            <a:noFill/>
            <a:miter lim="800000"/>
            <a:headEnd/>
            <a:tailEnd/>
          </a:ln>
          <a:effectLst/>
        </p:spPr>
      </p:pic>
      <p:sp>
        <p:nvSpPr>
          <p:cNvPr id="4" name="Date Placeholder 3">
            <a:extLst>
              <a:ext uri="{FF2B5EF4-FFF2-40B4-BE49-F238E27FC236}">
                <a16:creationId xmlns:a16="http://schemas.microsoft.com/office/drawing/2014/main" xmlns="" id="{4E3224CF-DAD6-4459-93BD-3B25C0B632A7}"/>
              </a:ext>
            </a:extLst>
          </p:cNvPr>
          <p:cNvSpPr>
            <a:spLocks noGrp="1"/>
          </p:cNvSpPr>
          <p:nvPr>
            <p:ph type="dt" sz="half" idx="10"/>
          </p:nvPr>
        </p:nvSpPr>
        <p:spPr/>
        <p:txBody>
          <a:bodyPr/>
          <a:lstStyle/>
          <a:p>
            <a:fld id="{D75B783A-39E3-400D-823E-87FE88F0FAB4}" type="datetime1">
              <a:rPr lang="en-US" smtClean="0"/>
              <a:pPr/>
              <a:t>4/20/2020</a:t>
            </a:fld>
            <a:endParaRPr lang="en-US"/>
          </a:p>
        </p:txBody>
      </p:sp>
      <p:sp>
        <p:nvSpPr>
          <p:cNvPr id="5" name="Footer Placeholder 4">
            <a:extLst>
              <a:ext uri="{FF2B5EF4-FFF2-40B4-BE49-F238E27FC236}">
                <a16:creationId xmlns:a16="http://schemas.microsoft.com/office/drawing/2014/main" xmlns="" id="{E0955C52-BF3C-4226-A179-316ECC6D2EB7}"/>
              </a:ext>
            </a:extLst>
          </p:cNvPr>
          <p:cNvSpPr>
            <a:spLocks noGrp="1"/>
          </p:cNvSpPr>
          <p:nvPr>
            <p:ph type="ftr" sz="quarter" idx="11"/>
          </p:nvPr>
        </p:nvSpPr>
        <p:spPr/>
        <p:txBody>
          <a:bodyPr/>
          <a:lstStyle/>
          <a:p>
            <a:r>
              <a:rPr lang="en-US"/>
              <a:t>Predmetni nastavnik: Prof. dr Zoran Radakovic</a:t>
            </a:r>
          </a:p>
        </p:txBody>
      </p:sp>
      <p:sp>
        <p:nvSpPr>
          <p:cNvPr id="6" name="Slide Number Placeholder 5">
            <a:extLst>
              <a:ext uri="{FF2B5EF4-FFF2-40B4-BE49-F238E27FC236}">
                <a16:creationId xmlns:a16="http://schemas.microsoft.com/office/drawing/2014/main" xmlns="" id="{57B940AA-BF96-4AA5-95BE-83C45640D563}"/>
              </a:ext>
            </a:extLst>
          </p:cNvPr>
          <p:cNvSpPr>
            <a:spLocks noGrp="1"/>
          </p:cNvSpPr>
          <p:nvPr>
            <p:ph type="sldNum" sz="quarter" idx="12"/>
          </p:nvPr>
        </p:nvSpPr>
        <p:spPr/>
        <p:txBody>
          <a:bodyPr/>
          <a:lstStyle/>
          <a:p>
            <a:fld id="{EAFCC344-8AC4-47EF-AC02-226400CCF24D}"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3E0AE49C-01A0-4C49-85B5-19DD9ECD1FC3}"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16</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22" name="Rectangle 4"/>
          <p:cNvSpPr>
            <a:spLocks noChangeArrowheads="1"/>
          </p:cNvSpPr>
          <p:nvPr/>
        </p:nvSpPr>
        <p:spPr bwMode="auto">
          <a:xfrm>
            <a:off x="76200" y="152400"/>
            <a:ext cx="8937625" cy="4219575"/>
          </a:xfrm>
          <a:prstGeom prst="rect">
            <a:avLst/>
          </a:prstGeom>
          <a:noFill/>
          <a:ln w="9525" algn="ctr">
            <a:noFill/>
            <a:miter lim="800000"/>
            <a:headEnd/>
            <a:tailEnd/>
          </a:ln>
          <a:effectLst/>
        </p:spPr>
        <p:txBody>
          <a:bodyPr anchor="ctr">
            <a:spAutoFit/>
          </a:bodyPr>
          <a:lstStyle/>
          <a:p>
            <a:pPr>
              <a:lnSpc>
                <a:spcPct val="130000"/>
              </a:lnSpc>
              <a:tabLst>
                <a:tab pos="1095375" algn="l"/>
              </a:tabLst>
            </a:pPr>
            <a:r>
              <a:rPr lang="sr-Latn-CS" sz="1600" dirty="0">
                <a:latin typeface="Times New Roman" pitchFamily="18" charset="0"/>
              </a:rPr>
              <a:t>4. Postavljanjem "protektorske zaštite" (zaštite "protektorskom elektrodom") – skica data na slici (b). Procenjena mesta na kojima jonska struja napuštati metalni deo (anodna mesta), povežu sa jednom elektrodom ("protektorskom elektrodom"). Ona je izrađena od materijala mnogo nižeg potencijalnog nivoa u odnosu na referentnu vodoničku elektrodu (na primer od legure magnezijuma), tako da se izlazak struje vrši preko nje, zbog čega se ona razara.</a:t>
            </a:r>
          </a:p>
          <a:p>
            <a:pPr>
              <a:lnSpc>
                <a:spcPct val="130000"/>
              </a:lnSpc>
              <a:tabLst>
                <a:tab pos="1095375" algn="l"/>
              </a:tabLst>
            </a:pPr>
            <a:endParaRPr lang="sr-Latn-CS" sz="1600" dirty="0">
              <a:latin typeface="Times New Roman" pitchFamily="18" charset="0"/>
            </a:endParaRPr>
          </a:p>
          <a:p>
            <a:pPr>
              <a:lnSpc>
                <a:spcPct val="130000"/>
              </a:lnSpc>
              <a:tabLst>
                <a:tab pos="1095375" algn="l"/>
              </a:tabLst>
            </a:pPr>
            <a:endParaRPr lang="sr-Latn-CS" sz="1600" dirty="0">
              <a:latin typeface="Times New Roman" pitchFamily="18" charset="0"/>
            </a:endParaRPr>
          </a:p>
          <a:p>
            <a:pPr>
              <a:lnSpc>
                <a:spcPct val="130000"/>
              </a:lnSpc>
              <a:tabLst>
                <a:tab pos="1095375" algn="l"/>
              </a:tabLst>
            </a:pPr>
            <a:endParaRPr lang="sr-Latn-CS" sz="1600" dirty="0">
              <a:latin typeface="Times New Roman" pitchFamily="18" charset="0"/>
            </a:endParaRPr>
          </a:p>
          <a:p>
            <a:pPr>
              <a:lnSpc>
                <a:spcPct val="130000"/>
              </a:lnSpc>
              <a:tabLst>
                <a:tab pos="1095375" algn="l"/>
              </a:tabLst>
            </a:pPr>
            <a:endParaRPr lang="sr-Latn-CS" sz="1600" dirty="0">
              <a:latin typeface="Times New Roman" pitchFamily="18" charset="0"/>
            </a:endParaRPr>
          </a:p>
          <a:p>
            <a:pPr>
              <a:lnSpc>
                <a:spcPct val="130000"/>
              </a:lnSpc>
              <a:tabLst>
                <a:tab pos="1095375" algn="l"/>
              </a:tabLst>
            </a:pPr>
            <a:endParaRPr lang="sr-Latn-CS" sz="1600" dirty="0">
              <a:latin typeface="Times New Roman" pitchFamily="18" charset="0"/>
            </a:endParaRPr>
          </a:p>
          <a:p>
            <a:pPr>
              <a:lnSpc>
                <a:spcPct val="130000"/>
              </a:lnSpc>
              <a:tabLst>
                <a:tab pos="1095375" algn="l"/>
              </a:tabLst>
            </a:pPr>
            <a:r>
              <a:rPr lang="sr-Latn-CS" sz="1600" dirty="0">
                <a:latin typeface="Times New Roman" pitchFamily="18" charset="0"/>
              </a:rPr>
              <a:t>5. Postavljanjem </a:t>
            </a:r>
            <a:r>
              <a:rPr lang="sr-Latn-CS" sz="1600" dirty="0" err="1">
                <a:latin typeface="Times New Roman" pitchFamily="18" charset="0"/>
              </a:rPr>
              <a:t>elektroizolacionih</a:t>
            </a:r>
            <a:r>
              <a:rPr lang="sr-Latn-CS" sz="1600" dirty="0">
                <a:latin typeface="Times New Roman" pitchFamily="18" charset="0"/>
              </a:rPr>
              <a:t> spojnica u metalni deo (na primer cevovod) koji je postavljen duž šina; na ovaj način  čime se prekida električno kolo kroz njih, odnosno povećava otpor proticanju struje kroz metalni deo – skica data na slici (c). </a:t>
            </a:r>
          </a:p>
        </p:txBody>
      </p:sp>
      <p:pic>
        <p:nvPicPr>
          <p:cNvPr id="33793" name="Picture 1"/>
          <p:cNvPicPr>
            <a:picLocks noChangeAspect="1" noChangeArrowheads="1"/>
          </p:cNvPicPr>
          <p:nvPr/>
        </p:nvPicPr>
        <p:blipFill>
          <a:blip r:embed="rId2" cstate="print"/>
          <a:srcRect/>
          <a:stretch>
            <a:fillRect/>
          </a:stretch>
        </p:blipFill>
        <p:spPr bwMode="auto">
          <a:xfrm>
            <a:off x="2590800" y="1828800"/>
            <a:ext cx="3581400" cy="1503878"/>
          </a:xfrm>
          <a:prstGeom prst="rect">
            <a:avLst/>
          </a:prstGeom>
          <a:noFill/>
          <a:ln w="9525">
            <a:noFill/>
            <a:miter lim="800000"/>
            <a:headEnd/>
            <a:tailEnd/>
          </a:ln>
          <a:effectLst/>
        </p:spPr>
      </p:pic>
      <p:pic>
        <p:nvPicPr>
          <p:cNvPr id="33794" name="Picture 2"/>
          <p:cNvPicPr>
            <a:picLocks noChangeAspect="1" noChangeArrowheads="1"/>
          </p:cNvPicPr>
          <p:nvPr/>
        </p:nvPicPr>
        <p:blipFill>
          <a:blip r:embed="rId3" cstate="print"/>
          <a:srcRect/>
          <a:stretch>
            <a:fillRect/>
          </a:stretch>
        </p:blipFill>
        <p:spPr bwMode="auto">
          <a:xfrm>
            <a:off x="2590800" y="4572000"/>
            <a:ext cx="2409825" cy="136207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DC3E6B36-ADF7-4034-A97D-26C31C19ACC5}"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17</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7" name="Rectangle 4"/>
          <p:cNvSpPr>
            <a:spLocks noChangeArrowheads="1"/>
          </p:cNvSpPr>
          <p:nvPr/>
        </p:nvSpPr>
        <p:spPr bwMode="auto">
          <a:xfrm>
            <a:off x="1676400" y="47625"/>
            <a:ext cx="4495800" cy="409575"/>
          </a:xfrm>
          <a:prstGeom prst="rect">
            <a:avLst/>
          </a:prstGeom>
          <a:noFill/>
          <a:ln w="9525" algn="ctr">
            <a:noFill/>
            <a:miter lim="800000"/>
            <a:headEnd/>
            <a:tailEnd/>
          </a:ln>
          <a:effectLst/>
        </p:spPr>
        <p:txBody>
          <a:bodyPr wrap="square" anchor="ctr">
            <a:spAutoFit/>
          </a:bodyPr>
          <a:lstStyle/>
          <a:p>
            <a:pPr>
              <a:lnSpc>
                <a:spcPct val="130000"/>
              </a:lnSpc>
            </a:pPr>
            <a:r>
              <a:rPr lang="sr-Latn-CS" sz="1600" dirty="0">
                <a:solidFill>
                  <a:srgbClr val="FF9966"/>
                </a:solidFill>
                <a:latin typeface="Times New Roman" pitchFamily="18" charset="0"/>
              </a:rPr>
              <a:t>Primer: korozija kod kućnih akumulacionih bojlera</a:t>
            </a:r>
          </a:p>
        </p:txBody>
      </p:sp>
      <p:sp>
        <p:nvSpPr>
          <p:cNvPr id="8" name="Text Box 5"/>
          <p:cNvSpPr txBox="1">
            <a:spLocks noChangeArrowheads="1"/>
          </p:cNvSpPr>
          <p:nvPr/>
        </p:nvSpPr>
        <p:spPr bwMode="auto">
          <a:xfrm>
            <a:off x="33070" y="304800"/>
            <a:ext cx="9067800" cy="6124575"/>
          </a:xfrm>
          <a:prstGeom prst="rect">
            <a:avLst/>
          </a:prstGeom>
          <a:noFill/>
          <a:ln w="9525" algn="ctr">
            <a:noFill/>
            <a:miter lim="800000"/>
            <a:headEnd/>
            <a:tailEnd/>
          </a:ln>
          <a:effectLst/>
        </p:spPr>
        <p:txBody>
          <a:bodyPr wrap="square">
            <a:spAutoFit/>
          </a:bodyPr>
          <a:lstStyle/>
          <a:p>
            <a:pPr>
              <a:lnSpc>
                <a:spcPct val="130000"/>
              </a:lnSpc>
            </a:pPr>
            <a:r>
              <a:rPr lang="sr-Latn-CS" sz="1600" u="sng" dirty="0">
                <a:latin typeface="Times New Roman" pitchFamily="18" charset="0"/>
              </a:rPr>
              <a:t>Konstrukcija:</a:t>
            </a:r>
            <a:r>
              <a:rPr lang="sr-Latn-CS" sz="1600" dirty="0">
                <a:latin typeface="Times New Roman" pitchFamily="18" charset="0"/>
              </a:rPr>
              <a:t> </a:t>
            </a:r>
          </a:p>
          <a:p>
            <a:pPr>
              <a:lnSpc>
                <a:spcPct val="130000"/>
              </a:lnSpc>
            </a:pPr>
            <a:r>
              <a:rPr lang="sr-Latn-CS" sz="1600" dirty="0">
                <a:latin typeface="Times New Roman" pitchFamily="18" charset="0"/>
              </a:rPr>
              <a:t>Kazan od gvozdenog lima koji je sa obe strane pocinkovan, kako bi se sprečila hemijska korozija. </a:t>
            </a:r>
          </a:p>
          <a:p>
            <a:pPr>
              <a:lnSpc>
                <a:spcPct val="130000"/>
              </a:lnSpc>
            </a:pPr>
            <a:r>
              <a:rPr lang="sr-Latn-CS" sz="1600" dirty="0">
                <a:latin typeface="Times New Roman" pitchFamily="18" charset="0"/>
              </a:rPr>
              <a:t>Grejač je cevni. Između grejne spirale i spoljne cevi se nalazi sloj magnezijom oksida (sloj električnog izolatora). Cev je spojena sa </a:t>
            </a:r>
            <a:r>
              <a:rPr lang="sr-Latn-CS" sz="1600" dirty="0" err="1">
                <a:latin typeface="Times New Roman" pitchFamily="18" charset="0"/>
              </a:rPr>
              <a:t>prirubnicom</a:t>
            </a:r>
            <a:r>
              <a:rPr lang="sr-Latn-CS" sz="1600" dirty="0">
                <a:latin typeface="Times New Roman" pitchFamily="18" charset="0"/>
              </a:rPr>
              <a:t> i nalazi se na istom potencijalu kao </a:t>
            </a:r>
            <a:r>
              <a:rPr lang="sr-Latn-CS" sz="1600" dirty="0" err="1">
                <a:latin typeface="Times New Roman" pitchFamily="18" charset="0"/>
              </a:rPr>
              <a:t>prirubnica</a:t>
            </a:r>
            <a:r>
              <a:rPr lang="sr-Latn-CS" sz="1600" dirty="0">
                <a:latin typeface="Times New Roman" pitchFamily="18" charset="0"/>
              </a:rPr>
              <a:t>.</a:t>
            </a:r>
          </a:p>
          <a:p>
            <a:pPr>
              <a:lnSpc>
                <a:spcPct val="130000"/>
              </a:lnSpc>
            </a:pPr>
            <a:r>
              <a:rPr lang="sr-Latn-CS" sz="1600" dirty="0">
                <a:latin typeface="Times New Roman" pitchFamily="18" charset="0"/>
              </a:rPr>
              <a:t>Između </a:t>
            </a:r>
            <a:r>
              <a:rPr lang="sr-Latn-CS" sz="1600" dirty="0" err="1">
                <a:latin typeface="Times New Roman" pitchFamily="18" charset="0"/>
              </a:rPr>
              <a:t>prirubnice</a:t>
            </a:r>
            <a:r>
              <a:rPr lang="sr-Latn-CS" sz="1600" dirty="0">
                <a:latin typeface="Times New Roman" pitchFamily="18" charset="0"/>
              </a:rPr>
              <a:t> i kazana se postavlja gumena zaptivka.</a:t>
            </a:r>
          </a:p>
          <a:p>
            <a:pPr>
              <a:lnSpc>
                <a:spcPct val="130000"/>
              </a:lnSpc>
            </a:pPr>
            <a:endParaRPr lang="sr-Latn-CS" sz="1600" dirty="0">
              <a:latin typeface="Times New Roman" pitchFamily="18" charset="0"/>
            </a:endParaRPr>
          </a:p>
          <a:p>
            <a:pPr>
              <a:lnSpc>
                <a:spcPct val="130000"/>
              </a:lnSpc>
            </a:pPr>
            <a:r>
              <a:rPr lang="sr-Latn-CS" sz="1600" u="sng" dirty="0">
                <a:latin typeface="Times New Roman" pitchFamily="18" charset="0"/>
              </a:rPr>
              <a:t>Mogući mehanizmi korozije i mere za njeno sprečavanje:</a:t>
            </a:r>
          </a:p>
          <a:p>
            <a:pPr>
              <a:lnSpc>
                <a:spcPct val="130000"/>
              </a:lnSpc>
            </a:pPr>
            <a:r>
              <a:rPr lang="sr-Latn-CS" sz="1600" i="1" dirty="0">
                <a:latin typeface="Times New Roman" pitchFamily="18" charset="0"/>
              </a:rPr>
              <a:t>Hemijska korozija</a:t>
            </a:r>
          </a:p>
          <a:p>
            <a:pPr>
              <a:lnSpc>
                <a:spcPct val="130000"/>
              </a:lnSpc>
            </a:pPr>
            <a:r>
              <a:rPr lang="sr-Latn-CS" sz="1600" dirty="0">
                <a:latin typeface="Times New Roman" pitchFamily="18" charset="0"/>
              </a:rPr>
              <a:t>Ako cinkovanje na nekom mestu nije dobro, javiće se hemijska korozija.</a:t>
            </a:r>
          </a:p>
          <a:p>
            <a:pPr>
              <a:lnSpc>
                <a:spcPct val="130000"/>
              </a:lnSpc>
            </a:pPr>
            <a:r>
              <a:rPr lang="sr-Latn-CS" sz="1600" dirty="0">
                <a:latin typeface="Times New Roman" pitchFamily="18" charset="0"/>
              </a:rPr>
              <a:t>Sprečavanje hemijske korozije je moguće samo kvalitetnim cinkovanjem (ili postavljanjem nekih drugih zaštitnih slojeva – </a:t>
            </a:r>
            <a:r>
              <a:rPr lang="sr-Latn-CS" sz="1600" dirty="0" err="1">
                <a:latin typeface="Times New Roman" pitchFamily="18" charset="0"/>
              </a:rPr>
              <a:t>plastificiranjem</a:t>
            </a:r>
            <a:r>
              <a:rPr lang="sr-Latn-CS" sz="1600" dirty="0">
                <a:latin typeface="Times New Roman" pitchFamily="18" charset="0"/>
              </a:rPr>
              <a:t> ili emajliranjem).</a:t>
            </a:r>
          </a:p>
          <a:p>
            <a:pPr>
              <a:lnSpc>
                <a:spcPct val="130000"/>
              </a:lnSpc>
            </a:pPr>
            <a:endParaRPr lang="sr-Latn-CS" sz="1600" dirty="0">
              <a:latin typeface="Times New Roman" pitchFamily="18" charset="0"/>
            </a:endParaRPr>
          </a:p>
          <a:p>
            <a:pPr>
              <a:lnSpc>
                <a:spcPct val="130000"/>
              </a:lnSpc>
            </a:pPr>
            <a:r>
              <a:rPr lang="sr-Latn-CS" sz="1600" i="1" dirty="0" err="1">
                <a:latin typeface="Times New Roman" pitchFamily="18" charset="0"/>
              </a:rPr>
              <a:t>Elektrolitička</a:t>
            </a:r>
            <a:r>
              <a:rPr lang="sr-Latn-CS" sz="1600" i="1" dirty="0">
                <a:latin typeface="Times New Roman" pitchFamily="18" charset="0"/>
              </a:rPr>
              <a:t> korozija</a:t>
            </a:r>
          </a:p>
          <a:p>
            <a:pPr>
              <a:lnSpc>
                <a:spcPct val="130000"/>
              </a:lnSpc>
            </a:pPr>
            <a:r>
              <a:rPr lang="sr-Latn-CS" sz="1600" dirty="0">
                <a:latin typeface="Times New Roman" pitchFamily="18" charset="0"/>
              </a:rPr>
              <a:t>Kazan je vezan na zaštitni potencijal, što znači da se pri normalnom radu nalazi na potencijalu zemlje. Usled </a:t>
            </a:r>
            <a:r>
              <a:rPr lang="sr-Latn-CS" sz="1600" dirty="0" err="1">
                <a:latin typeface="Times New Roman" pitchFamily="18" charset="0"/>
              </a:rPr>
              <a:t>neidealne</a:t>
            </a:r>
            <a:r>
              <a:rPr lang="sr-Latn-CS" sz="1600" dirty="0">
                <a:latin typeface="Times New Roman" pitchFamily="18" charset="0"/>
              </a:rPr>
              <a:t> izolacije (otpor izolacije ima konačnu vrednost), pri proticanju struje </a:t>
            </a:r>
            <a:r>
              <a:rPr lang="sr-Latn-CS" sz="1600" dirty="0" err="1">
                <a:latin typeface="Times New Roman" pitchFamily="18" charset="0"/>
              </a:rPr>
              <a:t>prirubnica</a:t>
            </a:r>
            <a:r>
              <a:rPr lang="sr-Latn-CS" sz="1600" dirty="0">
                <a:latin typeface="Times New Roman" pitchFamily="18" charset="0"/>
              </a:rPr>
              <a:t> će se nalaziti na potencijalu u odnosu na zemlju (što je otpor izolacije veći, ovaj potencijal je manji – postoji </a:t>
            </a:r>
            <a:r>
              <a:rPr lang="sr-Latn-CS" sz="1600" dirty="0" err="1">
                <a:latin typeface="Times New Roman" pitchFamily="18" charset="0"/>
              </a:rPr>
              <a:t>razdelnik</a:t>
            </a:r>
            <a:r>
              <a:rPr lang="sr-Latn-CS" sz="1600" dirty="0">
                <a:latin typeface="Times New Roman" pitchFamily="18" charset="0"/>
              </a:rPr>
              <a:t> napona na otporu izolacije i otporu kroz vodu). U </a:t>
            </a:r>
            <a:r>
              <a:rPr lang="sr-Latn-CS" sz="1600" dirty="0" err="1">
                <a:latin typeface="Times New Roman" pitchFamily="18" charset="0"/>
              </a:rPr>
              <a:t>poluperiodama</a:t>
            </a:r>
            <a:r>
              <a:rPr lang="sr-Latn-CS" sz="1600" dirty="0">
                <a:latin typeface="Times New Roman" pitchFamily="18" charset="0"/>
              </a:rPr>
              <a:t> kada je potencijal omotača viši od potencijala kazana, dolazi do </a:t>
            </a:r>
            <a:r>
              <a:rPr lang="sr-Latn-CS" sz="1600" dirty="0" err="1">
                <a:latin typeface="Times New Roman" pitchFamily="18" charset="0"/>
              </a:rPr>
              <a:t>elektrolitičke</a:t>
            </a:r>
            <a:r>
              <a:rPr lang="sr-Latn-CS" sz="1600" dirty="0">
                <a:latin typeface="Times New Roman" pitchFamily="18" charset="0"/>
              </a:rPr>
              <a:t> korozije </a:t>
            </a:r>
            <a:r>
              <a:rPr lang="sr-Latn-CS" sz="1600" dirty="0" err="1">
                <a:latin typeface="Times New Roman" pitchFamily="18" charset="0"/>
              </a:rPr>
              <a:t>prirubnice</a:t>
            </a:r>
            <a:r>
              <a:rPr lang="sr-Latn-CS" sz="1600" dirty="0">
                <a:latin typeface="Times New Roman" pitchFamily="18" charset="0"/>
              </a:rPr>
              <a:t>. Ona se može sprečiti dovođenjem </a:t>
            </a:r>
            <a:r>
              <a:rPr lang="sr-Latn-CS" sz="1600" dirty="0" err="1">
                <a:latin typeface="Times New Roman" pitchFamily="18" charset="0"/>
              </a:rPr>
              <a:t>prirubnice</a:t>
            </a:r>
            <a:r>
              <a:rPr lang="sr-Latn-CS" sz="1600" dirty="0">
                <a:latin typeface="Times New Roman" pitchFamily="18" charset="0"/>
              </a:rPr>
              <a:t> na potencijal kazana, </a:t>
            </a:r>
            <a:r>
              <a:rPr lang="sr-Latn-CS" sz="1600" dirty="0" err="1">
                <a:latin typeface="Times New Roman" pitchFamily="18" charset="0"/>
              </a:rPr>
              <a:t>premošćavanjem</a:t>
            </a:r>
            <a:r>
              <a:rPr lang="sr-Latn-CS" sz="1600" dirty="0">
                <a:latin typeface="Times New Roman" pitchFamily="18" charset="0"/>
              </a:rPr>
              <a:t> “Y” provodnikom.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457200" y="6356350"/>
            <a:ext cx="2133600" cy="365125"/>
          </a:xfrm>
        </p:spPr>
        <p:txBody>
          <a:bodyPr/>
          <a:lstStyle/>
          <a:p>
            <a:fld id="{B32974DC-1314-48E3-A30D-0E59E285F0D3}" type="datetime1">
              <a:rPr lang="en-US" smtClean="0">
                <a:latin typeface="Times New Roman" pitchFamily="18" charset="0"/>
                <a:cs typeface="Times New Roman" pitchFamily="18" charset="0"/>
              </a:rPr>
              <a:pPr/>
              <a:t>4/20/2020</a:t>
            </a:fld>
            <a:endParaRPr lang="en-US" dirty="0">
              <a:latin typeface="Times New Roman" pitchFamily="18" charset="0"/>
              <a:cs typeface="Times New Roman" pitchFamily="18" charset="0"/>
            </a:endParaRPr>
          </a:p>
        </p:txBody>
      </p:sp>
      <p:sp>
        <p:nvSpPr>
          <p:cNvPr id="4" name="Slide Number Placeholder 5"/>
          <p:cNvSpPr>
            <a:spLocks noGrp="1"/>
          </p:cNvSpPr>
          <p:nvPr>
            <p:ph type="sldNum" sz="quarter" idx="12"/>
          </p:nvPr>
        </p:nvSpPr>
        <p:spPr>
          <a:xfrm>
            <a:off x="6553200" y="6356350"/>
            <a:ext cx="2133600" cy="365125"/>
          </a:xfrm>
        </p:spPr>
        <p:txBody>
          <a:bodyPr/>
          <a:lstStyle/>
          <a:p>
            <a:fld id="{3332CA8B-D027-42DE-B6D6-EF569F47606A}" type="slidenum">
              <a:rPr lang="en-US" smtClean="0">
                <a:latin typeface="Times New Roman" pitchFamily="18" charset="0"/>
                <a:cs typeface="Times New Roman" pitchFamily="18" charset="0"/>
              </a:rPr>
              <a:pPr/>
              <a:t>18</a:t>
            </a:fld>
            <a:endParaRPr lang="en-US" dirty="0">
              <a:latin typeface="Times New Roman" pitchFamily="18" charset="0"/>
              <a:cs typeface="Times New Roman" pitchFamily="18" charset="0"/>
            </a:endParaRPr>
          </a:p>
        </p:txBody>
      </p:sp>
      <p:sp>
        <p:nvSpPr>
          <p:cNvPr id="5" name="Footer Placeholder 6"/>
          <p:cNvSpPr>
            <a:spLocks noGrp="1"/>
          </p:cNvSpPr>
          <p:nvPr>
            <p:ph type="ftr" sz="quarter" idx="11"/>
          </p:nvPr>
        </p:nvSpPr>
        <p:spPr>
          <a:xfrm>
            <a:off x="3124200" y="6356350"/>
            <a:ext cx="3124200" cy="365125"/>
          </a:xfrm>
        </p:spPr>
        <p:txBody>
          <a:bodyPr/>
          <a:lstStyle/>
          <a:p>
            <a:r>
              <a:rPr lang="sr-Latn-RS" dirty="0">
                <a:latin typeface="Times New Roman" pitchFamily="18" charset="0"/>
                <a:cs typeface="Times New Roman" pitchFamily="18" charset="0"/>
              </a:rPr>
              <a:t>Predmetni nastavnik: Prof. dr Zoran Radakovic</a:t>
            </a:r>
          </a:p>
        </p:txBody>
      </p:sp>
      <p:sp>
        <p:nvSpPr>
          <p:cNvPr id="19" name="Text Box 4"/>
          <p:cNvSpPr txBox="1">
            <a:spLocks noChangeArrowheads="1"/>
          </p:cNvSpPr>
          <p:nvPr/>
        </p:nvSpPr>
        <p:spPr bwMode="auto">
          <a:xfrm>
            <a:off x="76200" y="76200"/>
            <a:ext cx="8855075" cy="2632075"/>
          </a:xfrm>
          <a:prstGeom prst="rect">
            <a:avLst/>
          </a:prstGeom>
          <a:noFill/>
          <a:ln w="9525" algn="ctr">
            <a:noFill/>
            <a:miter lim="800000"/>
            <a:headEnd/>
            <a:tailEnd/>
          </a:ln>
          <a:effectLst/>
        </p:spPr>
        <p:txBody>
          <a:bodyPr>
            <a:spAutoFit/>
          </a:bodyPr>
          <a:lstStyle/>
          <a:p>
            <a:pPr>
              <a:lnSpc>
                <a:spcPct val="130000"/>
              </a:lnSpc>
            </a:pPr>
            <a:r>
              <a:rPr lang="sr-Latn-CS" sz="1600" i="1" dirty="0">
                <a:latin typeface="Times New Roman" pitchFamily="18" charset="0"/>
              </a:rPr>
              <a:t>Elektrohemijska korozija</a:t>
            </a:r>
          </a:p>
          <a:p>
            <a:pPr>
              <a:lnSpc>
                <a:spcPct val="130000"/>
              </a:lnSpc>
            </a:pPr>
            <a:r>
              <a:rPr lang="sr-Latn-CS" sz="1600" dirty="0">
                <a:latin typeface="Times New Roman" pitchFamily="18" charset="0"/>
              </a:rPr>
              <a:t>Pored toga, zbog taloženja kalcijum karbonata i gvozdenih oksida na dno kazana, dolazi i do pojave elektrohemijske korozije između elemenata u talogu i </a:t>
            </a:r>
            <a:r>
              <a:rPr lang="sr-Latn-CS" sz="1600" dirty="0" err="1">
                <a:latin typeface="Times New Roman" pitchFamily="18" charset="0"/>
              </a:rPr>
              <a:t>prirubnice</a:t>
            </a:r>
            <a:r>
              <a:rPr lang="sr-Latn-CS" sz="1600" dirty="0">
                <a:latin typeface="Times New Roman" pitchFamily="18" charset="0"/>
              </a:rPr>
              <a:t>.</a:t>
            </a:r>
          </a:p>
          <a:p>
            <a:pPr>
              <a:lnSpc>
                <a:spcPct val="130000"/>
              </a:lnSpc>
            </a:pPr>
            <a:r>
              <a:rPr lang="sr-Latn-CS" sz="1600" dirty="0">
                <a:latin typeface="Times New Roman" pitchFamily="18" charset="0"/>
              </a:rPr>
              <a:t>Elektrohemijska korozija se može sprečiti održavanjem boljeg kvaliteta vode, odnosno njene niske </a:t>
            </a:r>
            <a:r>
              <a:rPr lang="sr-Latn-CS" sz="1600" dirty="0" err="1">
                <a:latin typeface="Times New Roman" pitchFamily="18" charset="0"/>
              </a:rPr>
              <a:t>elektrolitičke</a:t>
            </a:r>
            <a:r>
              <a:rPr lang="sr-Latn-CS" sz="1600" dirty="0">
                <a:latin typeface="Times New Roman" pitchFamily="18" charset="0"/>
              </a:rPr>
              <a:t> vrednosti (iskazano majstorskim rečnikom, voda treba da bude što manje agresivna).</a:t>
            </a:r>
          </a:p>
          <a:p>
            <a:pPr>
              <a:lnSpc>
                <a:spcPct val="130000"/>
              </a:lnSpc>
            </a:pPr>
            <a:endParaRPr lang="sr-Latn-CS" sz="1600" dirty="0">
              <a:latin typeface="Times New Roman" pitchFamily="18" charset="0"/>
            </a:endParaRPr>
          </a:p>
          <a:p>
            <a:pPr>
              <a:lnSpc>
                <a:spcPct val="130000"/>
              </a:lnSpc>
            </a:pPr>
            <a:r>
              <a:rPr lang="sr-Latn-CS" sz="1600" dirty="0">
                <a:latin typeface="Times New Roman" pitchFamily="18" charset="0"/>
              </a:rPr>
              <a:t>Kao mera zaštite od elektrohemijske i </a:t>
            </a:r>
            <a:r>
              <a:rPr lang="sr-Latn-CS" sz="1600" dirty="0" err="1">
                <a:latin typeface="Times New Roman" pitchFamily="18" charset="0"/>
              </a:rPr>
              <a:t>elektrolitičke</a:t>
            </a:r>
            <a:r>
              <a:rPr lang="sr-Latn-CS" sz="1600" dirty="0">
                <a:latin typeface="Times New Roman" pitchFamily="18" charset="0"/>
              </a:rPr>
              <a:t> korozije se koristi i protektorska elektroda, spojena sa </a:t>
            </a:r>
            <a:r>
              <a:rPr lang="sr-Latn-CS" sz="1600" dirty="0" err="1">
                <a:latin typeface="Times New Roman" pitchFamily="18" charset="0"/>
              </a:rPr>
              <a:t>prirubnicom</a:t>
            </a:r>
            <a:r>
              <a:rPr lang="sr-Latn-CS" sz="1600" dirty="0">
                <a:latin typeface="Times New Roman" pitchFamily="18" charset="0"/>
              </a:rPr>
              <a:t>.</a:t>
            </a:r>
            <a:endParaRPr lang="en-US" sz="1600" dirty="0">
              <a:latin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TotalTime>
  <Words>2171</Words>
  <Application>Microsoft Office PowerPoint</Application>
  <PresentationFormat>On-screen Show (4:3)</PresentationFormat>
  <Paragraphs>183</Paragraphs>
  <Slides>18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Microsoft Visio 2003-2010 Drawing</vt:lpstr>
      <vt:lpstr>Zaštita od statičkog elektriciteta i  zaštita od korozije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ZRadakovic</dc:creator>
  <cp:lastModifiedBy>Windows User</cp:lastModifiedBy>
  <cp:revision>56</cp:revision>
  <dcterms:created xsi:type="dcterms:W3CDTF">2010-10-25T12:32:44Z</dcterms:created>
  <dcterms:modified xsi:type="dcterms:W3CDTF">2020-04-20T17:08:53Z</dcterms:modified>
</cp:coreProperties>
</file>